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257" r:id="rId4"/>
    <p:sldId id="315" r:id="rId5"/>
    <p:sldId id="317" r:id="rId6"/>
    <p:sldId id="318" r:id="rId7"/>
    <p:sldId id="319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4" name="Rectangle 113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/>
              <a:t>Chemical digestion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  <p:sp>
        <p:nvSpPr>
          <p:cNvPr id="1136" name="Freeform: Shape 1135">
            <a:extLst>
              <a:ext uri="{FF2B5EF4-FFF2-40B4-BE49-F238E27FC236}">
                <a16:creationId xmlns:a16="http://schemas.microsoft.com/office/drawing/2014/main" id="{A896E309-9008-4FCF-B20E-4D66A8893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129" y="1074738"/>
            <a:ext cx="4883079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38" name="Freeform: Shape 1137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363405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40" name="Freeform: Shape 1139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101065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C58C6-EA37-8D7E-B9EF-8DB42B938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04"/>
          <a:stretch/>
        </p:blipFill>
        <p:spPr>
          <a:xfrm>
            <a:off x="950259" y="1367611"/>
            <a:ext cx="4432693" cy="4094066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type </a:t>
            </a:r>
            <a:r>
              <a:rPr lang="en-US" sz="2400"/>
              <a:t>of molecules </a:t>
            </a:r>
            <a:r>
              <a:rPr lang="en-US" sz="2400" dirty="0"/>
              <a:t>are found in the lining of the digestive system (aka alimentary canal/ gastrointestinal tract)?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stops the digestive enzymes from digesting the digestive system?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What is pepsinogen and how is it activated?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Why are there different enzymes for different substrates and why do they work in different locations?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76" name="Rectangle 2175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053" y="371475"/>
            <a:ext cx="5632654" cy="70326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2178" name="Freeform: Shape 2177">
            <a:extLst>
              <a:ext uri="{FF2B5EF4-FFF2-40B4-BE49-F238E27FC236}">
                <a16:creationId xmlns:a16="http://schemas.microsoft.com/office/drawing/2014/main" id="{9F87E4D0-D347-4DA8-81D7-104733308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293" y="1074738"/>
            <a:ext cx="4906732" cy="467981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80" name="Freeform: Shape 2179">
            <a:extLst>
              <a:ext uri="{FF2B5EF4-FFF2-40B4-BE49-F238E27FC236}">
                <a16:creationId xmlns:a16="http://schemas.microsoft.com/office/drawing/2014/main" id="{9DC9CEF6-58E1-4D78-BBBE-76F779AD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898498"/>
            <a:ext cx="5298208" cy="503229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82" name="Freeform: Shape 2181">
            <a:extLst>
              <a:ext uri="{FF2B5EF4-FFF2-40B4-BE49-F238E27FC236}">
                <a16:creationId xmlns:a16="http://schemas.microsoft.com/office/drawing/2014/main" id="{47AF1248-67F7-4FEF-8D1D-FE33661A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266" y="993913"/>
            <a:ext cx="5101442" cy="485195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58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0D495-83BB-32E1-38E5-4C2509E4F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1472"/>
          <a:stretch/>
        </p:blipFill>
        <p:spPr>
          <a:xfrm>
            <a:off x="890515" y="990074"/>
            <a:ext cx="4799510" cy="4658251"/>
          </a:xfrm>
          <a:custGeom>
            <a:avLst/>
            <a:gdLst/>
            <a:ahLst/>
            <a:cxnLst/>
            <a:rect l="l" t="t" r="r" b="b"/>
            <a:pathLst>
              <a:path w="4292584" h="4094066">
                <a:moveTo>
                  <a:pt x="2456537" y="0"/>
                </a:moveTo>
                <a:cubicBezTo>
                  <a:pt x="2738780" y="0"/>
                  <a:pt x="2998545" y="55066"/>
                  <a:pt x="3228742" y="163517"/>
                </a:cubicBezTo>
                <a:cubicBezTo>
                  <a:pt x="3444477" y="265234"/>
                  <a:pt x="3633959" y="413698"/>
                  <a:pt x="3791935" y="604700"/>
                </a:cubicBezTo>
                <a:cubicBezTo>
                  <a:pt x="4114802" y="995211"/>
                  <a:pt x="4292584" y="1550174"/>
                  <a:pt x="4292584" y="2167403"/>
                </a:cubicBezTo>
                <a:cubicBezTo>
                  <a:pt x="4292584" y="2413659"/>
                  <a:pt x="4223774" y="2611299"/>
                  <a:pt x="4069573" y="2808283"/>
                </a:cubicBezTo>
                <a:cubicBezTo>
                  <a:pt x="3908278" y="3014339"/>
                  <a:pt x="3665922" y="3204126"/>
                  <a:pt x="3409289" y="3405037"/>
                </a:cubicBezTo>
                <a:cubicBezTo>
                  <a:pt x="3361941" y="3442060"/>
                  <a:pt x="3313027" y="3480392"/>
                  <a:pt x="3264115" y="3519190"/>
                </a:cubicBezTo>
                <a:cubicBezTo>
                  <a:pt x="2826289" y="3866416"/>
                  <a:pt x="2506740" y="4094066"/>
                  <a:pt x="2071218" y="4094066"/>
                </a:cubicBezTo>
                <a:cubicBezTo>
                  <a:pt x="1407617" y="4094066"/>
                  <a:pt x="937645" y="3814621"/>
                  <a:pt x="499819" y="3159623"/>
                </a:cubicBezTo>
                <a:cubicBezTo>
                  <a:pt x="442524" y="3073891"/>
                  <a:pt x="386517" y="2995921"/>
                  <a:pt x="332353" y="2920566"/>
                </a:cubicBezTo>
                <a:cubicBezTo>
                  <a:pt x="107867" y="2608119"/>
                  <a:pt x="0" y="2445632"/>
                  <a:pt x="0" y="2167403"/>
                </a:cubicBezTo>
                <a:cubicBezTo>
                  <a:pt x="0" y="1891138"/>
                  <a:pt x="67612" y="1618236"/>
                  <a:pt x="200812" y="1356275"/>
                </a:cubicBezTo>
                <a:cubicBezTo>
                  <a:pt x="331156" y="1100015"/>
                  <a:pt x="517505" y="865448"/>
                  <a:pt x="754611" y="659299"/>
                </a:cubicBezTo>
                <a:cubicBezTo>
                  <a:pt x="987664" y="456610"/>
                  <a:pt x="1264470" y="289449"/>
                  <a:pt x="1555279" y="175950"/>
                </a:cubicBezTo>
                <a:cubicBezTo>
                  <a:pt x="1853918" y="59181"/>
                  <a:pt x="2157254" y="0"/>
                  <a:pt x="2456537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275" y="1074738"/>
            <a:ext cx="4970464" cy="4889500"/>
          </a:xfrm>
        </p:spPr>
        <p:txBody>
          <a:bodyPr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salivary glands, pancreas, liver and gall bladder produce or store secretions which aid the processes of digestion.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9" name="Rectangle 31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0575"/>
            <a:ext cx="5445172" cy="94932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990725"/>
            <a:ext cx="6271674" cy="4514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accessory glands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describe their function and products (for those that have multiple functions, just those that relate to digestion for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why some enzymes are produced outside of the gastrointestinal tract and some are produced at the site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81" name="Freeform: Shape 31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3" name="Freeform: Shape 318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85" name="Freeform: Shape 318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75" name="Picture 3174">
            <a:extLst>
              <a:ext uri="{FF2B5EF4-FFF2-40B4-BE49-F238E27FC236}">
                <a16:creationId xmlns:a16="http://schemas.microsoft.com/office/drawing/2014/main" id="{D2554C0C-1B42-02F9-9B34-3F6A9BF3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r="933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658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07AE-48E8-3831-9E52-8BD613E9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98862-E0C6-92F7-F328-46512DAF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" y="-314702"/>
            <a:ext cx="4408069" cy="467281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C223D9-46B5-4F28-D4DB-9F26C98DD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2214" y="1456690"/>
            <a:ext cx="4408069" cy="361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08180-E6C2-9D0D-8F84-8C93FD583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725" y="581025"/>
            <a:ext cx="44862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B110F-4A0E-1804-9522-B1B65A252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Accessory glands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DBD7-BC84-C75F-93B9-C5763D42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082801"/>
            <a:ext cx="5271805" cy="3881437"/>
          </a:xfrm>
        </p:spPr>
        <p:txBody>
          <a:bodyPr>
            <a:normAutofit fontScale="92500" lnSpcReduction="20000"/>
          </a:bodyPr>
          <a:lstStyle/>
          <a:p>
            <a:r>
              <a:rPr lang="en-AU" sz="2600" dirty="0"/>
              <a:t>While some digestive enzymes are produced at the site of function, </a:t>
            </a:r>
            <a:r>
              <a:rPr lang="en-AU" sz="2600" dirty="0" err="1"/>
              <a:t>eg</a:t>
            </a:r>
            <a:r>
              <a:rPr lang="en-AU" sz="2600" dirty="0"/>
              <a:t> stomach or small intestine, many are produced by accessory glands outside of the gastrointestinal tract and delivered to the site of function by ducts.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C1BC3-6661-CA75-6ED8-F48C08D3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66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02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A4C13-552D-F034-4C7D-DA2A8482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Activity 2: Job Advertisement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14FF7E-9D91-0865-AF27-20090148F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r>
              <a:rPr lang="en-US" sz="2400" dirty="0"/>
              <a:t>Qualifications</a:t>
            </a:r>
          </a:p>
          <a:p>
            <a:r>
              <a:rPr lang="en-US" sz="2400" dirty="0"/>
              <a:t>Roles/responsibilities</a:t>
            </a:r>
          </a:p>
          <a:p>
            <a:r>
              <a:rPr lang="en-US" sz="2400" dirty="0"/>
              <a:t>Work conditions/environment</a:t>
            </a:r>
          </a:p>
          <a:p>
            <a:r>
              <a:rPr lang="en-US" sz="2400" dirty="0"/>
              <a:t>Location</a:t>
            </a:r>
          </a:p>
          <a:p>
            <a:r>
              <a:rPr lang="en-US" sz="2400" dirty="0"/>
              <a:t>Pay?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CA5E0A-487B-58F3-5BC4-9FA3B9142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31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450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9" name="Rectangle 31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790575"/>
            <a:ext cx="5445172" cy="949326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990725"/>
            <a:ext cx="6271674" cy="45148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accessory glands of the digestive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describe their function and products (for those that have multiple functions, just those that relate to digestion for 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why some enzymes are produced outside of the gastrointestinal tract and some are produced at the site of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181" name="Freeform: Shape 31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83" name="Freeform: Shape 318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85" name="Freeform: Shape 318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175" name="Picture 3174">
            <a:extLst>
              <a:ext uri="{FF2B5EF4-FFF2-40B4-BE49-F238E27FC236}">
                <a16:creationId xmlns:a16="http://schemas.microsoft.com/office/drawing/2014/main" id="{D2554C0C-1B42-02F9-9B34-3F6A9BF3E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r="9337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023509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260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Corbel</vt:lpstr>
      <vt:lpstr>SketchLinesVTI</vt:lpstr>
      <vt:lpstr>Chemical digestion</vt:lpstr>
      <vt:lpstr>Review </vt:lpstr>
      <vt:lpstr>Learning Intentions</vt:lpstr>
      <vt:lpstr>Success Criteria</vt:lpstr>
      <vt:lpstr>Activity 1</vt:lpstr>
      <vt:lpstr>Accessory glands</vt:lpstr>
      <vt:lpstr>Activity 2: Job Advertisement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35</cp:revision>
  <dcterms:created xsi:type="dcterms:W3CDTF">2023-02-01T11:31:06Z</dcterms:created>
  <dcterms:modified xsi:type="dcterms:W3CDTF">2024-04-16T06:47:09Z</dcterms:modified>
</cp:coreProperties>
</file>