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7"/>
  </p:notesMasterIdLst>
  <p:sldIdLst>
    <p:sldId id="256" r:id="rId2"/>
    <p:sldId id="293" r:id="rId3"/>
    <p:sldId id="318" r:id="rId4"/>
    <p:sldId id="257" r:id="rId5"/>
    <p:sldId id="315" r:id="rId6"/>
    <p:sldId id="319" r:id="rId7"/>
    <p:sldId id="317" r:id="rId8"/>
    <p:sldId id="320" r:id="rId9"/>
    <p:sldId id="321" r:id="rId10"/>
    <p:sldId id="322" r:id="rId11"/>
    <p:sldId id="323" r:id="rId12"/>
    <p:sldId id="324" r:id="rId13"/>
    <p:sldId id="325" r:id="rId14"/>
    <p:sldId id="326" r:id="rId15"/>
    <p:sldId id="32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38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67A76-B6FF-4C21-AC9C-C136525DC12E}" type="datetimeFigureOut">
              <a:rPr lang="en-AU" smtClean="0"/>
              <a:t>18/04/2024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5D7BA-1A94-404E-8303-93C30A5593CA}" type="slidenum">
              <a:rPr lang="en-AU" smtClean="0"/>
              <a:t>‹#›</a:t>
            </a:fld>
            <a:endParaRPr lang="en-AU"/>
          </a:p>
        </p:txBody>
      </p:sp>
    </p:spTree>
    <p:extLst>
      <p:ext uri="{BB962C8B-B14F-4D97-AF65-F5344CB8AC3E}">
        <p14:creationId xmlns:p14="http://schemas.microsoft.com/office/powerpoint/2010/main" val="4217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4/18/2024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4/18/2024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4/18/2024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4/18/2024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4/18/2024</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4/18/2024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4/18/2024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4/18/2024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4/18/2024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4/18/2024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4/18/2024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4/18/2024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56" name="Rectangle 115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6090045" y="1346200"/>
            <a:ext cx="5624118" cy="3284538"/>
          </a:xfrm>
        </p:spPr>
        <p:txBody>
          <a:bodyPr anchor="b">
            <a:normAutofit/>
          </a:bodyPr>
          <a:lstStyle/>
          <a:p>
            <a:r>
              <a:rPr lang="en-AU" dirty="0"/>
              <a:t>Elimination</a:t>
            </a: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6096369" y="4630738"/>
            <a:ext cx="5617794" cy="1150937"/>
          </a:xfrm>
        </p:spPr>
        <p:txBody>
          <a:bodyPr anchor="t">
            <a:normAutofit/>
          </a:bodyPr>
          <a:lstStyle/>
          <a:p>
            <a:r>
              <a:rPr lang="en-US"/>
              <a:t>AEHBY ATAR Human Biology</a:t>
            </a:r>
            <a:endParaRPr lang="en-AU"/>
          </a:p>
          <a:p>
            <a:endParaRPr lang="en-AU"/>
          </a:p>
        </p:txBody>
      </p:sp>
      <p:sp>
        <p:nvSpPr>
          <p:cNvPr id="1158" name="Freeform: Shape 1157">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60" name="Freeform: Shape 1159">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62" name="Freeform: Shape 1161">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8" name="Picture 7" descr="A cartoon of a person eating a hamburger&#10;&#10;Description automatically generated">
            <a:extLst>
              <a:ext uri="{FF2B5EF4-FFF2-40B4-BE49-F238E27FC236}">
                <a16:creationId xmlns:a16="http://schemas.microsoft.com/office/drawing/2014/main" id="{B65A749E-AEB5-9B2D-16BB-C10B29CB54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 y="795337"/>
            <a:ext cx="3810000" cy="4600575"/>
          </a:xfrm>
          <a:prstGeom prst="rect">
            <a:avLst/>
          </a:prstGeom>
        </p:spPr>
      </p:pic>
    </p:spTree>
    <p:extLst>
      <p:ext uri="{BB962C8B-B14F-4D97-AF65-F5344CB8AC3E}">
        <p14:creationId xmlns:p14="http://schemas.microsoft.com/office/powerpoint/2010/main" val="6179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5A0219-CE32-6FE8-8B50-48659053B2BE}"/>
              </a:ext>
            </a:extLst>
          </p:cNvPr>
          <p:cNvPicPr>
            <a:picLocks noChangeAspect="1"/>
          </p:cNvPicPr>
          <p:nvPr/>
        </p:nvPicPr>
        <p:blipFill rotWithShape="1">
          <a:blip r:embed="rId3"/>
          <a:srcRect b="63380"/>
          <a:stretch/>
        </p:blipFill>
        <p:spPr>
          <a:xfrm>
            <a:off x="-141402" y="65988"/>
            <a:ext cx="14149633" cy="7418895"/>
          </a:xfrm>
          <a:prstGeom prst="rect">
            <a:avLst/>
          </a:prstGeom>
          <a:blipFill>
            <a:blip r:embed="rId4"/>
            <a:tile tx="0" ty="0" sx="100000" sy="100000" flip="none" algn="tl"/>
          </a:blipFill>
        </p:spPr>
      </p:pic>
      <p:sp>
        <p:nvSpPr>
          <p:cNvPr id="4" name="Title 3">
            <a:extLst>
              <a:ext uri="{FF2B5EF4-FFF2-40B4-BE49-F238E27FC236}">
                <a16:creationId xmlns:a16="http://schemas.microsoft.com/office/drawing/2014/main" id="{A2BAA0EC-5896-62E8-DC13-5CCA9E08C00C}"/>
              </a:ext>
            </a:extLst>
          </p:cNvPr>
          <p:cNvSpPr>
            <a:spLocks noGrp="1"/>
          </p:cNvSpPr>
          <p:nvPr>
            <p:ph type="title"/>
          </p:nvPr>
        </p:nvSpPr>
        <p:spPr>
          <a:xfrm>
            <a:off x="1115445" y="168842"/>
            <a:ext cx="9688488" cy="1345269"/>
          </a:xfrm>
        </p:spPr>
        <p:txBody>
          <a:bodyPr/>
          <a:lstStyle/>
          <a:p>
            <a:r>
              <a:rPr lang="en-AU" dirty="0">
                <a:solidFill>
                  <a:srgbClr val="0070C0"/>
                </a:solidFill>
                <a:latin typeface="Cavolini" panose="03000502040302020204" pitchFamily="66" charset="0"/>
                <a:cs typeface="Cavolini" panose="03000502040302020204" pitchFamily="66" charset="0"/>
              </a:rPr>
              <a:t>Elimination</a:t>
            </a:r>
          </a:p>
        </p:txBody>
      </p:sp>
      <p:sp>
        <p:nvSpPr>
          <p:cNvPr id="5" name="Content Placeholder 4">
            <a:extLst>
              <a:ext uri="{FF2B5EF4-FFF2-40B4-BE49-F238E27FC236}">
                <a16:creationId xmlns:a16="http://schemas.microsoft.com/office/drawing/2014/main" id="{B4CB80FD-F784-97C9-5E40-1B7966543CE9}"/>
              </a:ext>
            </a:extLst>
          </p:cNvPr>
          <p:cNvSpPr>
            <a:spLocks noGrp="1"/>
          </p:cNvSpPr>
          <p:nvPr>
            <p:ph sz="half" idx="1"/>
          </p:nvPr>
        </p:nvSpPr>
        <p:spPr>
          <a:xfrm>
            <a:off x="1002325" y="1434958"/>
            <a:ext cx="3921369" cy="5507017"/>
          </a:xfrm>
        </p:spPr>
        <p:txBody>
          <a:bodyPr>
            <a:normAutofit/>
          </a:bodyPr>
          <a:lstStyle/>
          <a:p>
            <a:r>
              <a:rPr lang="en-AU" sz="2400" dirty="0">
                <a:solidFill>
                  <a:srgbClr val="0070C0"/>
                </a:solidFill>
                <a:latin typeface="Cavolini" panose="03000502040302020204" pitchFamily="66" charset="0"/>
                <a:cs typeface="Cavolini" panose="03000502040302020204" pitchFamily="66" charset="0"/>
              </a:rPr>
              <a:t>Large Intestine (LI)</a:t>
            </a:r>
          </a:p>
          <a:p>
            <a:endParaRPr lang="en-AU" sz="2400" dirty="0">
              <a:solidFill>
                <a:srgbClr val="0070C0"/>
              </a:solidFill>
              <a:latin typeface="Cavolini" panose="03000502040302020204" pitchFamily="66" charset="0"/>
              <a:cs typeface="Cavolini" panose="03000502040302020204" pitchFamily="66" charset="0"/>
            </a:endParaRPr>
          </a:p>
          <a:p>
            <a:endParaRPr lang="en-AU" sz="2400" dirty="0">
              <a:solidFill>
                <a:srgbClr val="0070C0"/>
              </a:solidFill>
              <a:latin typeface="Cavolini" panose="03000502040302020204" pitchFamily="66" charset="0"/>
              <a:cs typeface="Cavolini" panose="03000502040302020204" pitchFamily="66" charset="0"/>
            </a:endParaRPr>
          </a:p>
          <a:p>
            <a:endParaRPr lang="en-AU" sz="2400" dirty="0">
              <a:solidFill>
                <a:srgbClr val="0070C0"/>
              </a:solidFill>
              <a:latin typeface="Cavolini" panose="03000502040302020204" pitchFamily="66" charset="0"/>
              <a:cs typeface="Cavolini" panose="03000502040302020204" pitchFamily="66" charset="0"/>
            </a:endParaRPr>
          </a:p>
          <a:p>
            <a:r>
              <a:rPr lang="en-AU" sz="2400" dirty="0">
                <a:solidFill>
                  <a:srgbClr val="0070C0"/>
                </a:solidFill>
                <a:latin typeface="Cavolini" panose="03000502040302020204" pitchFamily="66" charset="0"/>
                <a:cs typeface="Cavolini" panose="03000502040302020204" pitchFamily="66" charset="0"/>
              </a:rPr>
              <a:t>Faeces</a:t>
            </a:r>
          </a:p>
        </p:txBody>
      </p:sp>
      <p:sp>
        <p:nvSpPr>
          <p:cNvPr id="6" name="Content Placeholder 5">
            <a:extLst>
              <a:ext uri="{FF2B5EF4-FFF2-40B4-BE49-F238E27FC236}">
                <a16:creationId xmlns:a16="http://schemas.microsoft.com/office/drawing/2014/main" id="{901625A6-E5EE-CD91-7B00-D11AF55619B3}"/>
              </a:ext>
            </a:extLst>
          </p:cNvPr>
          <p:cNvSpPr>
            <a:spLocks noGrp="1"/>
          </p:cNvSpPr>
          <p:nvPr>
            <p:ph sz="half" idx="2"/>
          </p:nvPr>
        </p:nvSpPr>
        <p:spPr>
          <a:xfrm>
            <a:off x="5036814" y="1434959"/>
            <a:ext cx="7335577" cy="5600323"/>
          </a:xfrm>
        </p:spPr>
        <p:txBody>
          <a:bodyPr>
            <a:normAutofit/>
          </a:bodyPr>
          <a:lstStyle/>
          <a:p>
            <a:pPr marL="342900" indent="-342900">
              <a:buFont typeface="Arial" panose="020B0604020202020204" pitchFamily="34" charset="0"/>
              <a:buChar char="•"/>
            </a:pPr>
            <a:r>
              <a:rPr lang="en-AU" sz="1900" dirty="0">
                <a:solidFill>
                  <a:srgbClr val="0070C0"/>
                </a:solidFill>
                <a:latin typeface="Cavolini" panose="03000502040302020204" pitchFamily="66" charset="0"/>
                <a:cs typeface="Cavolini" panose="03000502040302020204" pitchFamily="66" charset="0"/>
              </a:rPr>
              <a:t>18-24 hrs</a:t>
            </a:r>
          </a:p>
          <a:p>
            <a:pPr marL="342900" indent="-342900">
              <a:buFont typeface="Arial" panose="020B0604020202020204" pitchFamily="34" charset="0"/>
              <a:buChar char="•"/>
            </a:pPr>
            <a:r>
              <a:rPr lang="en-AU" sz="1900" dirty="0">
                <a:solidFill>
                  <a:srgbClr val="0070C0"/>
                </a:solidFill>
                <a:latin typeface="Cavolini" panose="03000502040302020204" pitchFamily="66" charset="0"/>
                <a:cs typeface="Cavolini" panose="03000502040302020204" pitchFamily="66" charset="0"/>
              </a:rPr>
              <a:t>water absorbed</a:t>
            </a:r>
          </a:p>
          <a:p>
            <a:pPr marL="342900" indent="-342900">
              <a:buFont typeface="Arial" panose="020B0604020202020204" pitchFamily="34" charset="0"/>
              <a:buChar char="•"/>
            </a:pPr>
            <a:r>
              <a:rPr lang="en-AU" sz="1900" dirty="0">
                <a:solidFill>
                  <a:srgbClr val="0070C0"/>
                </a:solidFill>
                <a:latin typeface="Cavolini" panose="03000502040302020204" pitchFamily="66" charset="0"/>
                <a:cs typeface="Cavolini" panose="03000502040302020204" pitchFamily="66" charset="0"/>
              </a:rPr>
              <a:t>Bacterial digestion</a:t>
            </a:r>
          </a:p>
          <a:p>
            <a:pPr marL="342900" indent="-342900">
              <a:buFont typeface="Arial" panose="020B0604020202020204" pitchFamily="34" charset="0"/>
              <a:buChar char="•"/>
            </a:pPr>
            <a:r>
              <a:rPr lang="en-AU" sz="1900" dirty="0">
                <a:solidFill>
                  <a:srgbClr val="0070C0"/>
                </a:solidFill>
                <a:latin typeface="Cavolini" panose="03000502040302020204" pitchFamily="66" charset="0"/>
                <a:cs typeface="Cavolini" panose="03000502040302020204" pitchFamily="66" charset="0"/>
              </a:rPr>
              <a:t>Some vitamins</a:t>
            </a:r>
          </a:p>
          <a:p>
            <a:pPr marL="342900" indent="-342900">
              <a:buFont typeface="Arial" panose="020B0604020202020204" pitchFamily="34" charset="0"/>
              <a:buChar char="•"/>
            </a:pPr>
            <a:endParaRPr lang="en-AU" sz="1900" dirty="0">
              <a:solidFill>
                <a:srgbClr val="0070C0"/>
              </a:solidFill>
              <a:latin typeface="Cavolini" panose="03000502040302020204" pitchFamily="66" charset="0"/>
              <a:cs typeface="Cavolini" panose="03000502040302020204" pitchFamily="66" charset="0"/>
            </a:endParaRPr>
          </a:p>
          <a:p>
            <a:pPr marL="342900" indent="-342900">
              <a:buFont typeface="Arial" panose="020B0604020202020204" pitchFamily="34" charset="0"/>
              <a:buChar char="•"/>
            </a:pPr>
            <a:r>
              <a:rPr lang="en-AU" sz="1900" dirty="0">
                <a:solidFill>
                  <a:srgbClr val="0070C0"/>
                </a:solidFill>
                <a:latin typeface="Cavolini" panose="03000502040302020204" pitchFamily="66" charset="0"/>
                <a:cs typeface="Cavolini" panose="03000502040302020204" pitchFamily="66" charset="0"/>
              </a:rPr>
              <a:t>Semi-dried solid</a:t>
            </a:r>
          </a:p>
          <a:p>
            <a:pPr marL="342900" indent="-342900">
              <a:buFont typeface="Arial" panose="020B0604020202020204" pitchFamily="34" charset="0"/>
              <a:buChar char="•"/>
            </a:pPr>
            <a:r>
              <a:rPr lang="en-AU" sz="1900" dirty="0">
                <a:solidFill>
                  <a:srgbClr val="0070C0"/>
                </a:solidFill>
                <a:latin typeface="Cavolini" panose="03000502040302020204" pitchFamily="66" charset="0"/>
                <a:cs typeface="Cavolini" panose="03000502040302020204" pitchFamily="66" charset="0"/>
              </a:rPr>
              <a:t>Water, undigested food (cellulose), bacteria, bile pigments, cells</a:t>
            </a:r>
          </a:p>
          <a:p>
            <a:pPr marL="342900" indent="-342900">
              <a:buFont typeface="Arial" panose="020B0604020202020204" pitchFamily="34" charset="0"/>
              <a:buChar char="•"/>
            </a:pPr>
            <a:endParaRPr lang="en-AU" sz="2000" dirty="0">
              <a:solidFill>
                <a:srgbClr val="0070C0"/>
              </a:solidFill>
              <a:latin typeface="Cavolini" panose="03000502040302020204" pitchFamily="66" charset="0"/>
              <a:cs typeface="Cavolini" panose="03000502040302020204" pitchFamily="66" charset="0"/>
            </a:endParaRPr>
          </a:p>
          <a:p>
            <a:endParaRPr lang="en-AU" sz="1600" dirty="0"/>
          </a:p>
          <a:p>
            <a:endParaRPr lang="en-AU" sz="1600" dirty="0"/>
          </a:p>
        </p:txBody>
      </p:sp>
      <p:sp>
        <p:nvSpPr>
          <p:cNvPr id="8" name="Date Placeholder 7">
            <a:extLst>
              <a:ext uri="{FF2B5EF4-FFF2-40B4-BE49-F238E27FC236}">
                <a16:creationId xmlns:a16="http://schemas.microsoft.com/office/drawing/2014/main" id="{0ED78C7A-E141-EBAE-360F-F5C7A916A3A7}"/>
              </a:ext>
            </a:extLst>
          </p:cNvPr>
          <p:cNvSpPr>
            <a:spLocks noGrp="1"/>
          </p:cNvSpPr>
          <p:nvPr>
            <p:ph type="dt" sz="half" idx="10"/>
          </p:nvPr>
        </p:nvSpPr>
        <p:spPr>
          <a:xfrm>
            <a:off x="8609574" y="762324"/>
            <a:ext cx="3249346" cy="672635"/>
          </a:xfrm>
        </p:spPr>
        <p:txBody>
          <a:bodyPr/>
          <a:lstStyle/>
          <a:p>
            <a:fld id="{E11CEAE9-4A83-41D9-8477-EEF3CC3CEAFE}" type="datetime1">
              <a:rPr lang="en-AU" sz="2800" b="1" smtClean="0">
                <a:solidFill>
                  <a:srgbClr val="0070C0"/>
                </a:solidFill>
                <a:latin typeface="Cavolini" panose="03000502040302020204" pitchFamily="66" charset="0"/>
                <a:cs typeface="Cavolini" panose="03000502040302020204" pitchFamily="66" charset="0"/>
              </a:rPr>
              <a:t>18/04/2024</a:t>
            </a:fld>
            <a:endParaRPr lang="en-US" b="1" dirty="0">
              <a:solidFill>
                <a:srgbClr val="0070C0"/>
              </a:solidFill>
              <a:latin typeface="Cavolini" panose="03000502040302020204" pitchFamily="66" charset="0"/>
              <a:cs typeface="Cavolini" panose="03000502040302020204" pitchFamily="66" charset="0"/>
            </a:endParaRPr>
          </a:p>
        </p:txBody>
      </p:sp>
      <p:cxnSp>
        <p:nvCxnSpPr>
          <p:cNvPr id="10" name="Straight Connector 9">
            <a:extLst>
              <a:ext uri="{FF2B5EF4-FFF2-40B4-BE49-F238E27FC236}">
                <a16:creationId xmlns:a16="http://schemas.microsoft.com/office/drawing/2014/main" id="{CD3626B5-7E10-A59D-8A05-7B75E015168A}"/>
              </a:ext>
            </a:extLst>
          </p:cNvPr>
          <p:cNvCxnSpPr/>
          <p:nvPr/>
        </p:nvCxnSpPr>
        <p:spPr>
          <a:xfrm>
            <a:off x="4923694" y="1616965"/>
            <a:ext cx="0" cy="5688808"/>
          </a:xfrm>
          <a:prstGeom prst="line">
            <a:avLst/>
          </a:prstGeom>
          <a:ln w="57150">
            <a:solidFill>
              <a:srgbClr val="FF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0961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13D6-9C30-8C91-B79B-26F0F03F0795}"/>
              </a:ext>
            </a:extLst>
          </p:cNvPr>
          <p:cNvSpPr>
            <a:spLocks noGrp="1"/>
          </p:cNvSpPr>
          <p:nvPr>
            <p:ph type="title"/>
          </p:nvPr>
        </p:nvSpPr>
        <p:spPr/>
        <p:txBody>
          <a:bodyPr/>
          <a:lstStyle/>
          <a:p>
            <a:r>
              <a:rPr lang="en-US" dirty="0"/>
              <a:t>Elimination vs excretion</a:t>
            </a:r>
            <a:endParaRPr lang="en-AU" dirty="0"/>
          </a:p>
        </p:txBody>
      </p:sp>
      <p:sp>
        <p:nvSpPr>
          <p:cNvPr id="5" name="Content Placeholder 4">
            <a:extLst>
              <a:ext uri="{FF2B5EF4-FFF2-40B4-BE49-F238E27FC236}">
                <a16:creationId xmlns:a16="http://schemas.microsoft.com/office/drawing/2014/main" id="{F09AED6B-4E59-D2FB-7CF5-C58085168D9A}"/>
              </a:ext>
            </a:extLst>
          </p:cNvPr>
          <p:cNvSpPr>
            <a:spLocks noGrp="1"/>
          </p:cNvSpPr>
          <p:nvPr>
            <p:ph idx="1"/>
          </p:nvPr>
        </p:nvSpPr>
        <p:spPr>
          <a:xfrm>
            <a:off x="1920240" y="2312275"/>
            <a:ext cx="9004935" cy="4021849"/>
          </a:xfrm>
        </p:spPr>
        <p:txBody>
          <a:bodyPr>
            <a:normAutofit lnSpcReduction="10000"/>
          </a:bodyPr>
          <a:lstStyle/>
          <a:p>
            <a:r>
              <a:rPr lang="en-US" sz="2400" dirty="0"/>
              <a:t>Excretion refers to removal of metabolic waste- waste that has been produced by body cells. </a:t>
            </a:r>
            <a:r>
              <a:rPr lang="en-US" sz="2400" dirty="0" err="1"/>
              <a:t>Faeces</a:t>
            </a:r>
            <a:r>
              <a:rPr lang="en-US" sz="2400" dirty="0"/>
              <a:t> has never been part of the body cells (except for bile pigments) so it can be thought of as the leftover materials of digestion that were never incorporated into the body in the first place. </a:t>
            </a:r>
            <a:r>
              <a:rPr lang="en-US" sz="2400" dirty="0" err="1"/>
              <a:t>Defacation</a:t>
            </a:r>
            <a:r>
              <a:rPr lang="en-US" sz="2400" dirty="0"/>
              <a:t> is therefore referred to as elimination rather than excretion.</a:t>
            </a:r>
            <a:endParaRPr lang="en-AU" sz="2400" dirty="0"/>
          </a:p>
        </p:txBody>
      </p:sp>
    </p:spTree>
    <p:extLst>
      <p:ext uri="{BB962C8B-B14F-4D97-AF65-F5344CB8AC3E}">
        <p14:creationId xmlns:p14="http://schemas.microsoft.com/office/powerpoint/2010/main" val="3566918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5A0219-CE32-6FE8-8B50-48659053B2BE}"/>
              </a:ext>
            </a:extLst>
          </p:cNvPr>
          <p:cNvPicPr>
            <a:picLocks noChangeAspect="1"/>
          </p:cNvPicPr>
          <p:nvPr/>
        </p:nvPicPr>
        <p:blipFill rotWithShape="1">
          <a:blip r:embed="rId3"/>
          <a:srcRect b="63380"/>
          <a:stretch/>
        </p:blipFill>
        <p:spPr>
          <a:xfrm>
            <a:off x="-141402" y="65988"/>
            <a:ext cx="14149633" cy="7418895"/>
          </a:xfrm>
          <a:prstGeom prst="rect">
            <a:avLst/>
          </a:prstGeom>
          <a:blipFill>
            <a:blip r:embed="rId4"/>
            <a:tile tx="0" ty="0" sx="100000" sy="100000" flip="none" algn="tl"/>
          </a:blipFill>
        </p:spPr>
      </p:pic>
      <p:sp>
        <p:nvSpPr>
          <p:cNvPr id="4" name="Title 3">
            <a:extLst>
              <a:ext uri="{FF2B5EF4-FFF2-40B4-BE49-F238E27FC236}">
                <a16:creationId xmlns:a16="http://schemas.microsoft.com/office/drawing/2014/main" id="{A2BAA0EC-5896-62E8-DC13-5CCA9E08C00C}"/>
              </a:ext>
            </a:extLst>
          </p:cNvPr>
          <p:cNvSpPr>
            <a:spLocks noGrp="1"/>
          </p:cNvSpPr>
          <p:nvPr>
            <p:ph type="title"/>
          </p:nvPr>
        </p:nvSpPr>
        <p:spPr>
          <a:xfrm>
            <a:off x="1115445" y="168842"/>
            <a:ext cx="9688488" cy="1345269"/>
          </a:xfrm>
        </p:spPr>
        <p:txBody>
          <a:bodyPr/>
          <a:lstStyle/>
          <a:p>
            <a:r>
              <a:rPr lang="en-AU" dirty="0">
                <a:solidFill>
                  <a:srgbClr val="0070C0"/>
                </a:solidFill>
                <a:latin typeface="Cavolini" panose="03000502040302020204" pitchFamily="66" charset="0"/>
                <a:cs typeface="Cavolini" panose="03000502040302020204" pitchFamily="66" charset="0"/>
              </a:rPr>
              <a:t>Elimination</a:t>
            </a:r>
          </a:p>
        </p:txBody>
      </p:sp>
      <p:sp>
        <p:nvSpPr>
          <p:cNvPr id="5" name="Content Placeholder 4">
            <a:extLst>
              <a:ext uri="{FF2B5EF4-FFF2-40B4-BE49-F238E27FC236}">
                <a16:creationId xmlns:a16="http://schemas.microsoft.com/office/drawing/2014/main" id="{B4CB80FD-F784-97C9-5E40-1B7966543CE9}"/>
              </a:ext>
            </a:extLst>
          </p:cNvPr>
          <p:cNvSpPr>
            <a:spLocks noGrp="1"/>
          </p:cNvSpPr>
          <p:nvPr>
            <p:ph sz="half" idx="1"/>
          </p:nvPr>
        </p:nvSpPr>
        <p:spPr>
          <a:xfrm>
            <a:off x="1002325" y="1434958"/>
            <a:ext cx="3921369" cy="5507017"/>
          </a:xfrm>
        </p:spPr>
        <p:txBody>
          <a:bodyPr>
            <a:normAutofit/>
          </a:bodyPr>
          <a:lstStyle/>
          <a:p>
            <a:r>
              <a:rPr lang="en-AU" sz="2400" dirty="0">
                <a:solidFill>
                  <a:srgbClr val="0070C0"/>
                </a:solidFill>
                <a:latin typeface="Cavolini" panose="03000502040302020204" pitchFamily="66" charset="0"/>
                <a:cs typeface="Cavolini" panose="03000502040302020204" pitchFamily="66" charset="0"/>
              </a:rPr>
              <a:t>Large Intestine (LI)</a:t>
            </a:r>
          </a:p>
          <a:p>
            <a:endParaRPr lang="en-AU" sz="2400" dirty="0">
              <a:solidFill>
                <a:srgbClr val="0070C0"/>
              </a:solidFill>
              <a:latin typeface="Cavolini" panose="03000502040302020204" pitchFamily="66" charset="0"/>
              <a:cs typeface="Cavolini" panose="03000502040302020204" pitchFamily="66" charset="0"/>
            </a:endParaRPr>
          </a:p>
          <a:p>
            <a:endParaRPr lang="en-AU" sz="2400" dirty="0">
              <a:solidFill>
                <a:srgbClr val="0070C0"/>
              </a:solidFill>
              <a:latin typeface="Cavolini" panose="03000502040302020204" pitchFamily="66" charset="0"/>
              <a:cs typeface="Cavolini" panose="03000502040302020204" pitchFamily="66" charset="0"/>
            </a:endParaRPr>
          </a:p>
          <a:p>
            <a:endParaRPr lang="en-AU" sz="2400" dirty="0">
              <a:solidFill>
                <a:srgbClr val="0070C0"/>
              </a:solidFill>
              <a:latin typeface="Cavolini" panose="03000502040302020204" pitchFamily="66" charset="0"/>
              <a:cs typeface="Cavolini" panose="03000502040302020204" pitchFamily="66" charset="0"/>
            </a:endParaRPr>
          </a:p>
          <a:p>
            <a:r>
              <a:rPr lang="en-AU" sz="2400" dirty="0">
                <a:solidFill>
                  <a:srgbClr val="0070C0"/>
                </a:solidFill>
                <a:latin typeface="Cavolini" panose="03000502040302020204" pitchFamily="66" charset="0"/>
                <a:cs typeface="Cavolini" panose="03000502040302020204" pitchFamily="66" charset="0"/>
              </a:rPr>
              <a:t>Faeces</a:t>
            </a:r>
          </a:p>
          <a:p>
            <a:endParaRPr lang="en-AU" sz="2400" dirty="0">
              <a:solidFill>
                <a:srgbClr val="0070C0"/>
              </a:solidFill>
              <a:latin typeface="Cavolini" panose="03000502040302020204" pitchFamily="66" charset="0"/>
              <a:cs typeface="Cavolini" panose="03000502040302020204" pitchFamily="66" charset="0"/>
            </a:endParaRPr>
          </a:p>
          <a:p>
            <a:endParaRPr lang="en-AU" sz="2400" dirty="0">
              <a:solidFill>
                <a:srgbClr val="0070C0"/>
              </a:solidFill>
              <a:latin typeface="Cavolini" panose="03000502040302020204" pitchFamily="66" charset="0"/>
              <a:cs typeface="Cavolini" panose="03000502040302020204" pitchFamily="66" charset="0"/>
            </a:endParaRPr>
          </a:p>
          <a:p>
            <a:r>
              <a:rPr lang="en-AU" sz="2400" dirty="0" err="1">
                <a:solidFill>
                  <a:srgbClr val="0070C0"/>
                </a:solidFill>
                <a:latin typeface="Cavolini" panose="03000502040302020204" pitchFamily="66" charset="0"/>
                <a:cs typeface="Cavolini" panose="03000502040302020204" pitchFamily="66" charset="0"/>
              </a:rPr>
              <a:t>Defacation</a:t>
            </a:r>
            <a:endParaRPr lang="en-AU" sz="2400" dirty="0">
              <a:solidFill>
                <a:srgbClr val="0070C0"/>
              </a:solidFill>
              <a:latin typeface="Cavolini" panose="03000502040302020204" pitchFamily="66" charset="0"/>
              <a:cs typeface="Cavolini" panose="03000502040302020204" pitchFamily="66" charset="0"/>
            </a:endParaRPr>
          </a:p>
        </p:txBody>
      </p:sp>
      <p:sp>
        <p:nvSpPr>
          <p:cNvPr id="6" name="Content Placeholder 5">
            <a:extLst>
              <a:ext uri="{FF2B5EF4-FFF2-40B4-BE49-F238E27FC236}">
                <a16:creationId xmlns:a16="http://schemas.microsoft.com/office/drawing/2014/main" id="{901625A6-E5EE-CD91-7B00-D11AF55619B3}"/>
              </a:ext>
            </a:extLst>
          </p:cNvPr>
          <p:cNvSpPr>
            <a:spLocks noGrp="1"/>
          </p:cNvSpPr>
          <p:nvPr>
            <p:ph sz="half" idx="2"/>
          </p:nvPr>
        </p:nvSpPr>
        <p:spPr>
          <a:xfrm>
            <a:off x="5036814" y="1434958"/>
            <a:ext cx="7568840" cy="5870815"/>
          </a:xfrm>
        </p:spPr>
        <p:txBody>
          <a:bodyPr>
            <a:normAutofit/>
          </a:bodyPr>
          <a:lstStyle/>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18-24 hrs</a:t>
            </a:r>
          </a:p>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water absorbed</a:t>
            </a:r>
          </a:p>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Bacterial digestion</a:t>
            </a:r>
          </a:p>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Some vitamins</a:t>
            </a:r>
          </a:p>
          <a:p>
            <a:pPr marL="342900" indent="-342900">
              <a:buFont typeface="Arial" panose="020B0604020202020204" pitchFamily="34" charset="0"/>
              <a:buChar char="•"/>
            </a:pPr>
            <a:endParaRPr lang="en-AU" sz="1850" dirty="0">
              <a:solidFill>
                <a:srgbClr val="0070C0"/>
              </a:solidFill>
              <a:latin typeface="Cavolini" panose="03000502040302020204" pitchFamily="66" charset="0"/>
              <a:cs typeface="Cavolini" panose="03000502040302020204" pitchFamily="66" charset="0"/>
            </a:endParaRPr>
          </a:p>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Semi-dried solid</a:t>
            </a:r>
          </a:p>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Water, undigested food (cellulose), bacteria, bile pigments, cells</a:t>
            </a:r>
          </a:p>
          <a:p>
            <a:pPr marL="342900" indent="-342900">
              <a:buFont typeface="Arial" panose="020B0604020202020204" pitchFamily="34" charset="0"/>
              <a:buChar char="•"/>
            </a:pPr>
            <a:endParaRPr lang="en-AU" sz="1850" dirty="0">
              <a:solidFill>
                <a:srgbClr val="0070C0"/>
              </a:solidFill>
              <a:latin typeface="Cavolini" panose="03000502040302020204" pitchFamily="66" charset="0"/>
              <a:cs typeface="Cavolini" panose="03000502040302020204" pitchFamily="66" charset="0"/>
            </a:endParaRPr>
          </a:p>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Leftovers were never part of body cells</a:t>
            </a:r>
          </a:p>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 Elimination rather than excretion</a:t>
            </a:r>
          </a:p>
          <a:p>
            <a:pPr marL="342900" indent="-342900">
              <a:buFont typeface="Arial" panose="020B0604020202020204" pitchFamily="34" charset="0"/>
              <a:buChar char="•"/>
            </a:pPr>
            <a:endParaRPr lang="en-AU" sz="2000" dirty="0">
              <a:solidFill>
                <a:srgbClr val="0070C0"/>
              </a:solidFill>
              <a:latin typeface="Cavolini" panose="03000502040302020204" pitchFamily="66" charset="0"/>
              <a:cs typeface="Cavolini" panose="03000502040302020204" pitchFamily="66" charset="0"/>
            </a:endParaRPr>
          </a:p>
          <a:p>
            <a:endParaRPr lang="en-AU" sz="1600" dirty="0"/>
          </a:p>
          <a:p>
            <a:endParaRPr lang="en-AU" sz="1600" dirty="0"/>
          </a:p>
        </p:txBody>
      </p:sp>
      <p:sp>
        <p:nvSpPr>
          <p:cNvPr id="8" name="Date Placeholder 7">
            <a:extLst>
              <a:ext uri="{FF2B5EF4-FFF2-40B4-BE49-F238E27FC236}">
                <a16:creationId xmlns:a16="http://schemas.microsoft.com/office/drawing/2014/main" id="{0ED78C7A-E141-EBAE-360F-F5C7A916A3A7}"/>
              </a:ext>
            </a:extLst>
          </p:cNvPr>
          <p:cNvSpPr>
            <a:spLocks noGrp="1"/>
          </p:cNvSpPr>
          <p:nvPr>
            <p:ph type="dt" sz="half" idx="10"/>
          </p:nvPr>
        </p:nvSpPr>
        <p:spPr>
          <a:xfrm>
            <a:off x="8609574" y="762324"/>
            <a:ext cx="3249346" cy="672635"/>
          </a:xfrm>
        </p:spPr>
        <p:txBody>
          <a:bodyPr/>
          <a:lstStyle/>
          <a:p>
            <a:fld id="{E11CEAE9-4A83-41D9-8477-EEF3CC3CEAFE}" type="datetime1">
              <a:rPr lang="en-AU" sz="2800" b="1" smtClean="0">
                <a:solidFill>
                  <a:srgbClr val="0070C0"/>
                </a:solidFill>
                <a:latin typeface="Cavolini" panose="03000502040302020204" pitchFamily="66" charset="0"/>
                <a:cs typeface="Cavolini" panose="03000502040302020204" pitchFamily="66" charset="0"/>
              </a:rPr>
              <a:t>18/04/2024</a:t>
            </a:fld>
            <a:endParaRPr lang="en-US" b="1" dirty="0">
              <a:solidFill>
                <a:srgbClr val="0070C0"/>
              </a:solidFill>
              <a:latin typeface="Cavolini" panose="03000502040302020204" pitchFamily="66" charset="0"/>
              <a:cs typeface="Cavolini" panose="03000502040302020204" pitchFamily="66" charset="0"/>
            </a:endParaRPr>
          </a:p>
        </p:txBody>
      </p:sp>
      <p:cxnSp>
        <p:nvCxnSpPr>
          <p:cNvPr id="10" name="Straight Connector 9">
            <a:extLst>
              <a:ext uri="{FF2B5EF4-FFF2-40B4-BE49-F238E27FC236}">
                <a16:creationId xmlns:a16="http://schemas.microsoft.com/office/drawing/2014/main" id="{CD3626B5-7E10-A59D-8A05-7B75E015168A}"/>
              </a:ext>
            </a:extLst>
          </p:cNvPr>
          <p:cNvCxnSpPr/>
          <p:nvPr/>
        </p:nvCxnSpPr>
        <p:spPr>
          <a:xfrm>
            <a:off x="4923694" y="1616965"/>
            <a:ext cx="0" cy="5688808"/>
          </a:xfrm>
          <a:prstGeom prst="line">
            <a:avLst/>
          </a:prstGeom>
          <a:ln w="57150">
            <a:solidFill>
              <a:srgbClr val="FF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5272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70B1A1-553C-8F3D-F381-46C4EDC8C60F}"/>
              </a:ext>
            </a:extLst>
          </p:cNvPr>
          <p:cNvSpPr>
            <a:spLocks noGrp="1"/>
          </p:cNvSpPr>
          <p:nvPr>
            <p:ph type="title"/>
          </p:nvPr>
        </p:nvSpPr>
        <p:spPr/>
        <p:txBody>
          <a:bodyPr/>
          <a:lstStyle/>
          <a:p>
            <a:r>
              <a:rPr lang="en-US" dirty="0"/>
              <a:t>Diet and absorption</a:t>
            </a:r>
            <a:endParaRPr lang="en-AU" dirty="0"/>
          </a:p>
        </p:txBody>
      </p:sp>
      <p:sp>
        <p:nvSpPr>
          <p:cNvPr id="6" name="Content Placeholder 5">
            <a:extLst>
              <a:ext uri="{FF2B5EF4-FFF2-40B4-BE49-F238E27FC236}">
                <a16:creationId xmlns:a16="http://schemas.microsoft.com/office/drawing/2014/main" id="{DCD5553B-9FE4-2BE0-E1DD-074DF63CCC81}"/>
              </a:ext>
            </a:extLst>
          </p:cNvPr>
          <p:cNvSpPr>
            <a:spLocks noGrp="1"/>
          </p:cNvSpPr>
          <p:nvPr>
            <p:ph idx="1"/>
          </p:nvPr>
        </p:nvSpPr>
        <p:spPr>
          <a:xfrm>
            <a:off x="251928" y="2174033"/>
            <a:ext cx="11681926" cy="4581330"/>
          </a:xfrm>
        </p:spPr>
        <p:txBody>
          <a:bodyPr>
            <a:normAutofit lnSpcReduction="10000"/>
          </a:bodyPr>
          <a:lstStyle/>
          <a:p>
            <a:r>
              <a:rPr lang="en-US" sz="2400" dirty="0"/>
              <a:t>The slower material moves through the gastrointestinal tract, the more nutrients and water are absorbed. Alcohol and caffeine stimulate the digestive system, and protein and fat slow movement. Constipation occurs if movements are too slow and too much water is absorbed. Insoluble </a:t>
            </a:r>
            <a:r>
              <a:rPr lang="en-US" sz="2400" dirty="0" err="1"/>
              <a:t>fibre</a:t>
            </a:r>
            <a:r>
              <a:rPr lang="en-US" sz="2400" dirty="0"/>
              <a:t> (</a:t>
            </a:r>
            <a:r>
              <a:rPr lang="en-US" sz="2400" dirty="0" err="1"/>
              <a:t>undigestable</a:t>
            </a:r>
            <a:r>
              <a:rPr lang="en-US" sz="2400" dirty="0"/>
              <a:t> cellulose) holds water and keeps things moving. </a:t>
            </a:r>
            <a:r>
              <a:rPr lang="en-US" sz="2400" dirty="0" err="1"/>
              <a:t>Diarrhoea</a:t>
            </a:r>
            <a:r>
              <a:rPr lang="en-US" sz="2400" dirty="0"/>
              <a:t> is frequent </a:t>
            </a:r>
            <a:r>
              <a:rPr lang="en-US" sz="2400" dirty="0" err="1"/>
              <a:t>defacation</a:t>
            </a:r>
            <a:r>
              <a:rPr lang="en-US" sz="2400" dirty="0"/>
              <a:t> of watery </a:t>
            </a:r>
            <a:r>
              <a:rPr lang="en-US" sz="2400" dirty="0" err="1"/>
              <a:t>faeces</a:t>
            </a:r>
            <a:r>
              <a:rPr lang="en-US" sz="2400" dirty="0"/>
              <a:t>, caused by irritation of the small or large intestine, for example by viral or bacterial infection. Faster peristalsis and movement and less water absorption cause severe dehydration. </a:t>
            </a:r>
            <a:endParaRPr lang="en-AU" sz="2400" dirty="0"/>
          </a:p>
        </p:txBody>
      </p:sp>
      <p:pic>
        <p:nvPicPr>
          <p:cNvPr id="8" name="Picture 7" descr="A cartoon of a person with a brown trail&#10;&#10;Description automatically generated">
            <a:extLst>
              <a:ext uri="{FF2B5EF4-FFF2-40B4-BE49-F238E27FC236}">
                <a16:creationId xmlns:a16="http://schemas.microsoft.com/office/drawing/2014/main" id="{4080FE68-775E-5122-5279-AA9753BA7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8160" y="102637"/>
            <a:ext cx="2095500" cy="1924050"/>
          </a:xfrm>
          <a:prstGeom prst="rect">
            <a:avLst/>
          </a:prstGeom>
        </p:spPr>
      </p:pic>
    </p:spTree>
    <p:extLst>
      <p:ext uri="{BB962C8B-B14F-4D97-AF65-F5344CB8AC3E}">
        <p14:creationId xmlns:p14="http://schemas.microsoft.com/office/powerpoint/2010/main" val="177945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5A0219-CE32-6FE8-8B50-48659053B2BE}"/>
              </a:ext>
            </a:extLst>
          </p:cNvPr>
          <p:cNvPicPr>
            <a:picLocks noChangeAspect="1"/>
          </p:cNvPicPr>
          <p:nvPr/>
        </p:nvPicPr>
        <p:blipFill rotWithShape="1">
          <a:blip r:embed="rId3"/>
          <a:srcRect l="725" t="9714" r="-725" b="52887"/>
          <a:stretch/>
        </p:blipFill>
        <p:spPr>
          <a:xfrm>
            <a:off x="0" y="0"/>
            <a:ext cx="14149633" cy="7576457"/>
          </a:xfrm>
          <a:prstGeom prst="rect">
            <a:avLst/>
          </a:prstGeom>
          <a:blipFill>
            <a:blip r:embed="rId4"/>
            <a:tile tx="0" ty="0" sx="100000" sy="100000" flip="none" algn="tl"/>
          </a:blipFill>
        </p:spPr>
      </p:pic>
      <p:sp>
        <p:nvSpPr>
          <p:cNvPr id="5" name="Content Placeholder 4">
            <a:extLst>
              <a:ext uri="{FF2B5EF4-FFF2-40B4-BE49-F238E27FC236}">
                <a16:creationId xmlns:a16="http://schemas.microsoft.com/office/drawing/2014/main" id="{B4CB80FD-F784-97C9-5E40-1B7966543CE9}"/>
              </a:ext>
            </a:extLst>
          </p:cNvPr>
          <p:cNvSpPr>
            <a:spLocks noGrp="1"/>
          </p:cNvSpPr>
          <p:nvPr>
            <p:ph sz="half" idx="1"/>
          </p:nvPr>
        </p:nvSpPr>
        <p:spPr>
          <a:xfrm>
            <a:off x="945765" y="315285"/>
            <a:ext cx="3921369" cy="5507017"/>
          </a:xfrm>
        </p:spPr>
        <p:txBody>
          <a:bodyPr>
            <a:normAutofit/>
          </a:bodyPr>
          <a:lstStyle/>
          <a:p>
            <a:r>
              <a:rPr lang="en-AU" sz="2800" dirty="0" err="1">
                <a:solidFill>
                  <a:srgbClr val="0070C0"/>
                </a:solidFill>
                <a:latin typeface="Cavolini" panose="03000502040302020204" pitchFamily="66" charset="0"/>
                <a:cs typeface="Cavolini" panose="03000502040302020204" pitchFamily="66" charset="0"/>
              </a:rPr>
              <a:t>Defacation</a:t>
            </a:r>
            <a:endParaRPr lang="en-AU" sz="2800" dirty="0">
              <a:solidFill>
                <a:srgbClr val="0070C0"/>
              </a:solidFill>
              <a:latin typeface="Cavolini" panose="03000502040302020204" pitchFamily="66" charset="0"/>
              <a:cs typeface="Cavolini" panose="03000502040302020204" pitchFamily="66" charset="0"/>
            </a:endParaRPr>
          </a:p>
          <a:p>
            <a:endParaRPr lang="en-AU" sz="2800" dirty="0">
              <a:solidFill>
                <a:srgbClr val="0070C0"/>
              </a:solidFill>
              <a:latin typeface="Cavolini" panose="03000502040302020204" pitchFamily="66" charset="0"/>
              <a:cs typeface="Cavolini" panose="03000502040302020204" pitchFamily="66" charset="0"/>
            </a:endParaRPr>
          </a:p>
          <a:p>
            <a:r>
              <a:rPr lang="en-AU" sz="2800" dirty="0">
                <a:solidFill>
                  <a:srgbClr val="0070C0"/>
                </a:solidFill>
                <a:latin typeface="Cavolini" panose="03000502040302020204" pitchFamily="66" charset="0"/>
                <a:cs typeface="Cavolini" panose="03000502040302020204" pitchFamily="66" charset="0"/>
              </a:rPr>
              <a:t>Diet</a:t>
            </a:r>
          </a:p>
        </p:txBody>
      </p:sp>
      <p:sp>
        <p:nvSpPr>
          <p:cNvPr id="6" name="Content Placeholder 5">
            <a:extLst>
              <a:ext uri="{FF2B5EF4-FFF2-40B4-BE49-F238E27FC236}">
                <a16:creationId xmlns:a16="http://schemas.microsoft.com/office/drawing/2014/main" id="{901625A6-E5EE-CD91-7B00-D11AF55619B3}"/>
              </a:ext>
            </a:extLst>
          </p:cNvPr>
          <p:cNvSpPr>
            <a:spLocks noGrp="1"/>
          </p:cNvSpPr>
          <p:nvPr>
            <p:ph sz="half" idx="2"/>
          </p:nvPr>
        </p:nvSpPr>
        <p:spPr>
          <a:xfrm>
            <a:off x="5093374" y="417921"/>
            <a:ext cx="7568840" cy="5870815"/>
          </a:xfrm>
        </p:spPr>
        <p:txBody>
          <a:bodyPr>
            <a:normAutofit/>
          </a:bodyPr>
          <a:lstStyle/>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Leftovers were never part of body cells</a:t>
            </a:r>
          </a:p>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 Elimination rather than excretion</a:t>
            </a:r>
          </a:p>
          <a:p>
            <a:pPr marL="342900" indent="-342900">
              <a:buFont typeface="Arial" panose="020B0604020202020204" pitchFamily="34" charset="0"/>
              <a:buChar char="•"/>
            </a:pPr>
            <a:endParaRPr lang="en-AU" sz="1850" dirty="0">
              <a:solidFill>
                <a:srgbClr val="0070C0"/>
              </a:solidFill>
              <a:latin typeface="Cavolini" panose="03000502040302020204" pitchFamily="66" charset="0"/>
              <a:cs typeface="Cavolini" panose="03000502040302020204" pitchFamily="66" charset="0"/>
            </a:endParaRPr>
          </a:p>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Slower = more water absorption</a:t>
            </a:r>
          </a:p>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Alcohol + caffeine stim.</a:t>
            </a:r>
          </a:p>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Insol. fibre holds water keeps moving</a:t>
            </a:r>
          </a:p>
          <a:p>
            <a:pPr marL="342900" indent="-342900">
              <a:buFont typeface="Arial" panose="020B0604020202020204" pitchFamily="34" charset="0"/>
              <a:buChar char="•"/>
            </a:pPr>
            <a:r>
              <a:rPr lang="en-AU" sz="1850" dirty="0">
                <a:solidFill>
                  <a:srgbClr val="0070C0"/>
                </a:solidFill>
                <a:latin typeface="Cavolini" panose="03000502040302020204" pitchFamily="66" charset="0"/>
                <a:cs typeface="Cavolini" panose="03000502040302020204" pitchFamily="66" charset="0"/>
              </a:rPr>
              <a:t>Diarrhoea (irritation) too fast -&gt; dehydration</a:t>
            </a:r>
          </a:p>
          <a:p>
            <a:pPr marL="342900" indent="-342900">
              <a:buFont typeface="Arial" panose="020B0604020202020204" pitchFamily="34" charset="0"/>
              <a:buChar char="•"/>
            </a:pPr>
            <a:endParaRPr lang="en-AU" sz="2000" dirty="0">
              <a:solidFill>
                <a:srgbClr val="0070C0"/>
              </a:solidFill>
              <a:latin typeface="Cavolini" panose="03000502040302020204" pitchFamily="66" charset="0"/>
              <a:cs typeface="Cavolini" panose="03000502040302020204" pitchFamily="66" charset="0"/>
            </a:endParaRPr>
          </a:p>
          <a:p>
            <a:endParaRPr lang="en-AU" sz="1600" dirty="0"/>
          </a:p>
          <a:p>
            <a:endParaRPr lang="en-AU" sz="1600" dirty="0"/>
          </a:p>
        </p:txBody>
      </p:sp>
      <p:cxnSp>
        <p:nvCxnSpPr>
          <p:cNvPr id="10" name="Straight Connector 9">
            <a:extLst>
              <a:ext uri="{FF2B5EF4-FFF2-40B4-BE49-F238E27FC236}">
                <a16:creationId xmlns:a16="http://schemas.microsoft.com/office/drawing/2014/main" id="{CD3626B5-7E10-A59D-8A05-7B75E015168A}"/>
              </a:ext>
            </a:extLst>
          </p:cNvPr>
          <p:cNvCxnSpPr>
            <a:cxnSpLocks/>
          </p:cNvCxnSpPr>
          <p:nvPr/>
        </p:nvCxnSpPr>
        <p:spPr>
          <a:xfrm>
            <a:off x="4923694" y="0"/>
            <a:ext cx="113120" cy="7576457"/>
          </a:xfrm>
          <a:prstGeom prst="line">
            <a:avLst/>
          </a:prstGeom>
          <a:ln w="57150">
            <a:solidFill>
              <a:srgbClr val="FF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0817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A219996-E115-8B9A-1078-86CE1D146CF9}"/>
            </a:ext>
          </a:extLst>
        </p:cNvPr>
        <p:cNvGrpSpPr/>
        <p:nvPr/>
      </p:nvGrpSpPr>
      <p:grpSpPr>
        <a:xfrm>
          <a:off x="0" y="0"/>
          <a:ext cx="0" cy="0"/>
          <a:chOff x="0" y="0"/>
          <a:chExt cx="0" cy="0"/>
        </a:xfrm>
      </p:grpSpPr>
      <p:sp useBgFill="1">
        <p:nvSpPr>
          <p:cNvPr id="3201" name="Rectangle 3200">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group of cartoon potatoes&#10;&#10;Description automatically generated">
            <a:extLst>
              <a:ext uri="{FF2B5EF4-FFF2-40B4-BE49-F238E27FC236}">
                <a16:creationId xmlns:a16="http://schemas.microsoft.com/office/drawing/2014/main" id="{DA5AD92E-8289-57C8-FB31-B4B4F6ED90A3}"/>
              </a:ext>
            </a:extLst>
          </p:cNvPr>
          <p:cNvPicPr>
            <a:picLocks noChangeAspect="1"/>
          </p:cNvPicPr>
          <p:nvPr/>
        </p:nvPicPr>
        <p:blipFill rotWithShape="1">
          <a:blip r:embed="rId2">
            <a:extLst>
              <a:ext uri="{28A0092B-C50C-407E-A947-70E740481C1C}">
                <a14:useLocalDpi xmlns:a14="http://schemas.microsoft.com/office/drawing/2010/main" val="0"/>
              </a:ext>
            </a:extLst>
          </a:blip>
          <a:srcRect l="9054" r="17118"/>
          <a:stretch/>
        </p:blipFill>
        <p:spPr>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3203" name="Freeform: Shape 3202">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3205" name="Freeform: Shape 3204">
            <a:extLst>
              <a:ext uri="{FF2B5EF4-FFF2-40B4-BE49-F238E27FC236}">
                <a16:creationId xmlns:a16="http://schemas.microsoft.com/office/drawing/2014/main" id="{0BA56A81-C9DD-4EBA-9E13-32FFB51CF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307402" cy="6858000"/>
          </a:xfrm>
          <a:custGeom>
            <a:avLst/>
            <a:gdLst>
              <a:gd name="connsiteX0" fmla="*/ 0 w 7097265"/>
              <a:gd name="connsiteY0" fmla="*/ 0 h 6858000"/>
              <a:gd name="connsiteX1" fmla="*/ 5474242 w 7097265"/>
              <a:gd name="connsiteY1" fmla="*/ 0 h 6858000"/>
              <a:gd name="connsiteX2" fmla="*/ 5496366 w 7097265"/>
              <a:gd name="connsiteY2" fmla="*/ 14997 h 6858000"/>
              <a:gd name="connsiteX3" fmla="*/ 7097265 w 7097265"/>
              <a:gd name="connsiteY3" fmla="*/ 3621656 h 6858000"/>
              <a:gd name="connsiteX4" fmla="*/ 5222916 w 7097265"/>
              <a:gd name="connsiteY4" fmla="*/ 6374814 h 6858000"/>
              <a:gd name="connsiteX5" fmla="*/ 4706267 w 7097265"/>
              <a:gd name="connsiteY5" fmla="*/ 6780599 h 6858000"/>
              <a:gd name="connsiteX6" fmla="*/ 4594511 w 7097265"/>
              <a:gd name="connsiteY6" fmla="*/ 6858000 h 6858000"/>
              <a:gd name="connsiteX7" fmla="*/ 0 w 709726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7265" h="6858000">
                <a:moveTo>
                  <a:pt x="0" y="0"/>
                </a:moveTo>
                <a:lnTo>
                  <a:pt x="5474242" y="0"/>
                </a:lnTo>
                <a:lnTo>
                  <a:pt x="5496366" y="14997"/>
                </a:lnTo>
                <a:cubicBezTo>
                  <a:pt x="6523529" y="754641"/>
                  <a:pt x="7097265" y="2093192"/>
                  <a:pt x="7097265" y="3621656"/>
                </a:cubicBezTo>
                <a:cubicBezTo>
                  <a:pt x="7097265" y="4969131"/>
                  <a:pt x="6168540" y="5602839"/>
                  <a:pt x="5222916" y="6374814"/>
                </a:cubicBezTo>
                <a:cubicBezTo>
                  <a:pt x="5050713" y="6515397"/>
                  <a:pt x="4880085" y="6653108"/>
                  <a:pt x="4706267" y="6780599"/>
                </a:cubicBezTo>
                <a:lnTo>
                  <a:pt x="45945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07" name="Freeform: Shape 3206">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A1684EF-6E51-14D2-1CF5-9F510F66FFD5}"/>
              </a:ext>
            </a:extLst>
          </p:cNvPr>
          <p:cNvSpPr>
            <a:spLocks noGrp="1"/>
          </p:cNvSpPr>
          <p:nvPr>
            <p:ph type="title"/>
          </p:nvPr>
        </p:nvSpPr>
        <p:spPr>
          <a:xfrm>
            <a:off x="992518" y="442913"/>
            <a:ext cx="4780129" cy="1639888"/>
          </a:xfrm>
        </p:spPr>
        <p:txBody>
          <a:bodyPr anchor="b">
            <a:normAutofit/>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E00C9058-88E4-51D4-E2E6-318126B88D1B}"/>
              </a:ext>
            </a:extLst>
          </p:cNvPr>
          <p:cNvSpPr>
            <a:spLocks noGrp="1"/>
          </p:cNvSpPr>
          <p:nvPr>
            <p:ph idx="1"/>
          </p:nvPr>
        </p:nvSpPr>
        <p:spPr>
          <a:xfrm>
            <a:off x="410548" y="2312987"/>
            <a:ext cx="5950496" cy="4255763"/>
          </a:xfrm>
        </p:spPr>
        <p:txBody>
          <a:bodyPr>
            <a:normAutofit/>
          </a:bodyPr>
          <a:lstStyle/>
          <a:p>
            <a:pPr marL="285750" indent="-285750">
              <a:buFont typeface="Arial" panose="020B0604020202020204" pitchFamily="34" charset="0"/>
              <a:buChar char="•"/>
            </a:pPr>
            <a:r>
              <a:rPr lang="en-US" sz="2400" dirty="0"/>
              <a:t>Describe the role of the large intestine.</a:t>
            </a:r>
          </a:p>
          <a:p>
            <a:pPr marL="285750" indent="-285750">
              <a:buFont typeface="Arial" panose="020B0604020202020204" pitchFamily="34" charset="0"/>
              <a:buChar char="•"/>
            </a:pPr>
            <a:r>
              <a:rPr lang="en-US" sz="2400" dirty="0"/>
              <a:t>List the components of </a:t>
            </a:r>
            <a:r>
              <a:rPr lang="en-US" sz="2400" dirty="0" err="1"/>
              <a:t>faeces</a:t>
            </a:r>
            <a:r>
              <a:rPr lang="en-US" sz="2400" dirty="0"/>
              <a:t>.</a:t>
            </a:r>
          </a:p>
          <a:p>
            <a:pPr marL="285750" indent="-285750">
              <a:buFont typeface="Arial" panose="020B0604020202020204" pitchFamily="34" charset="0"/>
              <a:buChar char="•"/>
            </a:pPr>
            <a:r>
              <a:rPr lang="en-US" sz="2400" dirty="0"/>
              <a:t>Explain the difference between excretion and elimination.</a:t>
            </a:r>
          </a:p>
          <a:p>
            <a:pPr marL="285750" indent="-285750">
              <a:buFont typeface="Arial" panose="020B0604020202020204" pitchFamily="34" charset="0"/>
              <a:buChar char="•"/>
            </a:pPr>
            <a:r>
              <a:rPr lang="en-US" sz="2400" dirty="0"/>
              <a:t>Explain how diet affects absorption.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AU" dirty="0"/>
          </a:p>
        </p:txBody>
      </p:sp>
    </p:spTree>
    <p:extLst>
      <p:ext uri="{BB962C8B-B14F-4D97-AF65-F5344CB8AC3E}">
        <p14:creationId xmlns:p14="http://schemas.microsoft.com/office/powerpoint/2010/main" val="220245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54-F94B-B88F-693F-A47C7B842A5B}"/>
              </a:ext>
            </a:extLst>
          </p:cNvPr>
          <p:cNvSpPr>
            <a:spLocks noGrp="1"/>
          </p:cNvSpPr>
          <p:nvPr>
            <p:ph type="title"/>
          </p:nvPr>
        </p:nvSpPr>
        <p:spPr/>
        <p:txBody>
          <a:bodyPr/>
          <a:lstStyle/>
          <a:p>
            <a:r>
              <a:rPr lang="en-US" dirty="0"/>
              <a:t>Review	</a:t>
            </a:r>
            <a:endParaRPr lang="en-AU" dirty="0"/>
          </a:p>
        </p:txBody>
      </p:sp>
      <p:sp>
        <p:nvSpPr>
          <p:cNvPr id="3" name="Content Placeholder 2">
            <a:extLst>
              <a:ext uri="{FF2B5EF4-FFF2-40B4-BE49-F238E27FC236}">
                <a16:creationId xmlns:a16="http://schemas.microsoft.com/office/drawing/2014/main" id="{97770E42-068E-FAEC-D62E-DC242A289C1E}"/>
              </a:ext>
            </a:extLst>
          </p:cNvPr>
          <p:cNvSpPr>
            <a:spLocks noGrp="1"/>
          </p:cNvSpPr>
          <p:nvPr>
            <p:ph idx="1"/>
          </p:nvPr>
        </p:nvSpPr>
        <p:spPr>
          <a:xfrm>
            <a:off x="662474" y="2312275"/>
            <a:ext cx="11140750" cy="4200491"/>
          </a:xfrm>
        </p:spPr>
        <p:txBody>
          <a:bodyPr>
            <a:normAutofit/>
          </a:bodyPr>
          <a:lstStyle/>
          <a:p>
            <a:pPr marL="457200" indent="-457200">
              <a:buFont typeface="+mj-lt"/>
              <a:buAutoNum type="arabicPeriod"/>
            </a:pPr>
            <a:r>
              <a:rPr lang="en-AU" sz="2400" dirty="0"/>
              <a:t>Sort the enzymes by source: </a:t>
            </a:r>
          </a:p>
          <a:p>
            <a:r>
              <a:rPr lang="en-AU" sz="2400" dirty="0"/>
              <a:t>	salivary glands, stomach, pancreas, small intestine. </a:t>
            </a:r>
          </a:p>
          <a:p>
            <a:pPr marL="457200" indent="-457200">
              <a:buFont typeface="+mj-lt"/>
              <a:buAutoNum type="arabicPeriod" startAt="2"/>
            </a:pPr>
            <a:r>
              <a:rPr lang="en-AU" sz="2400" dirty="0"/>
              <a:t>Sort the enzymes by macromolecule: </a:t>
            </a:r>
          </a:p>
          <a:p>
            <a:r>
              <a:rPr lang="en-AU" sz="2400" dirty="0"/>
              <a:t>	carbs, proteins, lipids, nucleotides.</a:t>
            </a:r>
          </a:p>
          <a:p>
            <a:pPr marL="457200" indent="-457200">
              <a:buFont typeface="+mj-lt"/>
              <a:buAutoNum type="arabicPeriod" startAt="3"/>
            </a:pPr>
            <a:r>
              <a:rPr lang="en-AU" sz="2400" dirty="0"/>
              <a:t>Sort the enzymes by pH: </a:t>
            </a:r>
          </a:p>
          <a:p>
            <a:r>
              <a:rPr lang="en-AU" sz="2400" dirty="0"/>
              <a:t>	neutral, basic, acidic</a:t>
            </a:r>
          </a:p>
        </p:txBody>
      </p:sp>
      <p:pic>
        <p:nvPicPr>
          <p:cNvPr id="4" name="Picture 3">
            <a:extLst>
              <a:ext uri="{FF2B5EF4-FFF2-40B4-BE49-F238E27FC236}">
                <a16:creationId xmlns:a16="http://schemas.microsoft.com/office/drawing/2014/main" id="{567B9417-3866-851E-AD8C-1FE35799DE7A}"/>
              </a:ext>
            </a:extLst>
          </p:cNvPr>
          <p:cNvPicPr>
            <a:picLocks noChangeAspect="1"/>
          </p:cNvPicPr>
          <p:nvPr/>
        </p:nvPicPr>
        <p:blipFill rotWithShape="1">
          <a:blip r:embed="rId2"/>
          <a:srcRect l="10551" t="13979" r="11442" b="13186"/>
          <a:stretch/>
        </p:blipFill>
        <p:spPr>
          <a:xfrm>
            <a:off x="9107054" y="442220"/>
            <a:ext cx="2586182" cy="2414721"/>
          </a:xfrm>
          <a:prstGeom prst="rect">
            <a:avLst/>
          </a:prstGeom>
        </p:spPr>
      </p:pic>
    </p:spTree>
    <p:extLst>
      <p:ext uri="{BB962C8B-B14F-4D97-AF65-F5344CB8AC3E}">
        <p14:creationId xmlns:p14="http://schemas.microsoft.com/office/powerpoint/2010/main" val="414004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0015-3780-F304-17FB-17F34238085C}"/>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7C7D56D7-4064-6A49-0513-6CD690CDC9E8}"/>
              </a:ext>
            </a:extLst>
          </p:cNvPr>
          <p:cNvSpPr>
            <a:spLocks noGrp="1"/>
          </p:cNvSpPr>
          <p:nvPr>
            <p:ph idx="1"/>
          </p:nvPr>
        </p:nvSpPr>
        <p:spPr/>
        <p:txBody>
          <a:bodyPr/>
          <a:lstStyle/>
          <a:p>
            <a:r>
              <a:rPr lang="en-AU" dirty="0"/>
              <a:t>4. Sketch a diagram to show the difference between the small intestine and large intestine at a microscopic level. Explain how the structure of each relates to its function.</a:t>
            </a:r>
          </a:p>
        </p:txBody>
      </p:sp>
    </p:spTree>
    <p:extLst>
      <p:ext uri="{BB962C8B-B14F-4D97-AF65-F5344CB8AC3E}">
        <p14:creationId xmlns:p14="http://schemas.microsoft.com/office/powerpoint/2010/main" val="253305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87" name="Freeform: Shape 218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89" name="Freeform: Shape 218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91" name="Freeform: Shape 219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93" name="Freeform: Shape 219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195" name="Freeform: Shape 2194">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97" name="Freeform: Shape 2196">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99" name="Freeform: Shape 2198">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01" name="Freeform: Shape 2200">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203" name="Rectangle 2202">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a:xfrm>
            <a:off x="681111" y="761999"/>
            <a:ext cx="5626716" cy="2155549"/>
          </a:xfrm>
        </p:spPr>
        <p:txBody>
          <a:bodyPr vert="horz" lIns="109728" tIns="109728" rIns="109728" bIns="91440" rtlCol="0" anchor="b">
            <a:normAutofit/>
          </a:bodyPr>
          <a:lstStyle/>
          <a:p>
            <a:pPr>
              <a:lnSpc>
                <a:spcPct val="120000"/>
              </a:lnSpc>
            </a:pPr>
            <a:r>
              <a:rPr lang="en-US" sz="5400" dirty="0">
                <a:solidFill>
                  <a:schemeClr val="tx1">
                    <a:lumMod val="85000"/>
                    <a:lumOff val="15000"/>
                  </a:schemeClr>
                </a:solidFill>
              </a:rPr>
              <a:t>Learning Intentions</a:t>
            </a:r>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720131" y="3057525"/>
            <a:ext cx="5259250" cy="2931637"/>
          </a:xfrm>
        </p:spPr>
        <p:txBody>
          <a:bodyPr vert="horz" lIns="109728" tIns="109728" rIns="109728" bIns="91440" rtlCol="0" anchor="t">
            <a:normAutofit/>
          </a:bodyPr>
          <a:lstStyle/>
          <a:p>
            <a:pPr>
              <a:lnSpc>
                <a:spcPct val="120000"/>
              </a:lnSpc>
              <a:spcAft>
                <a:spcPts val="600"/>
              </a:spcAft>
              <a:tabLst>
                <a:tab pos="228600" algn="l"/>
              </a:tabLst>
            </a:pPr>
            <a:r>
              <a:rPr lang="en-US" sz="2400" dirty="0">
                <a:solidFill>
                  <a:schemeClr val="tx1">
                    <a:lumMod val="85000"/>
                    <a:lumOff val="15000"/>
                  </a:schemeClr>
                </a:solidFill>
              </a:rPr>
              <a:t>E</a:t>
            </a:r>
            <a:r>
              <a:rPr lang="en-US" sz="2400" dirty="0">
                <a:solidFill>
                  <a:schemeClr val="tx1">
                    <a:lumMod val="85000"/>
                    <a:lumOff val="15000"/>
                  </a:schemeClr>
                </a:solidFill>
                <a:effectLst/>
              </a:rPr>
              <a:t>limination removes undigested materials and some metabolic wastes from the body.</a:t>
            </a:r>
            <a:endParaRPr lang="en-US" sz="2400" dirty="0">
              <a:solidFill>
                <a:schemeClr val="tx1">
                  <a:lumMod val="85000"/>
                  <a:lumOff val="15000"/>
                </a:schemeClr>
              </a:solidFill>
            </a:endParaRPr>
          </a:p>
        </p:txBody>
      </p:sp>
      <p:sp>
        <p:nvSpPr>
          <p:cNvPr id="2205" name="Freeform: Shape 2204">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07" name="Freeform: Shape 2206">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09" name="Freeform: Shape 2208">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8" name="Picture 7" descr="A drawing of a large intestine&#10;&#10;Description automatically generated">
            <a:extLst>
              <a:ext uri="{FF2B5EF4-FFF2-40B4-BE49-F238E27FC236}">
                <a16:creationId xmlns:a16="http://schemas.microsoft.com/office/drawing/2014/main" id="{4080E329-CC4F-4556-840D-8120C3D1E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51" y="1419225"/>
            <a:ext cx="3810000" cy="3810000"/>
          </a:xfrm>
          <a:prstGeom prst="rect">
            <a:avLst/>
          </a:prstGeom>
        </p:spPr>
      </p:pic>
    </p:spTree>
    <p:extLst>
      <p:ext uri="{BB962C8B-B14F-4D97-AF65-F5344CB8AC3E}">
        <p14:creationId xmlns:p14="http://schemas.microsoft.com/office/powerpoint/2010/main" val="204169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A219996-E115-8B9A-1078-86CE1D146CF9}"/>
            </a:ext>
          </a:extLst>
        </p:cNvPr>
        <p:cNvGrpSpPr/>
        <p:nvPr/>
      </p:nvGrpSpPr>
      <p:grpSpPr>
        <a:xfrm>
          <a:off x="0" y="0"/>
          <a:ext cx="0" cy="0"/>
          <a:chOff x="0" y="0"/>
          <a:chExt cx="0" cy="0"/>
        </a:xfrm>
      </p:grpSpPr>
      <p:sp useBgFill="1">
        <p:nvSpPr>
          <p:cNvPr id="3190" name="Rectangle 318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group of cartoon potatoes&#10;&#10;Description automatically generated">
            <a:extLst>
              <a:ext uri="{FF2B5EF4-FFF2-40B4-BE49-F238E27FC236}">
                <a16:creationId xmlns:a16="http://schemas.microsoft.com/office/drawing/2014/main" id="{DA5AD92E-8289-57C8-FB31-B4B4F6ED90A3}"/>
              </a:ext>
            </a:extLst>
          </p:cNvPr>
          <p:cNvPicPr>
            <a:picLocks noChangeAspect="1"/>
          </p:cNvPicPr>
          <p:nvPr/>
        </p:nvPicPr>
        <p:blipFill rotWithShape="1">
          <a:blip r:embed="rId2">
            <a:extLst>
              <a:ext uri="{28A0092B-C50C-407E-A947-70E740481C1C}">
                <a14:useLocalDpi xmlns:a14="http://schemas.microsoft.com/office/drawing/2010/main" val="0"/>
              </a:ext>
            </a:extLst>
          </a:blip>
          <a:srcRect r="2096"/>
          <a:stretch/>
        </p:blipFill>
        <p:spPr>
          <a:xfrm>
            <a:off x="20" y="10"/>
            <a:ext cx="9947062" cy="6857990"/>
          </a:xfrm>
          <a:prstGeom prst="rect">
            <a:avLst/>
          </a:prstGeom>
        </p:spPr>
      </p:pic>
      <p:sp>
        <p:nvSpPr>
          <p:cNvPr id="3192" name="Freeform: Shape 319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3194" name="Freeform: Shape 3193">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96" name="Freeform: Shape 3195">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A1684EF-6E51-14D2-1CF5-9F510F66FFD5}"/>
              </a:ext>
            </a:extLst>
          </p:cNvPr>
          <p:cNvSpPr>
            <a:spLocks noGrp="1"/>
          </p:cNvSpPr>
          <p:nvPr>
            <p:ph type="title"/>
          </p:nvPr>
        </p:nvSpPr>
        <p:spPr>
          <a:xfrm>
            <a:off x="8041060" y="794853"/>
            <a:ext cx="4439976" cy="815286"/>
          </a:xfrm>
        </p:spPr>
        <p:txBody>
          <a:bodyPr anchor="b">
            <a:normAutofit/>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E00C9058-88E4-51D4-E2E6-318126B88D1B}"/>
              </a:ext>
            </a:extLst>
          </p:cNvPr>
          <p:cNvSpPr>
            <a:spLocks noGrp="1"/>
          </p:cNvSpPr>
          <p:nvPr>
            <p:ph idx="1"/>
          </p:nvPr>
        </p:nvSpPr>
        <p:spPr>
          <a:xfrm>
            <a:off x="7972425" y="1704975"/>
            <a:ext cx="4067175" cy="4533899"/>
          </a:xfrm>
        </p:spPr>
        <p:txBody>
          <a:bodyPr>
            <a:normAutofit fontScale="92500"/>
          </a:bodyPr>
          <a:lstStyle/>
          <a:p>
            <a:pPr marL="285750" indent="-285750">
              <a:lnSpc>
                <a:spcPct val="130000"/>
              </a:lnSpc>
              <a:buFont typeface="Arial" panose="020B0604020202020204" pitchFamily="34" charset="0"/>
              <a:buChar char="•"/>
            </a:pPr>
            <a:r>
              <a:rPr lang="en-US" sz="2400" dirty="0"/>
              <a:t>Describe the role of the large intestine.</a:t>
            </a:r>
          </a:p>
          <a:p>
            <a:pPr marL="285750" indent="-285750">
              <a:lnSpc>
                <a:spcPct val="130000"/>
              </a:lnSpc>
              <a:buFont typeface="Arial" panose="020B0604020202020204" pitchFamily="34" charset="0"/>
              <a:buChar char="•"/>
            </a:pPr>
            <a:r>
              <a:rPr lang="en-US" sz="2400" dirty="0"/>
              <a:t>List the components of </a:t>
            </a:r>
            <a:r>
              <a:rPr lang="en-US" sz="2400" dirty="0" err="1"/>
              <a:t>faeces</a:t>
            </a:r>
            <a:r>
              <a:rPr lang="en-US" sz="2400" dirty="0"/>
              <a:t>.</a:t>
            </a:r>
          </a:p>
          <a:p>
            <a:pPr marL="285750" indent="-285750">
              <a:lnSpc>
                <a:spcPct val="130000"/>
              </a:lnSpc>
              <a:buFont typeface="Arial" panose="020B0604020202020204" pitchFamily="34" charset="0"/>
              <a:buChar char="•"/>
            </a:pPr>
            <a:r>
              <a:rPr lang="en-US" sz="2400" dirty="0"/>
              <a:t>Explain the difference between excretion and elimination.</a:t>
            </a:r>
          </a:p>
          <a:p>
            <a:pPr marL="285750" indent="-285750">
              <a:lnSpc>
                <a:spcPct val="130000"/>
              </a:lnSpc>
              <a:buFont typeface="Arial" panose="020B0604020202020204" pitchFamily="34" charset="0"/>
              <a:buChar char="•"/>
            </a:pPr>
            <a:r>
              <a:rPr lang="en-US" sz="2400" dirty="0"/>
              <a:t>Explain how diet affects absorption </a:t>
            </a:r>
          </a:p>
          <a:p>
            <a:pPr marL="285750" indent="-285750">
              <a:lnSpc>
                <a:spcPct val="130000"/>
              </a:lnSpc>
              <a:buFont typeface="Arial" panose="020B0604020202020204" pitchFamily="34" charset="0"/>
              <a:buChar char="•"/>
            </a:pPr>
            <a:endParaRPr lang="en-US" sz="1300" dirty="0"/>
          </a:p>
          <a:p>
            <a:pPr marL="285750" indent="-285750">
              <a:lnSpc>
                <a:spcPct val="130000"/>
              </a:lnSpc>
              <a:buFont typeface="Arial" panose="020B0604020202020204" pitchFamily="34" charset="0"/>
              <a:buChar char="•"/>
            </a:pPr>
            <a:endParaRPr lang="en-US" sz="1300" dirty="0"/>
          </a:p>
          <a:p>
            <a:pPr marL="342900" indent="-342900">
              <a:lnSpc>
                <a:spcPct val="130000"/>
              </a:lnSpc>
              <a:buFont typeface="Arial" panose="020B0604020202020204" pitchFamily="34" charset="0"/>
              <a:buChar char="•"/>
            </a:pPr>
            <a:endParaRPr lang="en-US" sz="1300" dirty="0"/>
          </a:p>
          <a:p>
            <a:pPr marL="342900" indent="-342900">
              <a:lnSpc>
                <a:spcPct val="130000"/>
              </a:lnSpc>
              <a:buFont typeface="Arial" panose="020B0604020202020204" pitchFamily="34" charset="0"/>
              <a:buChar char="•"/>
            </a:pPr>
            <a:endParaRPr lang="en-AU" sz="1300" dirty="0"/>
          </a:p>
        </p:txBody>
      </p:sp>
    </p:spTree>
    <p:extLst>
      <p:ext uri="{BB962C8B-B14F-4D97-AF65-F5344CB8AC3E}">
        <p14:creationId xmlns:p14="http://schemas.microsoft.com/office/powerpoint/2010/main" val="322658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64807365-064B-E987-9010-9FAFD5A5425E}"/>
              </a:ext>
            </a:extLst>
          </p:cNvPr>
          <p:cNvPicPr>
            <a:picLocks noGrp="1" noChangeAspect="1"/>
          </p:cNvPicPr>
          <p:nvPr>
            <p:ph idx="1"/>
          </p:nvPr>
        </p:nvPicPr>
        <p:blipFill>
          <a:blip r:embed="rId2"/>
          <a:stretch>
            <a:fillRect/>
          </a:stretch>
        </p:blipFill>
        <p:spPr>
          <a:xfrm>
            <a:off x="2234153" y="293887"/>
            <a:ext cx="7269782" cy="5447037"/>
          </a:xfrm>
          <a:prstGeom prst="rect">
            <a:avLst/>
          </a:prstGeom>
        </p:spPr>
      </p:pic>
    </p:spTree>
    <p:extLst>
      <p:ext uri="{BB962C8B-B14F-4D97-AF65-F5344CB8AC3E}">
        <p14:creationId xmlns:p14="http://schemas.microsoft.com/office/powerpoint/2010/main" val="114837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7104-51BE-E1D9-7A2C-682B98CDEEDA}"/>
              </a:ext>
            </a:extLst>
          </p:cNvPr>
          <p:cNvSpPr>
            <a:spLocks noGrp="1"/>
          </p:cNvSpPr>
          <p:nvPr>
            <p:ph type="title"/>
          </p:nvPr>
        </p:nvSpPr>
        <p:spPr/>
        <p:txBody>
          <a:bodyPr/>
          <a:lstStyle/>
          <a:p>
            <a:r>
              <a:rPr lang="en-AU" dirty="0"/>
              <a:t>The large intestine</a:t>
            </a:r>
          </a:p>
        </p:txBody>
      </p:sp>
      <p:sp>
        <p:nvSpPr>
          <p:cNvPr id="3" name="Content Placeholder 2">
            <a:extLst>
              <a:ext uri="{FF2B5EF4-FFF2-40B4-BE49-F238E27FC236}">
                <a16:creationId xmlns:a16="http://schemas.microsoft.com/office/drawing/2014/main" id="{84C3554B-AF32-F2E6-B37C-E43F07FD368C}"/>
              </a:ext>
            </a:extLst>
          </p:cNvPr>
          <p:cNvSpPr>
            <a:spLocks noGrp="1"/>
          </p:cNvSpPr>
          <p:nvPr>
            <p:ph idx="1"/>
          </p:nvPr>
        </p:nvSpPr>
        <p:spPr/>
        <p:txBody>
          <a:bodyPr>
            <a:normAutofit lnSpcReduction="10000"/>
          </a:bodyPr>
          <a:lstStyle/>
          <a:p>
            <a:r>
              <a:rPr lang="en-AU" sz="2400" dirty="0">
                <a:latin typeface="+mj-lt"/>
              </a:rPr>
              <a:t>It takes approximately 18-24 hours for material to move through the large intestine. During this time, much of the remaining water is absorbed so the contents become more solid. Most nutrients have already been absorbed, although some bacterial digestion occurs, releasing vitamins for absorption.</a:t>
            </a:r>
          </a:p>
        </p:txBody>
      </p:sp>
    </p:spTree>
    <p:extLst>
      <p:ext uri="{BB962C8B-B14F-4D97-AF65-F5344CB8AC3E}">
        <p14:creationId xmlns:p14="http://schemas.microsoft.com/office/powerpoint/2010/main" val="233327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5A0219-CE32-6FE8-8B50-48659053B2BE}"/>
              </a:ext>
            </a:extLst>
          </p:cNvPr>
          <p:cNvPicPr>
            <a:picLocks noChangeAspect="1"/>
          </p:cNvPicPr>
          <p:nvPr/>
        </p:nvPicPr>
        <p:blipFill rotWithShape="1">
          <a:blip r:embed="rId3"/>
          <a:srcRect b="63380"/>
          <a:stretch/>
        </p:blipFill>
        <p:spPr>
          <a:xfrm>
            <a:off x="-141402" y="65988"/>
            <a:ext cx="14149633" cy="7418895"/>
          </a:xfrm>
          <a:prstGeom prst="rect">
            <a:avLst/>
          </a:prstGeom>
          <a:blipFill>
            <a:blip r:embed="rId4"/>
            <a:tile tx="0" ty="0" sx="100000" sy="100000" flip="none" algn="tl"/>
          </a:blipFill>
        </p:spPr>
      </p:pic>
      <p:sp>
        <p:nvSpPr>
          <p:cNvPr id="4" name="Title 3">
            <a:extLst>
              <a:ext uri="{FF2B5EF4-FFF2-40B4-BE49-F238E27FC236}">
                <a16:creationId xmlns:a16="http://schemas.microsoft.com/office/drawing/2014/main" id="{A2BAA0EC-5896-62E8-DC13-5CCA9E08C00C}"/>
              </a:ext>
            </a:extLst>
          </p:cNvPr>
          <p:cNvSpPr>
            <a:spLocks noGrp="1"/>
          </p:cNvSpPr>
          <p:nvPr>
            <p:ph type="title"/>
          </p:nvPr>
        </p:nvSpPr>
        <p:spPr>
          <a:xfrm>
            <a:off x="1115445" y="168842"/>
            <a:ext cx="9688488" cy="1345269"/>
          </a:xfrm>
        </p:spPr>
        <p:txBody>
          <a:bodyPr/>
          <a:lstStyle/>
          <a:p>
            <a:r>
              <a:rPr lang="en-AU" dirty="0">
                <a:solidFill>
                  <a:srgbClr val="0070C0"/>
                </a:solidFill>
                <a:latin typeface="Cavolini" panose="03000502040302020204" pitchFamily="66" charset="0"/>
                <a:cs typeface="Cavolini" panose="03000502040302020204" pitchFamily="66" charset="0"/>
              </a:rPr>
              <a:t>Elimination</a:t>
            </a:r>
          </a:p>
        </p:txBody>
      </p:sp>
      <p:sp>
        <p:nvSpPr>
          <p:cNvPr id="5" name="Content Placeholder 4">
            <a:extLst>
              <a:ext uri="{FF2B5EF4-FFF2-40B4-BE49-F238E27FC236}">
                <a16:creationId xmlns:a16="http://schemas.microsoft.com/office/drawing/2014/main" id="{B4CB80FD-F784-97C9-5E40-1B7966543CE9}"/>
              </a:ext>
            </a:extLst>
          </p:cNvPr>
          <p:cNvSpPr>
            <a:spLocks noGrp="1"/>
          </p:cNvSpPr>
          <p:nvPr>
            <p:ph sz="half" idx="1"/>
          </p:nvPr>
        </p:nvSpPr>
        <p:spPr>
          <a:xfrm>
            <a:off x="1002325" y="1434959"/>
            <a:ext cx="3921369" cy="3642946"/>
          </a:xfrm>
        </p:spPr>
        <p:txBody>
          <a:bodyPr>
            <a:normAutofit/>
          </a:bodyPr>
          <a:lstStyle/>
          <a:p>
            <a:r>
              <a:rPr lang="en-AU" sz="2400" dirty="0">
                <a:solidFill>
                  <a:srgbClr val="0070C0"/>
                </a:solidFill>
                <a:latin typeface="Cavolini" panose="03000502040302020204" pitchFamily="66" charset="0"/>
                <a:cs typeface="Cavolini" panose="03000502040302020204" pitchFamily="66" charset="0"/>
              </a:rPr>
              <a:t>Large Intestine (LI)</a:t>
            </a:r>
          </a:p>
        </p:txBody>
      </p:sp>
      <p:sp>
        <p:nvSpPr>
          <p:cNvPr id="6" name="Content Placeholder 5">
            <a:extLst>
              <a:ext uri="{FF2B5EF4-FFF2-40B4-BE49-F238E27FC236}">
                <a16:creationId xmlns:a16="http://schemas.microsoft.com/office/drawing/2014/main" id="{901625A6-E5EE-CD91-7B00-D11AF55619B3}"/>
              </a:ext>
            </a:extLst>
          </p:cNvPr>
          <p:cNvSpPr>
            <a:spLocks noGrp="1"/>
          </p:cNvSpPr>
          <p:nvPr>
            <p:ph sz="half" idx="2"/>
          </p:nvPr>
        </p:nvSpPr>
        <p:spPr>
          <a:xfrm>
            <a:off x="5036815" y="1434959"/>
            <a:ext cx="5767118" cy="3722077"/>
          </a:xfrm>
        </p:spPr>
        <p:txBody>
          <a:bodyPr>
            <a:normAutofit/>
          </a:bodyPr>
          <a:lstStyle/>
          <a:p>
            <a:pPr marL="342900" indent="-342900">
              <a:buFont typeface="Arial" panose="020B0604020202020204" pitchFamily="34" charset="0"/>
              <a:buChar char="•"/>
            </a:pPr>
            <a:r>
              <a:rPr lang="en-AU" sz="2000" dirty="0">
                <a:solidFill>
                  <a:srgbClr val="0070C0"/>
                </a:solidFill>
                <a:latin typeface="Cavolini" panose="03000502040302020204" pitchFamily="66" charset="0"/>
                <a:cs typeface="Cavolini" panose="03000502040302020204" pitchFamily="66" charset="0"/>
              </a:rPr>
              <a:t>18-24 hrs</a:t>
            </a:r>
          </a:p>
          <a:p>
            <a:pPr marL="342900" indent="-342900">
              <a:buFont typeface="Arial" panose="020B0604020202020204" pitchFamily="34" charset="0"/>
              <a:buChar char="•"/>
            </a:pPr>
            <a:r>
              <a:rPr lang="en-AU" sz="2000" dirty="0">
                <a:solidFill>
                  <a:srgbClr val="0070C0"/>
                </a:solidFill>
                <a:latin typeface="Cavolini" panose="03000502040302020204" pitchFamily="66" charset="0"/>
                <a:cs typeface="Cavolini" panose="03000502040302020204" pitchFamily="66" charset="0"/>
              </a:rPr>
              <a:t>water absorbed</a:t>
            </a:r>
          </a:p>
          <a:p>
            <a:pPr marL="342900" indent="-342900">
              <a:buFont typeface="Arial" panose="020B0604020202020204" pitchFamily="34" charset="0"/>
              <a:buChar char="•"/>
            </a:pPr>
            <a:r>
              <a:rPr lang="en-AU" sz="2000" dirty="0">
                <a:solidFill>
                  <a:srgbClr val="0070C0"/>
                </a:solidFill>
                <a:latin typeface="Cavolini" panose="03000502040302020204" pitchFamily="66" charset="0"/>
                <a:cs typeface="Cavolini" panose="03000502040302020204" pitchFamily="66" charset="0"/>
              </a:rPr>
              <a:t>Bacterial digestion</a:t>
            </a:r>
          </a:p>
          <a:p>
            <a:pPr marL="342900" indent="-342900">
              <a:buFont typeface="Arial" panose="020B0604020202020204" pitchFamily="34" charset="0"/>
              <a:buChar char="•"/>
            </a:pPr>
            <a:r>
              <a:rPr lang="en-AU" sz="2000" dirty="0">
                <a:solidFill>
                  <a:srgbClr val="0070C0"/>
                </a:solidFill>
                <a:latin typeface="Cavolini" panose="03000502040302020204" pitchFamily="66" charset="0"/>
                <a:cs typeface="Cavolini" panose="03000502040302020204" pitchFamily="66" charset="0"/>
              </a:rPr>
              <a:t>Some vitamins</a:t>
            </a:r>
          </a:p>
          <a:p>
            <a:endParaRPr lang="en-AU" sz="1600" dirty="0"/>
          </a:p>
          <a:p>
            <a:endParaRPr lang="en-AU" sz="1600" dirty="0"/>
          </a:p>
        </p:txBody>
      </p:sp>
      <p:sp>
        <p:nvSpPr>
          <p:cNvPr id="8" name="Date Placeholder 7">
            <a:extLst>
              <a:ext uri="{FF2B5EF4-FFF2-40B4-BE49-F238E27FC236}">
                <a16:creationId xmlns:a16="http://schemas.microsoft.com/office/drawing/2014/main" id="{0ED78C7A-E141-EBAE-360F-F5C7A916A3A7}"/>
              </a:ext>
            </a:extLst>
          </p:cNvPr>
          <p:cNvSpPr>
            <a:spLocks noGrp="1"/>
          </p:cNvSpPr>
          <p:nvPr>
            <p:ph type="dt" sz="half" idx="10"/>
          </p:nvPr>
        </p:nvSpPr>
        <p:spPr>
          <a:xfrm>
            <a:off x="8609574" y="762324"/>
            <a:ext cx="3249346" cy="672635"/>
          </a:xfrm>
        </p:spPr>
        <p:txBody>
          <a:bodyPr/>
          <a:lstStyle/>
          <a:p>
            <a:fld id="{E11CEAE9-4A83-41D9-8477-EEF3CC3CEAFE}" type="datetime1">
              <a:rPr lang="en-AU" sz="2800" b="1" smtClean="0">
                <a:solidFill>
                  <a:srgbClr val="0070C0"/>
                </a:solidFill>
                <a:latin typeface="Cavolini" panose="03000502040302020204" pitchFamily="66" charset="0"/>
                <a:cs typeface="Cavolini" panose="03000502040302020204" pitchFamily="66" charset="0"/>
              </a:rPr>
              <a:t>18/04/2024</a:t>
            </a:fld>
            <a:endParaRPr lang="en-US" b="1" dirty="0">
              <a:solidFill>
                <a:srgbClr val="0070C0"/>
              </a:solidFill>
              <a:latin typeface="Cavolini" panose="03000502040302020204" pitchFamily="66" charset="0"/>
              <a:cs typeface="Cavolini" panose="03000502040302020204" pitchFamily="66" charset="0"/>
            </a:endParaRPr>
          </a:p>
        </p:txBody>
      </p:sp>
      <p:cxnSp>
        <p:nvCxnSpPr>
          <p:cNvPr id="10" name="Straight Connector 9">
            <a:extLst>
              <a:ext uri="{FF2B5EF4-FFF2-40B4-BE49-F238E27FC236}">
                <a16:creationId xmlns:a16="http://schemas.microsoft.com/office/drawing/2014/main" id="{CD3626B5-7E10-A59D-8A05-7B75E015168A}"/>
              </a:ext>
            </a:extLst>
          </p:cNvPr>
          <p:cNvCxnSpPr/>
          <p:nvPr/>
        </p:nvCxnSpPr>
        <p:spPr>
          <a:xfrm>
            <a:off x="4923694" y="1616965"/>
            <a:ext cx="0" cy="5688808"/>
          </a:xfrm>
          <a:prstGeom prst="line">
            <a:avLst/>
          </a:prstGeom>
          <a:ln w="57150">
            <a:solidFill>
              <a:srgbClr val="FF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9452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05270B-1BB9-10C5-43D4-BE80A0C2D707}"/>
              </a:ext>
            </a:extLst>
          </p:cNvPr>
          <p:cNvSpPr>
            <a:spLocks noGrp="1"/>
          </p:cNvSpPr>
          <p:nvPr>
            <p:ph type="title"/>
          </p:nvPr>
        </p:nvSpPr>
        <p:spPr/>
        <p:txBody>
          <a:bodyPr/>
          <a:lstStyle/>
          <a:p>
            <a:r>
              <a:rPr lang="en-US" dirty="0" err="1"/>
              <a:t>Faeces</a:t>
            </a:r>
            <a:endParaRPr lang="en-AU" dirty="0"/>
          </a:p>
        </p:txBody>
      </p:sp>
      <p:sp>
        <p:nvSpPr>
          <p:cNvPr id="6" name="Content Placeholder 5">
            <a:extLst>
              <a:ext uri="{FF2B5EF4-FFF2-40B4-BE49-F238E27FC236}">
                <a16:creationId xmlns:a16="http://schemas.microsoft.com/office/drawing/2014/main" id="{4C7A0592-FF61-EC89-9809-FFA7A59F4328}"/>
              </a:ext>
            </a:extLst>
          </p:cNvPr>
          <p:cNvSpPr>
            <a:spLocks noGrp="1"/>
          </p:cNvSpPr>
          <p:nvPr>
            <p:ph idx="1"/>
          </p:nvPr>
        </p:nvSpPr>
        <p:spPr/>
        <p:txBody>
          <a:bodyPr>
            <a:normAutofit/>
          </a:bodyPr>
          <a:lstStyle/>
          <a:p>
            <a:r>
              <a:rPr lang="en-US" sz="2400" dirty="0"/>
              <a:t>The semi-dried solid material left after water absorption and bacterial action makes up the </a:t>
            </a:r>
            <a:r>
              <a:rPr lang="en-US" sz="2400" dirty="0" err="1"/>
              <a:t>faeces</a:t>
            </a:r>
            <a:r>
              <a:rPr lang="en-US" sz="2400" dirty="0"/>
              <a:t>. It contains water, undigested food (especially cellulose) bacteria, bile pigments and remains of cells that have come away from the surface of the gastrointestinal lining.</a:t>
            </a:r>
            <a:endParaRPr lang="en-AU" sz="2400" dirty="0"/>
          </a:p>
        </p:txBody>
      </p:sp>
    </p:spTree>
    <p:extLst>
      <p:ext uri="{BB962C8B-B14F-4D97-AF65-F5344CB8AC3E}">
        <p14:creationId xmlns:p14="http://schemas.microsoft.com/office/powerpoint/2010/main" val="3407982643"/>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2818</TotalTime>
  <Words>555</Words>
  <Application>Microsoft Office PowerPoint</Application>
  <PresentationFormat>Widescreen</PresentationFormat>
  <Paragraphs>89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Meiryo</vt:lpstr>
      <vt:lpstr>Arial</vt:lpstr>
      <vt:lpstr>Calibri</vt:lpstr>
      <vt:lpstr>Cavolini</vt:lpstr>
      <vt:lpstr>Corbel</vt:lpstr>
      <vt:lpstr>SketchLinesVTI</vt:lpstr>
      <vt:lpstr>Elimination</vt:lpstr>
      <vt:lpstr>Review </vt:lpstr>
      <vt:lpstr>Review</vt:lpstr>
      <vt:lpstr>Learning Intentions</vt:lpstr>
      <vt:lpstr>Success Criteria</vt:lpstr>
      <vt:lpstr>PowerPoint Presentation</vt:lpstr>
      <vt:lpstr>The large intestine</vt:lpstr>
      <vt:lpstr>Elimination</vt:lpstr>
      <vt:lpstr>Faeces</vt:lpstr>
      <vt:lpstr>Elimination</vt:lpstr>
      <vt:lpstr>Elimination vs excretion</vt:lpstr>
      <vt:lpstr>Elimination</vt:lpstr>
      <vt:lpstr>Diet and absorption</vt:lpstr>
      <vt:lpstr>PowerPoint Presentation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Kristy Johnson</cp:lastModifiedBy>
  <cp:revision>43</cp:revision>
  <dcterms:created xsi:type="dcterms:W3CDTF">2023-02-01T11:31:06Z</dcterms:created>
  <dcterms:modified xsi:type="dcterms:W3CDTF">2024-04-18T11:19:55Z</dcterms:modified>
</cp:coreProperties>
</file>