
<file path=[Content_Types].xml><?xml version="1.0" encoding="utf-8"?>
<Types xmlns="http://schemas.openxmlformats.org/package/2006/content-types">
  <Default Extension="gif" ContentType="image/gif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notesMasterIdLst>
    <p:notesMasterId r:id="rId12"/>
  </p:notesMasterIdLst>
  <p:sldIdLst>
    <p:sldId id="256" r:id="rId2"/>
    <p:sldId id="259" r:id="rId3"/>
    <p:sldId id="257" r:id="rId4"/>
    <p:sldId id="278" r:id="rId5"/>
    <p:sldId id="279" r:id="rId6"/>
    <p:sldId id="280" r:id="rId7"/>
    <p:sldId id="281" r:id="rId8"/>
    <p:sldId id="282" r:id="rId9"/>
    <p:sldId id="283" r:id="rId10"/>
    <p:sldId id="28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1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495A1-FC4B-4943-A3E4-B9AE05938C94}" type="datetimeFigureOut">
              <a:rPr lang="en-AU" smtClean="0"/>
              <a:t>6/05/2024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CE355-FF94-49DF-AE23-D71E2B6744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1964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9363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72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279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666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5/6/2024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209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6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17256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6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598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82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5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050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41" r:id="rId5"/>
    <p:sldLayoutId id="2147483746" r:id="rId6"/>
    <p:sldLayoutId id="2147483742" r:id="rId7"/>
    <p:sldLayoutId id="2147483743" r:id="rId8"/>
    <p:sldLayoutId id="2147483744" r:id="rId9"/>
    <p:sldLayoutId id="2147483745" r:id="rId10"/>
    <p:sldLayoutId id="2147483747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88DBE8-157A-2820-5F17-2A7263811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0045" y="1346200"/>
            <a:ext cx="5624118" cy="3284538"/>
          </a:xfrm>
        </p:spPr>
        <p:txBody>
          <a:bodyPr anchor="b">
            <a:normAutofit/>
          </a:bodyPr>
          <a:lstStyle/>
          <a:p>
            <a:r>
              <a:rPr lang="en-AU" dirty="0"/>
              <a:t>The excretory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7AE95-F8FB-D371-4C43-5A92F2634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369" y="4630738"/>
            <a:ext cx="5617794" cy="1150937"/>
          </a:xfrm>
        </p:spPr>
        <p:txBody>
          <a:bodyPr anchor="t">
            <a:normAutofit/>
          </a:bodyPr>
          <a:lstStyle/>
          <a:p>
            <a:r>
              <a:rPr lang="en-US" dirty="0"/>
              <a:t>ATHBY Human Biology</a:t>
            </a:r>
            <a:endParaRPr lang="en-AU" dirty="0"/>
          </a:p>
          <a:p>
            <a:endParaRPr lang="en-AU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ECB700-4EA2-F8DD-61F4-CD77B9AABB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1859" y="1524000"/>
            <a:ext cx="4289875" cy="241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962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75D467-39FC-2AF6-3833-774527DE6C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53" r="1" b="1"/>
          <a:stretch/>
        </p:blipFill>
        <p:spPr>
          <a:xfrm>
            <a:off x="0" y="267854"/>
            <a:ext cx="9947062" cy="6322291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8B598134-D292-43E6-9C55-117198046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1834" y="0"/>
            <a:ext cx="4980168" cy="6858000"/>
          </a:xfrm>
          <a:custGeom>
            <a:avLst/>
            <a:gdLst>
              <a:gd name="connsiteX0" fmla="*/ 1623023 w 4901771"/>
              <a:gd name="connsiteY0" fmla="*/ 0 h 6858000"/>
              <a:gd name="connsiteX1" fmla="*/ 2716256 w 4901771"/>
              <a:gd name="connsiteY1" fmla="*/ 0 h 6858000"/>
              <a:gd name="connsiteX2" fmla="*/ 3496422 w 4901771"/>
              <a:gd name="connsiteY2" fmla="*/ 0 h 6858000"/>
              <a:gd name="connsiteX3" fmla="*/ 4544484 w 4901771"/>
              <a:gd name="connsiteY3" fmla="*/ 0 h 6858000"/>
              <a:gd name="connsiteX4" fmla="*/ 4710787 w 4901771"/>
              <a:gd name="connsiteY4" fmla="*/ 0 h 6858000"/>
              <a:gd name="connsiteX5" fmla="*/ 4901771 w 4901771"/>
              <a:gd name="connsiteY5" fmla="*/ 0 h 6858000"/>
              <a:gd name="connsiteX6" fmla="*/ 4901771 w 4901771"/>
              <a:gd name="connsiteY6" fmla="*/ 6858000 h 6858000"/>
              <a:gd name="connsiteX7" fmla="*/ 4710787 w 4901771"/>
              <a:gd name="connsiteY7" fmla="*/ 6858000 h 6858000"/>
              <a:gd name="connsiteX8" fmla="*/ 4544484 w 4901771"/>
              <a:gd name="connsiteY8" fmla="*/ 6858000 h 6858000"/>
              <a:gd name="connsiteX9" fmla="*/ 3496422 w 4901771"/>
              <a:gd name="connsiteY9" fmla="*/ 6858000 h 6858000"/>
              <a:gd name="connsiteX10" fmla="*/ 2716256 w 4901771"/>
              <a:gd name="connsiteY10" fmla="*/ 6858000 h 6858000"/>
              <a:gd name="connsiteX11" fmla="*/ 2502754 w 4901771"/>
              <a:gd name="connsiteY11" fmla="*/ 6858000 h 6858000"/>
              <a:gd name="connsiteX12" fmla="*/ 2390998 w 4901771"/>
              <a:gd name="connsiteY12" fmla="*/ 6780599 h 6858000"/>
              <a:gd name="connsiteX13" fmla="*/ 1874350 w 4901771"/>
              <a:gd name="connsiteY13" fmla="*/ 6374814 h 6858000"/>
              <a:gd name="connsiteX14" fmla="*/ 0 w 4901771"/>
              <a:gd name="connsiteY14" fmla="*/ 3621656 h 6858000"/>
              <a:gd name="connsiteX15" fmla="*/ 1600899 w 4901771"/>
              <a:gd name="connsiteY15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9701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72882A-23DD-0B84-59B8-1F7D6B852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1874" y="794853"/>
            <a:ext cx="4033304" cy="815286"/>
          </a:xfrm>
        </p:spPr>
        <p:txBody>
          <a:bodyPr anchor="b">
            <a:normAutofit/>
          </a:bodyPr>
          <a:lstStyle/>
          <a:p>
            <a:r>
              <a:rPr lang="en-US" dirty="0"/>
              <a:t>Success Criteria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9C15A-8E1D-3D8B-B583-A9BBBE908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291" y="1610140"/>
            <a:ext cx="3580175" cy="420226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List organs that process and remove wastes.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Describe deamination.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Label a kidney and a nephron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Describe the three stages of urine formation.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13402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AF9DC-B428-D948-9D18-59CDA7697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A502A-71B1-1C0B-E3C6-592B35CB0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9715290" cy="4103504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AU" sz="2400" dirty="0"/>
              <a:t>List the elements found in each of the four classes of biomolecules.</a:t>
            </a:r>
          </a:p>
          <a:p>
            <a:pPr marL="457200" indent="-457200">
              <a:buAutoNum type="arabicPeriod"/>
            </a:pPr>
            <a:r>
              <a:rPr lang="en-AU" sz="2400" dirty="0"/>
              <a:t>What are the products of anaerobic and aerobic respiration in humans?</a:t>
            </a:r>
          </a:p>
          <a:p>
            <a:pPr marL="457200" indent="-457200">
              <a:buAutoNum type="arabicPeriod"/>
            </a:pPr>
            <a:r>
              <a:rPr lang="en-AU" sz="2400" dirty="0"/>
              <a:t>Compare and contrast the structure and function of the lymphatic system with the circulatory system.</a:t>
            </a:r>
          </a:p>
          <a:p>
            <a:pPr marL="457200" indent="-457200">
              <a:buAutoNum type="arabicPeriod"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8563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87F828-671B-4397-BBAD-19A223F40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271804" cy="1639888"/>
          </a:xfrm>
        </p:spPr>
        <p:txBody>
          <a:bodyPr anchor="b">
            <a:normAutofit/>
          </a:bodyPr>
          <a:lstStyle/>
          <a:p>
            <a:r>
              <a:rPr lang="en-US" dirty="0"/>
              <a:t>Learning Intentions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5797E-7C00-9725-D53D-F19335422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19" y="2312988"/>
            <a:ext cx="5271804" cy="365125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Excretory system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A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 excretory system regulates the chemical composition of body fluids by removing metabolic wastes and regulating water, salts, and nutrients (regulatory processes not required)</a:t>
            </a:r>
            <a:endParaRPr lang="en-A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77485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49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E6A742-1FFD-7986-F83A-B38E47487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3" r="13633"/>
          <a:stretch/>
        </p:blipFill>
        <p:spPr>
          <a:xfrm>
            <a:off x="7203882" y="10"/>
            <a:ext cx="4988118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41696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75D467-39FC-2AF6-3833-774527DE6C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53" r="1" b="1"/>
          <a:stretch/>
        </p:blipFill>
        <p:spPr>
          <a:xfrm>
            <a:off x="0" y="267854"/>
            <a:ext cx="9947062" cy="6322291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8B598134-D292-43E6-9C55-117198046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1834" y="0"/>
            <a:ext cx="4980168" cy="6858000"/>
          </a:xfrm>
          <a:custGeom>
            <a:avLst/>
            <a:gdLst>
              <a:gd name="connsiteX0" fmla="*/ 1623023 w 4901771"/>
              <a:gd name="connsiteY0" fmla="*/ 0 h 6858000"/>
              <a:gd name="connsiteX1" fmla="*/ 2716256 w 4901771"/>
              <a:gd name="connsiteY1" fmla="*/ 0 h 6858000"/>
              <a:gd name="connsiteX2" fmla="*/ 3496422 w 4901771"/>
              <a:gd name="connsiteY2" fmla="*/ 0 h 6858000"/>
              <a:gd name="connsiteX3" fmla="*/ 4544484 w 4901771"/>
              <a:gd name="connsiteY3" fmla="*/ 0 h 6858000"/>
              <a:gd name="connsiteX4" fmla="*/ 4710787 w 4901771"/>
              <a:gd name="connsiteY4" fmla="*/ 0 h 6858000"/>
              <a:gd name="connsiteX5" fmla="*/ 4901771 w 4901771"/>
              <a:gd name="connsiteY5" fmla="*/ 0 h 6858000"/>
              <a:gd name="connsiteX6" fmla="*/ 4901771 w 4901771"/>
              <a:gd name="connsiteY6" fmla="*/ 6858000 h 6858000"/>
              <a:gd name="connsiteX7" fmla="*/ 4710787 w 4901771"/>
              <a:gd name="connsiteY7" fmla="*/ 6858000 h 6858000"/>
              <a:gd name="connsiteX8" fmla="*/ 4544484 w 4901771"/>
              <a:gd name="connsiteY8" fmla="*/ 6858000 h 6858000"/>
              <a:gd name="connsiteX9" fmla="*/ 3496422 w 4901771"/>
              <a:gd name="connsiteY9" fmla="*/ 6858000 h 6858000"/>
              <a:gd name="connsiteX10" fmla="*/ 2716256 w 4901771"/>
              <a:gd name="connsiteY10" fmla="*/ 6858000 h 6858000"/>
              <a:gd name="connsiteX11" fmla="*/ 2502754 w 4901771"/>
              <a:gd name="connsiteY11" fmla="*/ 6858000 h 6858000"/>
              <a:gd name="connsiteX12" fmla="*/ 2390998 w 4901771"/>
              <a:gd name="connsiteY12" fmla="*/ 6780599 h 6858000"/>
              <a:gd name="connsiteX13" fmla="*/ 1874350 w 4901771"/>
              <a:gd name="connsiteY13" fmla="*/ 6374814 h 6858000"/>
              <a:gd name="connsiteX14" fmla="*/ 0 w 4901771"/>
              <a:gd name="connsiteY14" fmla="*/ 3621656 h 6858000"/>
              <a:gd name="connsiteX15" fmla="*/ 1600899 w 4901771"/>
              <a:gd name="connsiteY15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9701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72882A-23DD-0B84-59B8-1F7D6B852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1874" y="794853"/>
            <a:ext cx="4033304" cy="815286"/>
          </a:xfrm>
        </p:spPr>
        <p:txBody>
          <a:bodyPr anchor="b">
            <a:normAutofit/>
          </a:bodyPr>
          <a:lstStyle/>
          <a:p>
            <a:r>
              <a:rPr lang="en-US" dirty="0"/>
              <a:t>Success Criteria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9C15A-8E1D-3D8B-B583-A9BBBE908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291" y="1610140"/>
            <a:ext cx="3580175" cy="420226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List organs that process and remove wastes.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Describe deamination.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Label a kidney and a nephron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Describe the three stages of urine formation.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88436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EA3B0-3850-82EC-D468-96FF520B7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Excretory Organs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5F905-F421-142A-0901-54FCC0AB8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>
                <a:solidFill>
                  <a:srgbClr val="C00000"/>
                </a:solidFill>
              </a:rPr>
              <a:t>Lungs</a:t>
            </a:r>
            <a:r>
              <a:rPr lang="en-AU" dirty="0"/>
              <a:t> remove carbon dioxide (produced during cellular respiration).</a:t>
            </a:r>
          </a:p>
          <a:p>
            <a:r>
              <a:rPr lang="en-AU" dirty="0">
                <a:solidFill>
                  <a:srgbClr val="C00000"/>
                </a:solidFill>
              </a:rPr>
              <a:t>Sweat glands </a:t>
            </a:r>
            <a:r>
              <a:rPr lang="en-AU" dirty="0"/>
              <a:t>secrete metabolic by-products, </a:t>
            </a:r>
            <a:r>
              <a:rPr lang="en-AU" dirty="0" err="1"/>
              <a:t>eg</a:t>
            </a:r>
            <a:r>
              <a:rPr lang="en-AU" dirty="0"/>
              <a:t> salts, urea, lactic acid and water.</a:t>
            </a:r>
          </a:p>
          <a:p>
            <a:r>
              <a:rPr lang="en-AU" dirty="0">
                <a:solidFill>
                  <a:srgbClr val="C00000"/>
                </a:solidFill>
              </a:rPr>
              <a:t>Liver </a:t>
            </a:r>
            <a:r>
              <a:rPr lang="en-AU" dirty="0"/>
              <a:t>processes many substances for excretion. Gastrointestinal tract passes out bile salts (by-product of breakdown of haemoglobin).</a:t>
            </a:r>
          </a:p>
          <a:p>
            <a:r>
              <a:rPr lang="en-AU" dirty="0">
                <a:solidFill>
                  <a:srgbClr val="C00000"/>
                </a:solidFill>
              </a:rPr>
              <a:t>Kidneys</a:t>
            </a:r>
            <a:r>
              <a:rPr lang="en-AU" dirty="0"/>
              <a:t> maintain fluid concentrations and remove </a:t>
            </a:r>
            <a:r>
              <a:rPr lang="en-AU" dirty="0" err="1"/>
              <a:t>nitrogeneous</a:t>
            </a:r>
            <a:r>
              <a:rPr lang="en-AU" dirty="0"/>
              <a:t> wastes, uric acid and creatinine (by-products of protein metabolism).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5B5666-3D0F-0154-D8F7-71520BAB1E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754" t="35608" r="13213" b="30529"/>
          <a:stretch/>
        </p:blipFill>
        <p:spPr>
          <a:xfrm>
            <a:off x="38442" y="39255"/>
            <a:ext cx="1781844" cy="20389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27142A-8542-A850-6F83-DA5DBB5143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450" t="68182" r="26517" b="4907"/>
          <a:stretch/>
        </p:blipFill>
        <p:spPr>
          <a:xfrm>
            <a:off x="139535" y="5105507"/>
            <a:ext cx="1780705" cy="16193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959534-B848-6F66-59DD-A753F6B5DD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78" t="37669" r="51229" b="25965"/>
          <a:stretch/>
        </p:blipFill>
        <p:spPr>
          <a:xfrm>
            <a:off x="10378328" y="4394201"/>
            <a:ext cx="1667385" cy="22813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ECF66-A6A3-B7CA-E8FF-52B1849593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86" t="66449" r="72820" b="4906"/>
          <a:stretch/>
        </p:blipFill>
        <p:spPr>
          <a:xfrm>
            <a:off x="10392182" y="100957"/>
            <a:ext cx="1667385" cy="179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81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9BB7E9A-6937-4BF0-9F51-A20F197B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4C54C8-0FDB-F003-C467-D1905AC7D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175" y="288021"/>
            <a:ext cx="5866550" cy="662077"/>
          </a:xfrm>
        </p:spPr>
        <p:txBody>
          <a:bodyPr anchor="b">
            <a:normAutofit fontScale="90000"/>
          </a:bodyPr>
          <a:lstStyle/>
          <a:p>
            <a:r>
              <a:rPr lang="en-AU" dirty="0"/>
              <a:t>The liver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AF161-E2FF-AE90-5A47-D55FD1889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818" y="849745"/>
            <a:ext cx="5634182" cy="5597237"/>
          </a:xfrm>
        </p:spPr>
        <p:txBody>
          <a:bodyPr anchor="t"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en-AU" dirty="0"/>
              <a:t>Proteins are usually recycled by breaking into amino acids for making new proteins, but can also be metabolised as a source of energy. </a:t>
            </a:r>
          </a:p>
          <a:p>
            <a:pPr>
              <a:lnSpc>
                <a:spcPct val="130000"/>
              </a:lnSpc>
            </a:pPr>
            <a:r>
              <a:rPr lang="en-AU" dirty="0">
                <a:solidFill>
                  <a:srgbClr val="C00000"/>
                </a:solidFill>
              </a:rPr>
              <a:t>Deamination</a:t>
            </a:r>
            <a:r>
              <a:rPr lang="en-AU" dirty="0"/>
              <a:t> of amino acids in the releases amines (-NH2) , which are converted to highly soluble and toxic ammonia (NH3) and then less toxic urea. The urea is excreted from the body in urine and sweat.</a:t>
            </a:r>
          </a:p>
          <a:p>
            <a:pPr>
              <a:lnSpc>
                <a:spcPct val="130000"/>
              </a:lnSpc>
            </a:pPr>
            <a:r>
              <a:rPr lang="en-AU" dirty="0"/>
              <a:t>The rest of the amino acid becomes carbohydrate.</a:t>
            </a:r>
          </a:p>
          <a:p>
            <a:pPr>
              <a:lnSpc>
                <a:spcPct val="130000"/>
              </a:lnSpc>
            </a:pPr>
            <a:r>
              <a:rPr lang="en-AU" dirty="0"/>
              <a:t>The liver also metabolises alcohol, medications, hormones and haemoglobin from red blood cells.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939753-89D7-48A8-8441-B9FF25CE8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4167" y="0"/>
            <a:ext cx="5687681" cy="5708856"/>
          </a:xfrm>
          <a:custGeom>
            <a:avLst/>
            <a:gdLst>
              <a:gd name="connsiteX0" fmla="*/ 2787282 w 5687681"/>
              <a:gd name="connsiteY0" fmla="*/ 0 h 5708856"/>
              <a:gd name="connsiteX1" fmla="*/ 3988996 w 5687681"/>
              <a:gd name="connsiteY1" fmla="*/ 0 h 5708856"/>
              <a:gd name="connsiteX2" fmla="*/ 4236253 w 5687681"/>
              <a:gd name="connsiteY2" fmla="*/ 68070 h 5708856"/>
              <a:gd name="connsiteX3" fmla="*/ 4483543 w 5687681"/>
              <a:gd name="connsiteY3" fmla="*/ 168573 h 5708856"/>
              <a:gd name="connsiteX4" fmla="*/ 5265611 w 5687681"/>
              <a:gd name="connsiteY4" fmla="*/ 790441 h 5708856"/>
              <a:gd name="connsiteX5" fmla="*/ 5682608 w 5687681"/>
              <a:gd name="connsiteY5" fmla="*/ 1499885 h 5708856"/>
              <a:gd name="connsiteX6" fmla="*/ 5687681 w 5687681"/>
              <a:gd name="connsiteY6" fmla="*/ 1513862 h 5708856"/>
              <a:gd name="connsiteX7" fmla="*/ 5687681 w 5687681"/>
              <a:gd name="connsiteY7" fmla="*/ 3841322 h 5708856"/>
              <a:gd name="connsiteX8" fmla="*/ 5651147 w 5687681"/>
              <a:gd name="connsiteY8" fmla="*/ 3896489 h 5708856"/>
              <a:gd name="connsiteX9" fmla="*/ 4734255 w 5687681"/>
              <a:gd name="connsiteY9" fmla="*/ 4737639 h 5708856"/>
              <a:gd name="connsiteX10" fmla="*/ 4532663 w 5687681"/>
              <a:gd name="connsiteY10" fmla="*/ 4898543 h 5708856"/>
              <a:gd name="connsiteX11" fmla="*/ 2876165 w 5687681"/>
              <a:gd name="connsiteY11" fmla="*/ 5708856 h 5708856"/>
              <a:gd name="connsiteX12" fmla="*/ 694066 w 5687681"/>
              <a:gd name="connsiteY12" fmla="*/ 4391717 h 5708856"/>
              <a:gd name="connsiteX13" fmla="*/ 461517 w 5687681"/>
              <a:gd name="connsiteY13" fmla="*/ 4054756 h 5708856"/>
              <a:gd name="connsiteX14" fmla="*/ 0 w 5687681"/>
              <a:gd name="connsiteY14" fmla="*/ 2993139 h 5708856"/>
              <a:gd name="connsiteX15" fmla="*/ 278855 w 5687681"/>
              <a:gd name="connsiteY15" fmla="*/ 1849819 h 5708856"/>
              <a:gd name="connsiteX16" fmla="*/ 1047879 w 5687681"/>
              <a:gd name="connsiteY16" fmla="*/ 867400 h 5708856"/>
              <a:gd name="connsiteX17" fmla="*/ 2159714 w 5687681"/>
              <a:gd name="connsiteY17" fmla="*/ 186098 h 5708856"/>
              <a:gd name="connsiteX18" fmla="*/ 2785137 w 5687681"/>
              <a:gd name="connsiteY18" fmla="*/ 372 h 570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687681" h="5708856">
                <a:moveTo>
                  <a:pt x="2787282" y="0"/>
                </a:moveTo>
                <a:lnTo>
                  <a:pt x="3988996" y="0"/>
                </a:lnTo>
                <a:lnTo>
                  <a:pt x="4236253" y="68070"/>
                </a:lnTo>
                <a:cubicBezTo>
                  <a:pt x="4321147" y="96843"/>
                  <a:pt x="4403628" y="130356"/>
                  <a:pt x="4483543" y="168573"/>
                </a:cubicBezTo>
                <a:cubicBezTo>
                  <a:pt x="4783119" y="311949"/>
                  <a:pt x="5046239" y="521215"/>
                  <a:pt x="5265611" y="790441"/>
                </a:cubicBezTo>
                <a:cubicBezTo>
                  <a:pt x="5433740" y="996857"/>
                  <a:pt x="5573537" y="1235870"/>
                  <a:pt x="5682608" y="1499885"/>
                </a:cubicBezTo>
                <a:lnTo>
                  <a:pt x="5687681" y="1513862"/>
                </a:lnTo>
                <a:lnTo>
                  <a:pt x="5687681" y="3841322"/>
                </a:lnTo>
                <a:lnTo>
                  <a:pt x="5651147" y="3896489"/>
                </a:lnTo>
                <a:cubicBezTo>
                  <a:pt x="5427171" y="4186934"/>
                  <a:pt x="5090625" y="4454446"/>
                  <a:pt x="4734255" y="4737639"/>
                </a:cubicBezTo>
                <a:cubicBezTo>
                  <a:pt x="4668506" y="4789825"/>
                  <a:pt x="4600584" y="4843856"/>
                  <a:pt x="4532663" y="4898543"/>
                </a:cubicBezTo>
                <a:cubicBezTo>
                  <a:pt x="3924681" y="5387974"/>
                  <a:pt x="3480945" y="5708856"/>
                  <a:pt x="2876165" y="5708856"/>
                </a:cubicBezTo>
                <a:cubicBezTo>
                  <a:pt x="1954665" y="5708856"/>
                  <a:pt x="1302047" y="5314966"/>
                  <a:pt x="694066" y="4391717"/>
                </a:cubicBezTo>
                <a:cubicBezTo>
                  <a:pt x="614503" y="4270875"/>
                  <a:pt x="536731" y="4160972"/>
                  <a:pt x="461517" y="4054756"/>
                </a:cubicBezTo>
                <a:cubicBezTo>
                  <a:pt x="149788" y="3614348"/>
                  <a:pt x="0" y="3385316"/>
                  <a:pt x="0" y="2993139"/>
                </a:cubicBezTo>
                <a:cubicBezTo>
                  <a:pt x="0" y="2603731"/>
                  <a:pt x="93889" y="2219065"/>
                  <a:pt x="278855" y="1849819"/>
                </a:cubicBezTo>
                <a:cubicBezTo>
                  <a:pt x="459854" y="1488610"/>
                  <a:pt x="718625" y="1157977"/>
                  <a:pt x="1047879" y="867400"/>
                </a:cubicBezTo>
                <a:cubicBezTo>
                  <a:pt x="1371504" y="581701"/>
                  <a:pt x="1755887" y="346080"/>
                  <a:pt x="2159714" y="186098"/>
                </a:cubicBezTo>
                <a:cubicBezTo>
                  <a:pt x="2367064" y="103803"/>
                  <a:pt x="2576044" y="41801"/>
                  <a:pt x="2785137" y="37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F5CCFC5-858F-4B45-9B10-D49DD028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5450" y="0"/>
            <a:ext cx="5866550" cy="5788550"/>
          </a:xfrm>
          <a:custGeom>
            <a:avLst/>
            <a:gdLst>
              <a:gd name="connsiteX0" fmla="*/ 2331396 w 5798121"/>
              <a:gd name="connsiteY0" fmla="*/ 0 h 5788550"/>
              <a:gd name="connsiteX1" fmla="*/ 4658651 w 5798121"/>
              <a:gd name="connsiteY1" fmla="*/ 0 h 5788550"/>
              <a:gd name="connsiteX2" fmla="*/ 4682835 w 5798121"/>
              <a:gd name="connsiteY2" fmla="*/ 9816 h 5788550"/>
              <a:gd name="connsiteX3" fmla="*/ 5499667 w 5798121"/>
              <a:gd name="connsiteY3" fmla="*/ 658449 h 5788550"/>
              <a:gd name="connsiteX4" fmla="*/ 5665313 w 5798121"/>
              <a:gd name="connsiteY4" fmla="*/ 884789 h 5788550"/>
              <a:gd name="connsiteX5" fmla="*/ 5798121 w 5798121"/>
              <a:gd name="connsiteY5" fmla="*/ 1110681 h 5788550"/>
              <a:gd name="connsiteX6" fmla="*/ 5798121 w 5798121"/>
              <a:gd name="connsiteY6" fmla="*/ 4016954 h 5788550"/>
              <a:gd name="connsiteX7" fmla="*/ 5706359 w 5798121"/>
              <a:gd name="connsiteY7" fmla="*/ 4121532 h 5788550"/>
              <a:gd name="connsiteX8" fmla="*/ 4944692 w 5798121"/>
              <a:gd name="connsiteY8" fmla="*/ 4775532 h 5788550"/>
              <a:gd name="connsiteX9" fmla="*/ 4734137 w 5798121"/>
              <a:gd name="connsiteY9" fmla="*/ 4943362 h 5788550"/>
              <a:gd name="connsiteX10" fmla="*/ 3004009 w 5798121"/>
              <a:gd name="connsiteY10" fmla="*/ 5788550 h 5788550"/>
              <a:gd name="connsiteX11" fmla="*/ 724917 w 5798121"/>
              <a:gd name="connsiteY11" fmla="*/ 4414722 h 5788550"/>
              <a:gd name="connsiteX12" fmla="*/ 482031 w 5798121"/>
              <a:gd name="connsiteY12" fmla="*/ 4063258 h 5788550"/>
              <a:gd name="connsiteX13" fmla="*/ 0 w 5798121"/>
              <a:gd name="connsiteY13" fmla="*/ 2955950 h 5788550"/>
              <a:gd name="connsiteX14" fmla="*/ 291250 w 5798121"/>
              <a:gd name="connsiteY14" fmla="*/ 1763422 h 5788550"/>
              <a:gd name="connsiteX15" fmla="*/ 1094457 w 5798121"/>
              <a:gd name="connsiteY15" fmla="*/ 738720 h 5788550"/>
              <a:gd name="connsiteX16" fmla="*/ 2255713 w 5798121"/>
              <a:gd name="connsiteY16" fmla="*/ 28095 h 578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98121" h="5788550">
                <a:moveTo>
                  <a:pt x="2331396" y="0"/>
                </a:moveTo>
                <a:lnTo>
                  <a:pt x="4658651" y="0"/>
                </a:lnTo>
                <a:lnTo>
                  <a:pt x="4682835" y="9816"/>
                </a:lnTo>
                <a:cubicBezTo>
                  <a:pt x="4995727" y="159362"/>
                  <a:pt x="5270543" y="377635"/>
                  <a:pt x="5499667" y="658449"/>
                </a:cubicBezTo>
                <a:cubicBezTo>
                  <a:pt x="5558201" y="730215"/>
                  <a:pt x="5613447" y="805760"/>
                  <a:pt x="5665313" y="884789"/>
                </a:cubicBezTo>
                <a:lnTo>
                  <a:pt x="5798121" y="1110681"/>
                </a:lnTo>
                <a:lnTo>
                  <a:pt x="5798121" y="4016954"/>
                </a:lnTo>
                <a:lnTo>
                  <a:pt x="5706359" y="4121532"/>
                </a:lnTo>
                <a:cubicBezTo>
                  <a:pt x="5491360" y="4341659"/>
                  <a:pt x="5223849" y="4553996"/>
                  <a:pt x="4944692" y="4775532"/>
                </a:cubicBezTo>
                <a:cubicBezTo>
                  <a:pt x="4876021" y="4829964"/>
                  <a:pt x="4805079" y="4886320"/>
                  <a:pt x="4734137" y="4943362"/>
                </a:cubicBezTo>
                <a:cubicBezTo>
                  <a:pt x="4099133" y="5453857"/>
                  <a:pt x="3635672" y="5788550"/>
                  <a:pt x="3004009" y="5788550"/>
                </a:cubicBezTo>
                <a:cubicBezTo>
                  <a:pt x="2041550" y="5788550"/>
                  <a:pt x="1359922" y="5377707"/>
                  <a:pt x="724917" y="4414722"/>
                </a:cubicBezTo>
                <a:cubicBezTo>
                  <a:pt x="641818" y="4288679"/>
                  <a:pt x="560588" y="4174046"/>
                  <a:pt x="482031" y="4063258"/>
                </a:cubicBezTo>
                <a:cubicBezTo>
                  <a:pt x="156446" y="3603895"/>
                  <a:pt x="0" y="3365006"/>
                  <a:pt x="0" y="2955950"/>
                </a:cubicBezTo>
                <a:cubicBezTo>
                  <a:pt x="0" y="2549782"/>
                  <a:pt x="98062" y="2148559"/>
                  <a:pt x="291250" y="1763422"/>
                </a:cubicBezTo>
                <a:cubicBezTo>
                  <a:pt x="480295" y="1386666"/>
                  <a:pt x="750568" y="1041802"/>
                  <a:pt x="1094457" y="738720"/>
                </a:cubicBezTo>
                <a:cubicBezTo>
                  <a:pt x="1432467" y="440725"/>
                  <a:pt x="1833935" y="194963"/>
                  <a:pt x="2255713" y="28095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348ECDC-D455-4B71-90F6-2ECC12B79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3734" y="0"/>
            <a:ext cx="5568114" cy="5577748"/>
          </a:xfrm>
          <a:custGeom>
            <a:avLst/>
            <a:gdLst>
              <a:gd name="connsiteX0" fmla="*/ 2959946 w 5568114"/>
              <a:gd name="connsiteY0" fmla="*/ 0 h 5577748"/>
              <a:gd name="connsiteX1" fmla="*/ 3614224 w 5568114"/>
              <a:gd name="connsiteY1" fmla="*/ 0 h 5577748"/>
              <a:gd name="connsiteX2" fmla="*/ 3844432 w 5568114"/>
              <a:gd name="connsiteY2" fmla="*/ 36392 h 5577748"/>
              <a:gd name="connsiteX3" fmla="*/ 4336826 w 5568114"/>
              <a:gd name="connsiteY3" fmla="*/ 203778 h 5577748"/>
              <a:gd name="connsiteX4" fmla="*/ 5093304 w 5568114"/>
              <a:gd name="connsiteY4" fmla="*/ 806978 h 5577748"/>
              <a:gd name="connsiteX5" fmla="*/ 5496656 w 5568114"/>
              <a:gd name="connsiteY5" fmla="*/ 1495125 h 5577748"/>
              <a:gd name="connsiteX6" fmla="*/ 5568114 w 5568114"/>
              <a:gd name="connsiteY6" fmla="*/ 1692569 h 5577748"/>
              <a:gd name="connsiteX7" fmla="*/ 5568114 w 5568114"/>
              <a:gd name="connsiteY7" fmla="*/ 3665503 h 5577748"/>
              <a:gd name="connsiteX8" fmla="*/ 5466225 w 5568114"/>
              <a:gd name="connsiteY8" fmla="*/ 3819786 h 5577748"/>
              <a:gd name="connsiteX9" fmla="*/ 4579336 w 5568114"/>
              <a:gd name="connsiteY9" fmla="*/ 4635686 h 5577748"/>
              <a:gd name="connsiteX10" fmla="*/ 4384340 w 5568114"/>
              <a:gd name="connsiteY10" fmla="*/ 4791760 h 5577748"/>
              <a:gd name="connsiteX11" fmla="*/ 2782048 w 5568114"/>
              <a:gd name="connsiteY11" fmla="*/ 5577748 h 5577748"/>
              <a:gd name="connsiteX12" fmla="*/ 671354 w 5568114"/>
              <a:gd name="connsiteY12" fmla="*/ 4300148 h 5577748"/>
              <a:gd name="connsiteX13" fmla="*/ 446415 w 5568114"/>
              <a:gd name="connsiteY13" fmla="*/ 3973302 h 5577748"/>
              <a:gd name="connsiteX14" fmla="*/ 0 w 5568114"/>
              <a:gd name="connsiteY14" fmla="*/ 2943554 h 5577748"/>
              <a:gd name="connsiteX15" fmla="*/ 269730 w 5568114"/>
              <a:gd name="connsiteY15" fmla="*/ 1834555 h 5577748"/>
              <a:gd name="connsiteX16" fmla="*/ 1013589 w 5568114"/>
              <a:gd name="connsiteY16" fmla="*/ 881627 h 5577748"/>
              <a:gd name="connsiteX17" fmla="*/ 2089042 w 5568114"/>
              <a:gd name="connsiteY17" fmla="*/ 220777 h 5577748"/>
              <a:gd name="connsiteX18" fmla="*/ 2845684 w 5568114"/>
              <a:gd name="connsiteY18" fmla="*/ 14234 h 557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568114" h="5577748">
                <a:moveTo>
                  <a:pt x="2959946" y="0"/>
                </a:moveTo>
                <a:lnTo>
                  <a:pt x="3614224" y="0"/>
                </a:lnTo>
                <a:lnTo>
                  <a:pt x="3844432" y="36392"/>
                </a:lnTo>
                <a:cubicBezTo>
                  <a:pt x="4017699" y="73748"/>
                  <a:pt x="4182227" y="129639"/>
                  <a:pt x="4336826" y="203778"/>
                </a:cubicBezTo>
                <a:cubicBezTo>
                  <a:pt x="4626600" y="342850"/>
                  <a:pt x="4881111" y="545834"/>
                  <a:pt x="5093304" y="806978"/>
                </a:cubicBezTo>
                <a:cubicBezTo>
                  <a:pt x="5255931" y="1007198"/>
                  <a:pt x="5391154" y="1239036"/>
                  <a:pt x="5496656" y="1495125"/>
                </a:cubicBezTo>
                <a:lnTo>
                  <a:pt x="5568114" y="1692569"/>
                </a:lnTo>
                <a:lnTo>
                  <a:pt x="5568114" y="3665503"/>
                </a:lnTo>
                <a:lnTo>
                  <a:pt x="5466225" y="3819786"/>
                </a:lnTo>
                <a:cubicBezTo>
                  <a:pt x="5249576" y="4101511"/>
                  <a:pt x="4924044" y="4360994"/>
                  <a:pt x="4579336" y="4635686"/>
                </a:cubicBezTo>
                <a:cubicBezTo>
                  <a:pt x="4515738" y="4686305"/>
                  <a:pt x="4450038" y="4738713"/>
                  <a:pt x="4384340" y="4791760"/>
                </a:cubicBezTo>
                <a:cubicBezTo>
                  <a:pt x="3796254" y="5266498"/>
                  <a:pt x="3367038" y="5577748"/>
                  <a:pt x="2782048" y="5577748"/>
                </a:cubicBezTo>
                <a:cubicBezTo>
                  <a:pt x="1890703" y="5577748"/>
                  <a:pt x="1259439" y="5195682"/>
                  <a:pt x="671354" y="4300148"/>
                </a:cubicBezTo>
                <a:cubicBezTo>
                  <a:pt x="594395" y="4182934"/>
                  <a:pt x="519167" y="4076330"/>
                  <a:pt x="446415" y="3973302"/>
                </a:cubicBezTo>
                <a:cubicBezTo>
                  <a:pt x="144886" y="3546115"/>
                  <a:pt x="0" y="3323958"/>
                  <a:pt x="0" y="2943554"/>
                </a:cubicBezTo>
                <a:cubicBezTo>
                  <a:pt x="0" y="2565835"/>
                  <a:pt x="90816" y="2192716"/>
                  <a:pt x="269730" y="1834555"/>
                </a:cubicBezTo>
                <a:cubicBezTo>
                  <a:pt x="444806" y="1484188"/>
                  <a:pt x="695109" y="1163480"/>
                  <a:pt x="1013589" y="881627"/>
                </a:cubicBezTo>
                <a:cubicBezTo>
                  <a:pt x="1326624" y="604505"/>
                  <a:pt x="1698428" y="375956"/>
                  <a:pt x="2089042" y="220777"/>
                </a:cubicBezTo>
                <a:cubicBezTo>
                  <a:pt x="2339747" y="120996"/>
                  <a:pt x="2592918" y="51971"/>
                  <a:pt x="2845684" y="1423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C2589D-8DAD-0314-4309-6EF7DC98D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3130" y="1361253"/>
            <a:ext cx="3774974" cy="264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59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A9B8B07-8F81-49AC-8835-B96E502AE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B514F5-1F16-08B9-94E7-BDC32E86D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3682" y="229472"/>
            <a:ext cx="4989452" cy="687387"/>
          </a:xfrm>
        </p:spPr>
        <p:txBody>
          <a:bodyPr anchor="b">
            <a:normAutofit fontScale="90000"/>
          </a:bodyPr>
          <a:lstStyle/>
          <a:p>
            <a:r>
              <a:rPr lang="en-AU" dirty="0"/>
              <a:t>The kidneys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FCE32A8-9023-4233-8069-BD496439E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61367" y="4198146"/>
            <a:ext cx="2792336" cy="2659854"/>
          </a:xfrm>
          <a:custGeom>
            <a:avLst/>
            <a:gdLst>
              <a:gd name="connsiteX0" fmla="*/ 1597984 w 2792336"/>
              <a:gd name="connsiteY0" fmla="*/ 0 h 2659854"/>
              <a:gd name="connsiteX1" fmla="*/ 2100304 w 2792336"/>
              <a:gd name="connsiteY1" fmla="*/ 107774 h 2659854"/>
              <a:gd name="connsiteX2" fmla="*/ 2466663 w 2792336"/>
              <a:gd name="connsiteY2" fmla="*/ 398557 h 2659854"/>
              <a:gd name="connsiteX3" fmla="*/ 2792336 w 2792336"/>
              <a:gd name="connsiteY3" fmla="*/ 1428533 h 2659854"/>
              <a:gd name="connsiteX4" fmla="*/ 2647267 w 2792336"/>
              <a:gd name="connsiteY4" fmla="*/ 1850936 h 2659854"/>
              <a:gd name="connsiteX5" fmla="*/ 2217750 w 2792336"/>
              <a:gd name="connsiteY5" fmla="*/ 2244256 h 2659854"/>
              <a:gd name="connsiteX6" fmla="*/ 2123315 w 2792336"/>
              <a:gd name="connsiteY6" fmla="*/ 2319494 h 2659854"/>
              <a:gd name="connsiteX7" fmla="*/ 1642263 w 2792336"/>
              <a:gd name="connsiteY7" fmla="*/ 2638851 h 2659854"/>
              <a:gd name="connsiteX8" fmla="*/ 1581420 w 2792336"/>
              <a:gd name="connsiteY8" fmla="*/ 2659854 h 2659854"/>
              <a:gd name="connsiteX9" fmla="*/ 1036524 w 2792336"/>
              <a:gd name="connsiteY9" fmla="*/ 2659854 h 2659854"/>
              <a:gd name="connsiteX10" fmla="*/ 909297 w 2792336"/>
              <a:gd name="connsiteY10" fmla="*/ 2617352 h 2659854"/>
              <a:gd name="connsiteX11" fmla="*/ 325134 w 2792336"/>
              <a:gd name="connsiteY11" fmla="*/ 2082504 h 2659854"/>
              <a:gd name="connsiteX12" fmla="*/ 216197 w 2792336"/>
              <a:gd name="connsiteY12" fmla="*/ 1924942 h 2659854"/>
              <a:gd name="connsiteX13" fmla="*/ 0 w 2792336"/>
              <a:gd name="connsiteY13" fmla="*/ 1428533 h 2659854"/>
              <a:gd name="connsiteX14" fmla="*/ 130629 w 2792336"/>
              <a:gd name="connsiteY14" fmla="*/ 893920 h 2659854"/>
              <a:gd name="connsiteX15" fmla="*/ 490877 w 2792336"/>
              <a:gd name="connsiteY15" fmla="*/ 434543 h 2659854"/>
              <a:gd name="connsiteX16" fmla="*/ 1011713 w 2792336"/>
              <a:gd name="connsiteY16" fmla="*/ 115969 h 2659854"/>
              <a:gd name="connsiteX17" fmla="*/ 1597984 w 2792336"/>
              <a:gd name="connsiteY17" fmla="*/ 0 h 2659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792336" h="2659854">
                <a:moveTo>
                  <a:pt x="1597984" y="0"/>
                </a:moveTo>
                <a:cubicBezTo>
                  <a:pt x="1781583" y="0"/>
                  <a:pt x="1950561" y="36294"/>
                  <a:pt x="2100304" y="107774"/>
                </a:cubicBezTo>
                <a:cubicBezTo>
                  <a:pt x="2240641" y="174816"/>
                  <a:pt x="2363899" y="272668"/>
                  <a:pt x="2466663" y="398557"/>
                </a:cubicBezTo>
                <a:cubicBezTo>
                  <a:pt x="2676688" y="655943"/>
                  <a:pt x="2792336" y="1021718"/>
                  <a:pt x="2792336" y="1428533"/>
                </a:cubicBezTo>
                <a:cubicBezTo>
                  <a:pt x="2792336" y="1590840"/>
                  <a:pt x="2747575" y="1721104"/>
                  <a:pt x="2647267" y="1850936"/>
                </a:cubicBezTo>
                <a:cubicBezTo>
                  <a:pt x="2542344" y="1986747"/>
                  <a:pt x="2384692" y="2111835"/>
                  <a:pt x="2217750" y="2244256"/>
                </a:cubicBezTo>
                <a:cubicBezTo>
                  <a:pt x="2186951" y="2268658"/>
                  <a:pt x="2155132" y="2293922"/>
                  <a:pt x="2123315" y="2319494"/>
                </a:cubicBezTo>
                <a:cubicBezTo>
                  <a:pt x="1945311" y="2462529"/>
                  <a:pt x="1797361" y="2574778"/>
                  <a:pt x="1642263" y="2638851"/>
                </a:cubicBezTo>
                <a:lnTo>
                  <a:pt x="1581420" y="2659854"/>
                </a:lnTo>
                <a:lnTo>
                  <a:pt x="1036524" y="2659854"/>
                </a:lnTo>
                <a:lnTo>
                  <a:pt x="909297" y="2617352"/>
                </a:lnTo>
                <a:cubicBezTo>
                  <a:pt x="689311" y="2525449"/>
                  <a:pt x="503138" y="2352322"/>
                  <a:pt x="325134" y="2082504"/>
                </a:cubicBezTo>
                <a:cubicBezTo>
                  <a:pt x="287863" y="2025998"/>
                  <a:pt x="251430" y="1974608"/>
                  <a:pt x="216197" y="1924942"/>
                </a:cubicBezTo>
                <a:cubicBezTo>
                  <a:pt x="70168" y="1719008"/>
                  <a:pt x="0" y="1611913"/>
                  <a:pt x="0" y="1428533"/>
                </a:cubicBezTo>
                <a:cubicBezTo>
                  <a:pt x="0" y="1246447"/>
                  <a:pt x="43982" y="1066577"/>
                  <a:pt x="130629" y="893920"/>
                </a:cubicBezTo>
                <a:cubicBezTo>
                  <a:pt x="215418" y="725019"/>
                  <a:pt x="336638" y="570416"/>
                  <a:pt x="490877" y="434543"/>
                </a:cubicBezTo>
                <a:cubicBezTo>
                  <a:pt x="642478" y="300951"/>
                  <a:pt x="822541" y="190776"/>
                  <a:pt x="1011713" y="115969"/>
                </a:cubicBezTo>
                <a:cubicBezTo>
                  <a:pt x="1205978" y="39006"/>
                  <a:pt x="1403299" y="0"/>
                  <a:pt x="1597984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0F97ED8-8309-4F86-B4AF-B4CE4380A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0275" y="3985048"/>
            <a:ext cx="3193475" cy="2872953"/>
          </a:xfrm>
          <a:custGeom>
            <a:avLst/>
            <a:gdLst>
              <a:gd name="connsiteX0" fmla="*/ 1827545 w 3193475"/>
              <a:gd name="connsiteY0" fmla="*/ 0 h 2872953"/>
              <a:gd name="connsiteX1" fmla="*/ 2402028 w 3193475"/>
              <a:gd name="connsiteY1" fmla="*/ 124796 h 2872953"/>
              <a:gd name="connsiteX2" fmla="*/ 2821017 w 3193475"/>
              <a:gd name="connsiteY2" fmla="*/ 461508 h 2872953"/>
              <a:gd name="connsiteX3" fmla="*/ 3193475 w 3193475"/>
              <a:gd name="connsiteY3" fmla="*/ 1654162 h 2872953"/>
              <a:gd name="connsiteX4" fmla="*/ 3027565 w 3193475"/>
              <a:gd name="connsiteY4" fmla="*/ 2143282 h 2872953"/>
              <a:gd name="connsiteX5" fmla="*/ 2536346 w 3193475"/>
              <a:gd name="connsiteY5" fmla="*/ 2598725 h 2872953"/>
              <a:gd name="connsiteX6" fmla="*/ 2428344 w 3193475"/>
              <a:gd name="connsiteY6" fmla="*/ 2685847 h 2872953"/>
              <a:gd name="connsiteX7" fmla="*/ 2197829 w 3193475"/>
              <a:gd name="connsiteY7" fmla="*/ 2866199 h 2872953"/>
              <a:gd name="connsiteX8" fmla="*/ 2188094 w 3193475"/>
              <a:gd name="connsiteY8" fmla="*/ 2872953 h 2872953"/>
              <a:gd name="connsiteX9" fmla="*/ 777457 w 3193475"/>
              <a:gd name="connsiteY9" fmla="*/ 2872953 h 2872953"/>
              <a:gd name="connsiteX10" fmla="*/ 754702 w 3193475"/>
              <a:gd name="connsiteY10" fmla="*/ 2856756 h 2872953"/>
              <a:gd name="connsiteX11" fmla="*/ 371841 w 3193475"/>
              <a:gd name="connsiteY11" fmla="*/ 2411425 h 2872953"/>
              <a:gd name="connsiteX12" fmla="*/ 247255 w 3193475"/>
              <a:gd name="connsiteY12" fmla="*/ 2228976 h 2872953"/>
              <a:gd name="connsiteX13" fmla="*/ 0 w 3193475"/>
              <a:gd name="connsiteY13" fmla="*/ 1654162 h 2872953"/>
              <a:gd name="connsiteX14" fmla="*/ 149395 w 3193475"/>
              <a:gd name="connsiteY14" fmla="*/ 1035110 h 2872953"/>
              <a:gd name="connsiteX15" fmla="*/ 561394 w 3193475"/>
              <a:gd name="connsiteY15" fmla="*/ 503177 h 2872953"/>
              <a:gd name="connsiteX16" fmla="*/ 1157053 w 3193475"/>
              <a:gd name="connsiteY16" fmla="*/ 134285 h 2872953"/>
              <a:gd name="connsiteX17" fmla="*/ 1827545 w 3193475"/>
              <a:gd name="connsiteY17" fmla="*/ 0 h 2872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193475" h="2872953">
                <a:moveTo>
                  <a:pt x="1827545" y="0"/>
                </a:moveTo>
                <a:cubicBezTo>
                  <a:pt x="2037520" y="0"/>
                  <a:pt x="2230773" y="42027"/>
                  <a:pt x="2402028" y="124796"/>
                </a:cubicBezTo>
                <a:cubicBezTo>
                  <a:pt x="2562524" y="202427"/>
                  <a:pt x="2703490" y="315735"/>
                  <a:pt x="2821017" y="461508"/>
                </a:cubicBezTo>
                <a:cubicBezTo>
                  <a:pt x="3061214" y="759545"/>
                  <a:pt x="3193475" y="1183094"/>
                  <a:pt x="3193475" y="1654162"/>
                </a:cubicBezTo>
                <a:cubicBezTo>
                  <a:pt x="3193475" y="1842105"/>
                  <a:pt x="3142283" y="1992944"/>
                  <a:pt x="3027565" y="2143282"/>
                </a:cubicBezTo>
                <a:cubicBezTo>
                  <a:pt x="2907570" y="2300544"/>
                  <a:pt x="2727269" y="2445389"/>
                  <a:pt x="2536346" y="2598725"/>
                </a:cubicBezTo>
                <a:cubicBezTo>
                  <a:pt x="2501122" y="2626981"/>
                  <a:pt x="2464732" y="2656236"/>
                  <a:pt x="2428344" y="2685847"/>
                </a:cubicBezTo>
                <a:cubicBezTo>
                  <a:pt x="2346914" y="2752098"/>
                  <a:pt x="2270983" y="2812645"/>
                  <a:pt x="2197829" y="2866199"/>
                </a:cubicBezTo>
                <a:lnTo>
                  <a:pt x="2188094" y="2872953"/>
                </a:lnTo>
                <a:lnTo>
                  <a:pt x="777457" y="2872953"/>
                </a:lnTo>
                <a:lnTo>
                  <a:pt x="754702" y="2856756"/>
                </a:lnTo>
                <a:cubicBezTo>
                  <a:pt x="619495" y="2746040"/>
                  <a:pt x="493987" y="2598886"/>
                  <a:pt x="371841" y="2411425"/>
                </a:cubicBezTo>
                <a:cubicBezTo>
                  <a:pt x="329216" y="2345995"/>
                  <a:pt x="287550" y="2286487"/>
                  <a:pt x="247255" y="2228976"/>
                </a:cubicBezTo>
                <a:cubicBezTo>
                  <a:pt x="80248" y="1990517"/>
                  <a:pt x="0" y="1866507"/>
                  <a:pt x="0" y="1654162"/>
                </a:cubicBezTo>
                <a:cubicBezTo>
                  <a:pt x="0" y="1443317"/>
                  <a:pt x="50301" y="1235038"/>
                  <a:pt x="149395" y="1035110"/>
                </a:cubicBezTo>
                <a:cubicBezTo>
                  <a:pt x="246364" y="839532"/>
                  <a:pt x="384999" y="660510"/>
                  <a:pt x="561394" y="503177"/>
                </a:cubicBezTo>
                <a:cubicBezTo>
                  <a:pt x="734774" y="348485"/>
                  <a:pt x="940705" y="220908"/>
                  <a:pt x="1157053" y="134285"/>
                </a:cubicBezTo>
                <a:cubicBezTo>
                  <a:pt x="1379225" y="45167"/>
                  <a:pt x="1604893" y="0"/>
                  <a:pt x="1827545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9579F2F-A4FB-4FC7-879A-E4EAAD7C82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73" y="-9274"/>
            <a:ext cx="4888754" cy="4754698"/>
          </a:xfrm>
          <a:custGeom>
            <a:avLst/>
            <a:gdLst>
              <a:gd name="connsiteX0" fmla="*/ 1882710 w 4888754"/>
              <a:gd name="connsiteY0" fmla="*/ 0 h 4754698"/>
              <a:gd name="connsiteX1" fmla="*/ 3440958 w 4888754"/>
              <a:gd name="connsiteY1" fmla="*/ 0 h 4754698"/>
              <a:gd name="connsiteX2" fmla="*/ 3621403 w 4888754"/>
              <a:gd name="connsiteY2" fmla="*/ 72249 h 4754698"/>
              <a:gd name="connsiteX3" fmla="*/ 4292333 w 4888754"/>
              <a:gd name="connsiteY3" fmla="*/ 597829 h 4754698"/>
              <a:gd name="connsiteX4" fmla="*/ 4888754 w 4888754"/>
              <a:gd name="connsiteY4" fmla="*/ 2459471 h 4754698"/>
              <a:gd name="connsiteX5" fmla="*/ 4623081 w 4888754"/>
              <a:gd name="connsiteY5" fmla="*/ 3222950 h 4754698"/>
              <a:gd name="connsiteX6" fmla="*/ 3836488 w 4888754"/>
              <a:gd name="connsiteY6" fmla="*/ 3933860 h 4754698"/>
              <a:gd name="connsiteX7" fmla="*/ 3663543 w 4888754"/>
              <a:gd name="connsiteY7" fmla="*/ 4069850 h 4754698"/>
              <a:gd name="connsiteX8" fmla="*/ 2242449 w 4888754"/>
              <a:gd name="connsiteY8" fmla="*/ 4754698 h 4754698"/>
              <a:gd name="connsiteX9" fmla="*/ 370446 w 4888754"/>
              <a:gd name="connsiteY9" fmla="*/ 3641499 h 4754698"/>
              <a:gd name="connsiteX10" fmla="*/ 170945 w 4888754"/>
              <a:gd name="connsiteY10" fmla="*/ 3356711 h 4754698"/>
              <a:gd name="connsiteX11" fmla="*/ 77151 w 4888754"/>
              <a:gd name="connsiteY11" fmla="*/ 3224886 h 4754698"/>
              <a:gd name="connsiteX12" fmla="*/ 0 w 4888754"/>
              <a:gd name="connsiteY12" fmla="*/ 3111593 h 4754698"/>
              <a:gd name="connsiteX13" fmla="*/ 0 w 4888754"/>
              <a:gd name="connsiteY13" fmla="*/ 1525442 h 4754698"/>
              <a:gd name="connsiteX14" fmla="*/ 14241 w 4888754"/>
              <a:gd name="connsiteY14" fmla="*/ 1493178 h 4754698"/>
              <a:gd name="connsiteX15" fmla="*/ 673980 w 4888754"/>
              <a:gd name="connsiteY15" fmla="*/ 662872 h 4754698"/>
              <a:gd name="connsiteX16" fmla="*/ 1627813 w 4888754"/>
              <a:gd name="connsiteY16" fmla="*/ 87060 h 4754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888754" h="4754698">
                <a:moveTo>
                  <a:pt x="1882710" y="0"/>
                </a:moveTo>
                <a:lnTo>
                  <a:pt x="3440958" y="0"/>
                </a:lnTo>
                <a:lnTo>
                  <a:pt x="3621403" y="72249"/>
                </a:lnTo>
                <a:cubicBezTo>
                  <a:pt x="3878407" y="193425"/>
                  <a:pt x="4104136" y="370289"/>
                  <a:pt x="4292333" y="597829"/>
                </a:cubicBezTo>
                <a:cubicBezTo>
                  <a:pt x="4676963" y="1063043"/>
                  <a:pt x="4888754" y="1724169"/>
                  <a:pt x="4888754" y="2459471"/>
                </a:cubicBezTo>
                <a:cubicBezTo>
                  <a:pt x="4888754" y="2752835"/>
                  <a:pt x="4806780" y="2988283"/>
                  <a:pt x="4623081" y="3222950"/>
                </a:cubicBezTo>
                <a:cubicBezTo>
                  <a:pt x="4430933" y="3468423"/>
                  <a:pt x="4142214" y="3694515"/>
                  <a:pt x="3836488" y="3933860"/>
                </a:cubicBezTo>
                <a:cubicBezTo>
                  <a:pt x="3780082" y="3977965"/>
                  <a:pt x="3721812" y="4023630"/>
                  <a:pt x="3663543" y="4069850"/>
                </a:cubicBezTo>
                <a:cubicBezTo>
                  <a:pt x="3141962" y="4483500"/>
                  <a:pt x="2761284" y="4754698"/>
                  <a:pt x="2242449" y="4754698"/>
                </a:cubicBezTo>
                <a:cubicBezTo>
                  <a:pt x="1451903" y="4754698"/>
                  <a:pt x="892027" y="4421796"/>
                  <a:pt x="370446" y="3641499"/>
                </a:cubicBezTo>
                <a:cubicBezTo>
                  <a:pt x="302191" y="3539368"/>
                  <a:pt x="235470" y="3446482"/>
                  <a:pt x="170945" y="3356711"/>
                </a:cubicBezTo>
                <a:cubicBezTo>
                  <a:pt x="137517" y="3310184"/>
                  <a:pt x="106259" y="3266449"/>
                  <a:pt x="77151" y="3224886"/>
                </a:cubicBezTo>
                <a:lnTo>
                  <a:pt x="0" y="3111593"/>
                </a:lnTo>
                <a:lnTo>
                  <a:pt x="0" y="1525442"/>
                </a:lnTo>
                <a:lnTo>
                  <a:pt x="14241" y="1493178"/>
                </a:lnTo>
                <a:cubicBezTo>
                  <a:pt x="169519" y="1187896"/>
                  <a:pt x="391516" y="908457"/>
                  <a:pt x="673980" y="662872"/>
                </a:cubicBezTo>
                <a:cubicBezTo>
                  <a:pt x="951614" y="421410"/>
                  <a:pt x="1281372" y="222271"/>
                  <a:pt x="1627813" y="8706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19666C0-D5A3-44A4-B225-389ABCB92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5104070" cy="4929100"/>
          </a:xfrm>
          <a:custGeom>
            <a:avLst/>
            <a:gdLst>
              <a:gd name="connsiteX0" fmla="*/ 1377974 w 5104070"/>
              <a:gd name="connsiteY0" fmla="*/ 0 h 4929100"/>
              <a:gd name="connsiteX1" fmla="*/ 3932034 w 5104070"/>
              <a:gd name="connsiteY1" fmla="*/ 0 h 4929100"/>
              <a:gd name="connsiteX2" fmla="*/ 3937299 w 5104070"/>
              <a:gd name="connsiteY2" fmla="*/ 2843 h 4929100"/>
              <a:gd name="connsiteX3" fmla="*/ 4460064 w 5104070"/>
              <a:gd name="connsiteY3" fmla="*/ 459139 h 4929100"/>
              <a:gd name="connsiteX4" fmla="*/ 5104070 w 5104070"/>
              <a:gd name="connsiteY4" fmla="*/ 2460998 h 4929100"/>
              <a:gd name="connsiteX5" fmla="*/ 4817201 w 5104070"/>
              <a:gd name="connsiteY5" fmla="*/ 3281981 h 4929100"/>
              <a:gd name="connsiteX6" fmla="*/ 3967850 w 5104070"/>
              <a:gd name="connsiteY6" fmla="*/ 4046437 h 4929100"/>
              <a:gd name="connsiteX7" fmla="*/ 3781107 w 5104070"/>
              <a:gd name="connsiteY7" fmla="*/ 4192670 h 4929100"/>
              <a:gd name="connsiteX8" fmla="*/ 2246633 w 5104070"/>
              <a:gd name="connsiteY8" fmla="*/ 4929100 h 4929100"/>
              <a:gd name="connsiteX9" fmla="*/ 225276 w 5104070"/>
              <a:gd name="connsiteY9" fmla="*/ 3732056 h 4929100"/>
              <a:gd name="connsiteX10" fmla="*/ 9858 w 5104070"/>
              <a:gd name="connsiteY10" fmla="*/ 3425818 h 4929100"/>
              <a:gd name="connsiteX11" fmla="*/ 0 w 5104070"/>
              <a:gd name="connsiteY11" fmla="*/ 3412020 h 4929100"/>
              <a:gd name="connsiteX12" fmla="*/ 0 w 5104070"/>
              <a:gd name="connsiteY12" fmla="*/ 1153046 h 4929100"/>
              <a:gd name="connsiteX13" fmla="*/ 145339 w 5104070"/>
              <a:gd name="connsiteY13" fmla="*/ 951430 h 4929100"/>
              <a:gd name="connsiteX14" fmla="*/ 553026 w 5104070"/>
              <a:gd name="connsiteY14" fmla="*/ 529081 h 4929100"/>
              <a:gd name="connsiteX15" fmla="*/ 1306374 w 5104070"/>
              <a:gd name="connsiteY15" fmla="*/ 31471 h 492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04070" h="4929100">
                <a:moveTo>
                  <a:pt x="1377974" y="0"/>
                </a:moveTo>
                <a:lnTo>
                  <a:pt x="3932034" y="0"/>
                </a:lnTo>
                <a:lnTo>
                  <a:pt x="3937299" y="2843"/>
                </a:lnTo>
                <a:cubicBezTo>
                  <a:pt x="4132450" y="122773"/>
                  <a:pt x="4307655" y="275630"/>
                  <a:pt x="4460064" y="459139"/>
                </a:cubicBezTo>
                <a:cubicBezTo>
                  <a:pt x="4875381" y="959392"/>
                  <a:pt x="5104070" y="1670314"/>
                  <a:pt x="5104070" y="2460998"/>
                </a:cubicBezTo>
                <a:cubicBezTo>
                  <a:pt x="5104070" y="2776458"/>
                  <a:pt x="5015557" y="3029640"/>
                  <a:pt x="4817201" y="3281981"/>
                </a:cubicBezTo>
                <a:cubicBezTo>
                  <a:pt x="4609722" y="3545944"/>
                  <a:pt x="4297968" y="3789065"/>
                  <a:pt x="3967850" y="4046437"/>
                </a:cubicBezTo>
                <a:cubicBezTo>
                  <a:pt x="3906945" y="4093864"/>
                  <a:pt x="3844025" y="4142969"/>
                  <a:pt x="3781107" y="4192670"/>
                </a:cubicBezTo>
                <a:cubicBezTo>
                  <a:pt x="3217912" y="4637475"/>
                  <a:pt x="2806863" y="4929100"/>
                  <a:pt x="2246633" y="4929100"/>
                </a:cubicBezTo>
                <a:cubicBezTo>
                  <a:pt x="1393015" y="4929100"/>
                  <a:pt x="788471" y="4571125"/>
                  <a:pt x="225276" y="3732056"/>
                </a:cubicBezTo>
                <a:cubicBezTo>
                  <a:pt x="151575" y="3622232"/>
                  <a:pt x="79531" y="3522350"/>
                  <a:pt x="9858" y="3425818"/>
                </a:cubicBezTo>
                <a:lnTo>
                  <a:pt x="0" y="3412020"/>
                </a:lnTo>
                <a:lnTo>
                  <a:pt x="0" y="1153046"/>
                </a:lnTo>
                <a:lnTo>
                  <a:pt x="145339" y="951430"/>
                </a:lnTo>
                <a:cubicBezTo>
                  <a:pt x="264349" y="802264"/>
                  <a:pt x="400526" y="661122"/>
                  <a:pt x="553026" y="529081"/>
                </a:cubicBezTo>
                <a:cubicBezTo>
                  <a:pt x="777865" y="334344"/>
                  <a:pt x="1034363" y="165207"/>
                  <a:pt x="1306374" y="31471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DF592E-C144-E8D6-D92C-91CB79E875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2" r="153" b="2"/>
          <a:stretch/>
        </p:blipFill>
        <p:spPr>
          <a:xfrm>
            <a:off x="106515" y="173407"/>
            <a:ext cx="4629257" cy="4371297"/>
          </a:xfrm>
          <a:custGeom>
            <a:avLst/>
            <a:gdLst/>
            <a:ahLst/>
            <a:cxnLst/>
            <a:rect l="l" t="t" r="r" b="b"/>
            <a:pathLst>
              <a:path w="4473682" h="4266789">
                <a:moveTo>
                  <a:pt x="2560175" y="0"/>
                </a:moveTo>
                <a:cubicBezTo>
                  <a:pt x="2854325" y="0"/>
                  <a:pt x="3125049" y="57389"/>
                  <a:pt x="3364958" y="170416"/>
                </a:cubicBezTo>
                <a:cubicBezTo>
                  <a:pt x="3589795" y="276424"/>
                  <a:pt x="3787271" y="431151"/>
                  <a:pt x="3951911" y="630212"/>
                </a:cubicBezTo>
                <a:cubicBezTo>
                  <a:pt x="4288400" y="1037198"/>
                  <a:pt x="4473682" y="1615574"/>
                  <a:pt x="4473682" y="2258843"/>
                </a:cubicBezTo>
                <a:cubicBezTo>
                  <a:pt x="4473682" y="2515488"/>
                  <a:pt x="4401969" y="2721466"/>
                  <a:pt x="4241263" y="2926761"/>
                </a:cubicBezTo>
                <a:cubicBezTo>
                  <a:pt x="4073163" y="3141510"/>
                  <a:pt x="3820582" y="3339304"/>
                  <a:pt x="3553122" y="3548691"/>
                </a:cubicBezTo>
                <a:cubicBezTo>
                  <a:pt x="3503777" y="3587276"/>
                  <a:pt x="3452799" y="3627225"/>
                  <a:pt x="3401823" y="3667660"/>
                </a:cubicBezTo>
                <a:cubicBezTo>
                  <a:pt x="2945526" y="4029535"/>
                  <a:pt x="2612496" y="4266789"/>
                  <a:pt x="2158600" y="4266789"/>
                </a:cubicBezTo>
                <a:cubicBezTo>
                  <a:pt x="1467002" y="4266789"/>
                  <a:pt x="977203" y="3975555"/>
                  <a:pt x="520906" y="3292923"/>
                </a:cubicBezTo>
                <a:cubicBezTo>
                  <a:pt x="461194" y="3203574"/>
                  <a:pt x="402824" y="3122315"/>
                  <a:pt x="346375" y="3043781"/>
                </a:cubicBezTo>
                <a:cubicBezTo>
                  <a:pt x="112418" y="2718152"/>
                  <a:pt x="0" y="2548810"/>
                  <a:pt x="0" y="2258843"/>
                </a:cubicBezTo>
                <a:cubicBezTo>
                  <a:pt x="0" y="1970923"/>
                  <a:pt x="70465" y="1686507"/>
                  <a:pt x="209284" y="1413494"/>
                </a:cubicBezTo>
                <a:cubicBezTo>
                  <a:pt x="345127" y="1146423"/>
                  <a:pt x="539338" y="901960"/>
                  <a:pt x="786447" y="687114"/>
                </a:cubicBezTo>
                <a:cubicBezTo>
                  <a:pt x="1029332" y="475874"/>
                  <a:pt x="1317816" y="301661"/>
                  <a:pt x="1620894" y="183373"/>
                </a:cubicBezTo>
                <a:cubicBezTo>
                  <a:pt x="1932132" y="61678"/>
                  <a:pt x="2248266" y="0"/>
                  <a:pt x="2560175" y="0"/>
                </a:cubicBezTo>
                <a:close/>
              </a:path>
            </a:pathLst>
          </a:cu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967073-51BA-2FD7-F6BC-D69DC9F5C6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920" r="-2" b="6684"/>
          <a:stretch/>
        </p:blipFill>
        <p:spPr>
          <a:xfrm>
            <a:off x="3436119" y="4367017"/>
            <a:ext cx="2442835" cy="2360651"/>
          </a:xfrm>
          <a:custGeom>
            <a:avLst/>
            <a:gdLst/>
            <a:ahLst/>
            <a:cxnLst/>
            <a:rect l="l" t="t" r="r" b="b"/>
            <a:pathLst>
              <a:path w="2442835" h="2360651">
                <a:moveTo>
                  <a:pt x="1397973" y="0"/>
                </a:moveTo>
                <a:cubicBezTo>
                  <a:pt x="1558592" y="0"/>
                  <a:pt x="1706420" y="31752"/>
                  <a:pt x="1837422" y="94284"/>
                </a:cubicBezTo>
                <a:cubicBezTo>
                  <a:pt x="1960192" y="152935"/>
                  <a:pt x="2068023" y="238539"/>
                  <a:pt x="2157925" y="348672"/>
                </a:cubicBezTo>
                <a:cubicBezTo>
                  <a:pt x="2341663" y="573842"/>
                  <a:pt x="2442835" y="893836"/>
                  <a:pt x="2442835" y="1249731"/>
                </a:cubicBezTo>
                <a:cubicBezTo>
                  <a:pt x="2442835" y="1391724"/>
                  <a:pt x="2403676" y="1505683"/>
                  <a:pt x="2315923" y="1619265"/>
                </a:cubicBezTo>
                <a:cubicBezTo>
                  <a:pt x="2224133" y="1738077"/>
                  <a:pt x="2086213" y="1847509"/>
                  <a:pt x="1940168" y="1963355"/>
                </a:cubicBezTo>
                <a:cubicBezTo>
                  <a:pt x="1913222" y="1984702"/>
                  <a:pt x="1885386" y="2006805"/>
                  <a:pt x="1857551" y="2029176"/>
                </a:cubicBezTo>
                <a:cubicBezTo>
                  <a:pt x="1608393" y="2229387"/>
                  <a:pt x="1426542" y="2360651"/>
                  <a:pt x="1178694" y="2360651"/>
                </a:cubicBezTo>
                <a:cubicBezTo>
                  <a:pt x="801051" y="2360651"/>
                  <a:pt x="533598" y="2199522"/>
                  <a:pt x="284438" y="1821849"/>
                </a:cubicBezTo>
                <a:cubicBezTo>
                  <a:pt x="251833" y="1772416"/>
                  <a:pt x="219961" y="1727458"/>
                  <a:pt x="189137" y="1684008"/>
                </a:cubicBezTo>
                <a:cubicBezTo>
                  <a:pt x="61386" y="1503850"/>
                  <a:pt x="0" y="1410160"/>
                  <a:pt x="0" y="1249731"/>
                </a:cubicBezTo>
                <a:cubicBezTo>
                  <a:pt x="0" y="1090436"/>
                  <a:pt x="38477" y="933080"/>
                  <a:pt x="114279" y="782032"/>
                </a:cubicBezTo>
                <a:cubicBezTo>
                  <a:pt x="188455" y="634272"/>
                  <a:pt x="294503" y="499020"/>
                  <a:pt x="429436" y="380154"/>
                </a:cubicBezTo>
                <a:cubicBezTo>
                  <a:pt x="562062" y="263283"/>
                  <a:pt x="719588" y="166898"/>
                  <a:pt x="885082" y="101454"/>
                </a:cubicBezTo>
                <a:cubicBezTo>
                  <a:pt x="1055033" y="34124"/>
                  <a:pt x="1227656" y="0"/>
                  <a:pt x="1397973" y="0"/>
                </a:cubicBezTo>
                <a:close/>
              </a:path>
            </a:pathLst>
          </a:cu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15E655C-898A-48D1-A2C9-53B3FCA9A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9928" y="4094328"/>
            <a:ext cx="2982935" cy="2763672"/>
          </a:xfrm>
          <a:custGeom>
            <a:avLst/>
            <a:gdLst>
              <a:gd name="connsiteX0" fmla="*/ 1707059 w 2982935"/>
              <a:gd name="connsiteY0" fmla="*/ 0 h 2763672"/>
              <a:gd name="connsiteX1" fmla="*/ 2243667 w 2982935"/>
              <a:gd name="connsiteY1" fmla="*/ 117307 h 2763672"/>
              <a:gd name="connsiteX2" fmla="*/ 2635032 w 2982935"/>
              <a:gd name="connsiteY2" fmla="*/ 433812 h 2763672"/>
              <a:gd name="connsiteX3" fmla="*/ 2982935 w 2982935"/>
              <a:gd name="connsiteY3" fmla="*/ 1554893 h 2763672"/>
              <a:gd name="connsiteX4" fmla="*/ 2827963 w 2982935"/>
              <a:gd name="connsiteY4" fmla="*/ 2014661 h 2763672"/>
              <a:gd name="connsiteX5" fmla="*/ 2369129 w 2982935"/>
              <a:gd name="connsiteY5" fmla="*/ 2442771 h 2763672"/>
              <a:gd name="connsiteX6" fmla="*/ 2268247 w 2982935"/>
              <a:gd name="connsiteY6" fmla="*/ 2524664 h 2763672"/>
              <a:gd name="connsiteX7" fmla="*/ 2052930 w 2982935"/>
              <a:gd name="connsiteY7" fmla="*/ 2694193 h 2763672"/>
              <a:gd name="connsiteX8" fmla="*/ 1953421 w 2982935"/>
              <a:gd name="connsiteY8" fmla="*/ 2763672 h 2763672"/>
              <a:gd name="connsiteX9" fmla="*/ 814328 w 2982935"/>
              <a:gd name="connsiteY9" fmla="*/ 2763672 h 2763672"/>
              <a:gd name="connsiteX10" fmla="*/ 704946 w 2982935"/>
              <a:gd name="connsiteY10" fmla="*/ 2685317 h 2763672"/>
              <a:gd name="connsiteX11" fmla="*/ 347327 w 2982935"/>
              <a:gd name="connsiteY11" fmla="*/ 2266711 h 2763672"/>
              <a:gd name="connsiteX12" fmla="*/ 230954 w 2982935"/>
              <a:gd name="connsiteY12" fmla="*/ 2095212 h 2763672"/>
              <a:gd name="connsiteX13" fmla="*/ 0 w 2982935"/>
              <a:gd name="connsiteY13" fmla="*/ 1554893 h 2763672"/>
              <a:gd name="connsiteX14" fmla="*/ 139546 w 2982935"/>
              <a:gd name="connsiteY14" fmla="*/ 972991 h 2763672"/>
              <a:gd name="connsiteX15" fmla="*/ 524383 w 2982935"/>
              <a:gd name="connsiteY15" fmla="*/ 472981 h 2763672"/>
              <a:gd name="connsiteX16" fmla="*/ 1080770 w 2982935"/>
              <a:gd name="connsiteY16" fmla="*/ 126226 h 2763672"/>
              <a:gd name="connsiteX17" fmla="*/ 1707059 w 2982935"/>
              <a:gd name="connsiteY17" fmla="*/ 0 h 2763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82935" h="2763672">
                <a:moveTo>
                  <a:pt x="1707059" y="0"/>
                </a:moveTo>
                <a:cubicBezTo>
                  <a:pt x="1903190" y="0"/>
                  <a:pt x="2083702" y="39504"/>
                  <a:pt x="2243667" y="117307"/>
                </a:cubicBezTo>
                <a:cubicBezTo>
                  <a:pt x="2393582" y="190279"/>
                  <a:pt x="2525254" y="296787"/>
                  <a:pt x="2635032" y="433812"/>
                </a:cubicBezTo>
                <a:cubicBezTo>
                  <a:pt x="2859393" y="713964"/>
                  <a:pt x="2982935" y="1112094"/>
                  <a:pt x="2982935" y="1554893"/>
                </a:cubicBezTo>
                <a:cubicBezTo>
                  <a:pt x="2982935" y="1731557"/>
                  <a:pt x="2935118" y="1873344"/>
                  <a:pt x="2827963" y="2014661"/>
                </a:cubicBezTo>
                <a:cubicBezTo>
                  <a:pt x="2715879" y="2162485"/>
                  <a:pt x="2547465" y="2298637"/>
                  <a:pt x="2369129" y="2442771"/>
                </a:cubicBezTo>
                <a:cubicBezTo>
                  <a:pt x="2336227" y="2469331"/>
                  <a:pt x="2302237" y="2496831"/>
                  <a:pt x="2268247" y="2524664"/>
                </a:cubicBezTo>
                <a:cubicBezTo>
                  <a:pt x="2192186" y="2586939"/>
                  <a:pt x="2121261" y="2643853"/>
                  <a:pt x="2052930" y="2694193"/>
                </a:cubicBezTo>
                <a:lnTo>
                  <a:pt x="1953421" y="2763672"/>
                </a:lnTo>
                <a:lnTo>
                  <a:pt x="814328" y="2763672"/>
                </a:lnTo>
                <a:lnTo>
                  <a:pt x="704946" y="2685317"/>
                </a:lnTo>
                <a:cubicBezTo>
                  <a:pt x="578653" y="2581245"/>
                  <a:pt x="461419" y="2442922"/>
                  <a:pt x="347327" y="2266711"/>
                </a:cubicBezTo>
                <a:cubicBezTo>
                  <a:pt x="307512" y="2205208"/>
                  <a:pt x="268593" y="2149271"/>
                  <a:pt x="230954" y="2095212"/>
                </a:cubicBezTo>
                <a:cubicBezTo>
                  <a:pt x="74958" y="1871063"/>
                  <a:pt x="0" y="1754495"/>
                  <a:pt x="0" y="1554893"/>
                </a:cubicBezTo>
                <a:cubicBezTo>
                  <a:pt x="0" y="1356701"/>
                  <a:pt x="46984" y="1160921"/>
                  <a:pt x="139546" y="972991"/>
                </a:cubicBezTo>
                <a:cubicBezTo>
                  <a:pt x="230122" y="789150"/>
                  <a:pt x="359617" y="620872"/>
                  <a:pt x="524383" y="472981"/>
                </a:cubicBezTo>
                <a:cubicBezTo>
                  <a:pt x="686332" y="327572"/>
                  <a:pt x="878686" y="207651"/>
                  <a:pt x="1080770" y="126226"/>
                </a:cubicBezTo>
                <a:cubicBezTo>
                  <a:pt x="1288295" y="42456"/>
                  <a:pt x="1499085" y="0"/>
                  <a:pt x="1707059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74C78-07BB-928B-46C1-B7019F11D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3751" y="1146331"/>
            <a:ext cx="5056592" cy="4803123"/>
          </a:xfrm>
        </p:spPr>
        <p:txBody>
          <a:bodyPr anchor="t">
            <a:normAutofit lnSpcReduction="10000"/>
          </a:bodyPr>
          <a:lstStyle/>
          <a:p>
            <a:r>
              <a:rPr lang="en-AU" sz="2400" dirty="0"/>
              <a:t>The kidneys remove wastes and regulate blood composition. They are well supplied with blood from the renal arteries, (1/4 of blood from the heart or 1.2 L per minute).</a:t>
            </a:r>
          </a:p>
          <a:p>
            <a:r>
              <a:rPr lang="en-AU" sz="2400" dirty="0"/>
              <a:t>The nephron is the functional unit of the kidney.</a:t>
            </a:r>
          </a:p>
        </p:txBody>
      </p:sp>
    </p:spTree>
    <p:extLst>
      <p:ext uri="{BB962C8B-B14F-4D97-AF65-F5344CB8AC3E}">
        <p14:creationId xmlns:p14="http://schemas.microsoft.com/office/powerpoint/2010/main" val="2733815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C7883-33DE-326B-CB6D-33D86AF97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BBA9C-5E93-9F07-044A-CFD61E256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CCF041-4706-D377-EEC7-7F85C49E60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595"/>
          <a:stretch/>
        </p:blipFill>
        <p:spPr>
          <a:xfrm>
            <a:off x="669454" y="162510"/>
            <a:ext cx="10853091" cy="653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381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1C33D-CFBB-0F8A-A246-29585EC75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nephron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2C1C9-9D54-D33F-8146-DDA721D30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Blood is </a:t>
            </a:r>
            <a:r>
              <a:rPr lang="en-AU" dirty="0">
                <a:solidFill>
                  <a:srgbClr val="C00000"/>
                </a:solidFill>
              </a:rPr>
              <a:t>filtered</a:t>
            </a:r>
            <a:r>
              <a:rPr lang="en-AU" dirty="0"/>
              <a:t> through the glomerular capsule, retaining red and white cells, plasma proteins and about 80% of the plasma. The filtrate, containing water, salts, amino acids, fatty acids, glucose, urea, uric acid, creatinine, hormones, toxins and other ions, is </a:t>
            </a:r>
            <a:r>
              <a:rPr lang="en-AU" dirty="0">
                <a:solidFill>
                  <a:srgbClr val="C00000"/>
                </a:solidFill>
              </a:rPr>
              <a:t>selectively reabsorbed </a:t>
            </a:r>
            <a:r>
              <a:rPr lang="en-AU" dirty="0"/>
              <a:t>(active) or passes through to become urine. </a:t>
            </a:r>
          </a:p>
          <a:p>
            <a:r>
              <a:rPr lang="en-AU" dirty="0">
                <a:solidFill>
                  <a:srgbClr val="C00000"/>
                </a:solidFill>
              </a:rPr>
              <a:t>Tubular secretion </a:t>
            </a:r>
            <a:r>
              <a:rPr lang="en-AU" dirty="0"/>
              <a:t>(active and passive) selectively adds materials to the filtrate to maintain the pH of the blood and urine.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63367203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2020</TotalTime>
  <Words>432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Meiryo</vt:lpstr>
      <vt:lpstr>Arial</vt:lpstr>
      <vt:lpstr>Calibri</vt:lpstr>
      <vt:lpstr>Corbel</vt:lpstr>
      <vt:lpstr>SketchLinesVTI</vt:lpstr>
      <vt:lpstr>The excretory system</vt:lpstr>
      <vt:lpstr>Review</vt:lpstr>
      <vt:lpstr>Learning Intentions</vt:lpstr>
      <vt:lpstr>Success Criteria</vt:lpstr>
      <vt:lpstr>Excretory Organs</vt:lpstr>
      <vt:lpstr>The liver</vt:lpstr>
      <vt:lpstr>The kidneys</vt:lpstr>
      <vt:lpstr>PowerPoint Presentation</vt:lpstr>
      <vt:lpstr>The nephron</vt:lpstr>
      <vt:lpstr>Success Criteria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Nervous System</dc:title>
  <dc:creator>Kristy</dc:creator>
  <cp:lastModifiedBy>JOHNSON Kristy [Narrogin Senior High School]</cp:lastModifiedBy>
  <cp:revision>35</cp:revision>
  <dcterms:created xsi:type="dcterms:W3CDTF">2023-02-01T11:31:06Z</dcterms:created>
  <dcterms:modified xsi:type="dcterms:W3CDTF">2024-05-06T07:58:22Z</dcterms:modified>
</cp:coreProperties>
</file>