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74" r:id="rId3"/>
    <p:sldId id="257" r:id="rId4"/>
    <p:sldId id="258" r:id="rId5"/>
    <p:sldId id="276" r:id="rId6"/>
    <p:sldId id="277" r:id="rId7"/>
    <p:sldId id="278" r:id="rId8"/>
    <p:sldId id="279" r:id="rId9"/>
    <p:sldId id="280" r:id="rId10"/>
    <p:sldId id="281" r:id="rId11"/>
    <p:sldId id="28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1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2/4/2024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729363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2/4/2024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277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2/4/2024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27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2/4/2024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40666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2/4/2024</a:t>
            </a:fld>
            <a:endParaRPr lang="en-US" dirty="0"/>
          </a:p>
        </p:txBody>
      </p:sp>
    </p:spTree>
    <p:extLst>
      <p:ext uri="{BB962C8B-B14F-4D97-AF65-F5344CB8AC3E}">
        <p14:creationId xmlns:p14="http://schemas.microsoft.com/office/powerpoint/2010/main" val="138820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2/4/2024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7576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2/4/2024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725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2/4/2024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856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2/4/2024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00598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2/4/2024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638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2/4/2024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67251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2/4/2024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05008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41" r:id="rId5"/>
    <p:sldLayoutId id="2147483746" r:id="rId6"/>
    <p:sldLayoutId id="2147483742" r:id="rId7"/>
    <p:sldLayoutId id="2147483743" r:id="rId8"/>
    <p:sldLayoutId id="2147483744" r:id="rId9"/>
    <p:sldLayoutId id="2147483745" r:id="rId10"/>
    <p:sldLayoutId id="214748374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LKN5sq5dtW4?feature=oembed" TargetMode="Externa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888DBE8-157A-2820-5F17-2A7263811548}"/>
              </a:ext>
            </a:extLst>
          </p:cNvPr>
          <p:cNvSpPr>
            <a:spLocks noGrp="1"/>
          </p:cNvSpPr>
          <p:nvPr>
            <p:ph type="ctrTitle"/>
          </p:nvPr>
        </p:nvSpPr>
        <p:spPr>
          <a:xfrm>
            <a:off x="6090045" y="1346200"/>
            <a:ext cx="5624118" cy="3284538"/>
          </a:xfrm>
        </p:spPr>
        <p:txBody>
          <a:bodyPr anchor="b">
            <a:normAutofit/>
          </a:bodyPr>
          <a:lstStyle/>
          <a:p>
            <a:r>
              <a:rPr lang="en-AU"/>
              <a:t>The cell membrane</a:t>
            </a:r>
          </a:p>
        </p:txBody>
      </p:sp>
      <p:sp>
        <p:nvSpPr>
          <p:cNvPr id="3" name="Subtitle 2">
            <a:extLst>
              <a:ext uri="{FF2B5EF4-FFF2-40B4-BE49-F238E27FC236}">
                <a16:creationId xmlns:a16="http://schemas.microsoft.com/office/drawing/2014/main" id="{AE07AE95-F8FB-D371-4C43-5A92F263451B}"/>
              </a:ext>
            </a:extLst>
          </p:cNvPr>
          <p:cNvSpPr>
            <a:spLocks noGrp="1"/>
          </p:cNvSpPr>
          <p:nvPr>
            <p:ph type="subTitle" idx="1"/>
          </p:nvPr>
        </p:nvSpPr>
        <p:spPr>
          <a:xfrm>
            <a:off x="6096369" y="4630738"/>
            <a:ext cx="5617794" cy="1150937"/>
          </a:xfrm>
        </p:spPr>
        <p:txBody>
          <a:bodyPr anchor="t">
            <a:normAutofit/>
          </a:bodyPr>
          <a:lstStyle/>
          <a:p>
            <a:r>
              <a:rPr lang="en-US"/>
              <a:t>AEHBY ATAR Human Biology</a:t>
            </a:r>
            <a:endParaRPr lang="en-AU"/>
          </a:p>
          <a:p>
            <a:endParaRPr lang="en-AU"/>
          </a:p>
        </p:txBody>
      </p:sp>
      <p:sp>
        <p:nvSpPr>
          <p:cNvPr id="59" name="Freeform: Shape 58">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 name="Freeform: Shape 60">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6" name="Picture 5">
            <a:extLst>
              <a:ext uri="{FF2B5EF4-FFF2-40B4-BE49-F238E27FC236}">
                <a16:creationId xmlns:a16="http://schemas.microsoft.com/office/drawing/2014/main" id="{EF369F9C-9ED9-F109-0C0F-81B66A044D10}"/>
              </a:ext>
            </a:extLst>
          </p:cNvPr>
          <p:cNvPicPr>
            <a:picLocks noChangeAspect="1"/>
          </p:cNvPicPr>
          <p:nvPr/>
        </p:nvPicPr>
        <p:blipFill rotWithShape="1">
          <a:blip r:embed="rId2"/>
          <a:srcRect l="4805" r="21806"/>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63" name="Freeform: Shape 62">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61796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CE343F2-9264-70CE-3B82-ACD638EEBDCD}"/>
              </a:ext>
            </a:extLst>
          </p:cNvPr>
          <p:cNvSpPr>
            <a:spLocks noGrp="1"/>
          </p:cNvSpPr>
          <p:nvPr>
            <p:ph type="title"/>
          </p:nvPr>
        </p:nvSpPr>
        <p:spPr>
          <a:xfrm>
            <a:off x="5786008" y="442913"/>
            <a:ext cx="5606385" cy="1639888"/>
          </a:xfrm>
        </p:spPr>
        <p:txBody>
          <a:bodyPr anchor="b">
            <a:normAutofit/>
          </a:bodyPr>
          <a:lstStyle/>
          <a:p>
            <a:r>
              <a:rPr lang="en-AU" dirty="0"/>
              <a:t>Transport across the cell membrane</a:t>
            </a:r>
          </a:p>
        </p:txBody>
      </p:sp>
      <p:grpSp>
        <p:nvGrpSpPr>
          <p:cNvPr id="12" name="Group 11">
            <a:extLst>
              <a:ext uri="{FF2B5EF4-FFF2-40B4-BE49-F238E27FC236}">
                <a16:creationId xmlns:a16="http://schemas.microsoft.com/office/drawing/2014/main" id="{57E5BCCD-DB23-4AD8-B850-9154AAE91E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566001" cy="6858000"/>
            <a:chOff x="6505773" y="0"/>
            <a:chExt cx="5566001" cy="6858000"/>
          </a:xfrm>
        </p:grpSpPr>
        <p:sp>
          <p:nvSpPr>
            <p:cNvPr id="13" name="Freeform: Shape 12">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865823"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5" name="Picture 4" descr="A close-up of a ruler&#10;&#10;Description automatically generated">
            <a:extLst>
              <a:ext uri="{FF2B5EF4-FFF2-40B4-BE49-F238E27FC236}">
                <a16:creationId xmlns:a16="http://schemas.microsoft.com/office/drawing/2014/main" id="{B4116EA1-6B70-D9FF-BEB2-9DF84560C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2" y="2082801"/>
            <a:ext cx="4769537" cy="2578651"/>
          </a:xfrm>
          <a:prstGeom prst="rect">
            <a:avLst/>
          </a:prstGeom>
        </p:spPr>
      </p:pic>
      <p:sp>
        <p:nvSpPr>
          <p:cNvPr id="3" name="Content Placeholder 2">
            <a:extLst>
              <a:ext uri="{FF2B5EF4-FFF2-40B4-BE49-F238E27FC236}">
                <a16:creationId xmlns:a16="http://schemas.microsoft.com/office/drawing/2014/main" id="{EC43BD07-3352-2187-3FB2-AE666883B26D}"/>
              </a:ext>
            </a:extLst>
          </p:cNvPr>
          <p:cNvSpPr>
            <a:spLocks noGrp="1"/>
          </p:cNvSpPr>
          <p:nvPr>
            <p:ph idx="1"/>
          </p:nvPr>
        </p:nvSpPr>
        <p:spPr>
          <a:xfrm>
            <a:off x="5874026" y="2312987"/>
            <a:ext cx="5518367" cy="4102099"/>
          </a:xfrm>
        </p:spPr>
        <p:txBody>
          <a:bodyPr>
            <a:normAutofit fontScale="92500" lnSpcReduction="10000"/>
          </a:bodyPr>
          <a:lstStyle/>
          <a:p>
            <a:r>
              <a:rPr lang="en-AU" sz="2600" dirty="0"/>
              <a:t>Vesicular transport </a:t>
            </a:r>
          </a:p>
          <a:p>
            <a:r>
              <a:rPr lang="en-AU" sz="2600" dirty="0"/>
              <a:t>- active transport</a:t>
            </a:r>
          </a:p>
          <a:p>
            <a:r>
              <a:rPr lang="en-AU" sz="2600" dirty="0"/>
              <a:t>- membrane-bound sacs (vesicles)</a:t>
            </a:r>
          </a:p>
          <a:p>
            <a:r>
              <a:rPr lang="en-AU" sz="2600" dirty="0"/>
              <a:t>- endocytosis or exocytosis</a:t>
            </a:r>
          </a:p>
          <a:p>
            <a:r>
              <a:rPr lang="en-AU" sz="2600" dirty="0"/>
              <a:t>- pinocytosis (liquids) or phagocytosis (solids)</a:t>
            </a:r>
          </a:p>
          <a:p>
            <a:endParaRPr lang="en-AU" dirty="0"/>
          </a:p>
        </p:txBody>
      </p:sp>
    </p:spTree>
    <p:extLst>
      <p:ext uri="{BB962C8B-B14F-4D97-AF65-F5344CB8AC3E}">
        <p14:creationId xmlns:p14="http://schemas.microsoft.com/office/powerpoint/2010/main" val="2649328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8A72882A-23DD-0B84-59B8-1F7D6B852E09}"/>
              </a:ext>
            </a:extLst>
          </p:cNvPr>
          <p:cNvSpPr>
            <a:spLocks noGrp="1"/>
          </p:cNvSpPr>
          <p:nvPr>
            <p:ph type="title"/>
          </p:nvPr>
        </p:nvSpPr>
        <p:spPr>
          <a:xfrm>
            <a:off x="494522" y="259153"/>
            <a:ext cx="5359253" cy="663574"/>
          </a:xfrm>
        </p:spPr>
        <p:txBody>
          <a:bodyPr anchor="b">
            <a:normAutofit fontScale="90000"/>
          </a:bodyPr>
          <a:lstStyle/>
          <a:p>
            <a:r>
              <a:rPr lang="en-US" dirty="0"/>
              <a:t>Success Criteria</a:t>
            </a:r>
            <a:endParaRPr lang="en-AU" dirty="0"/>
          </a:p>
        </p:txBody>
      </p:sp>
      <p:sp>
        <p:nvSpPr>
          <p:cNvPr id="3" name="Content Placeholder 2">
            <a:extLst>
              <a:ext uri="{FF2B5EF4-FFF2-40B4-BE49-F238E27FC236}">
                <a16:creationId xmlns:a16="http://schemas.microsoft.com/office/drawing/2014/main" id="{71D9C15A-8E1D-3D8B-B583-A9BBBE90884F}"/>
              </a:ext>
            </a:extLst>
          </p:cNvPr>
          <p:cNvSpPr>
            <a:spLocks noGrp="1"/>
          </p:cNvSpPr>
          <p:nvPr>
            <p:ph idx="1"/>
          </p:nvPr>
        </p:nvSpPr>
        <p:spPr>
          <a:xfrm>
            <a:off x="494522" y="922727"/>
            <a:ext cx="6082963" cy="5676120"/>
          </a:xfrm>
        </p:spPr>
        <p:txBody>
          <a:bodyPr>
            <a:normAutofit/>
          </a:bodyPr>
          <a:lstStyle/>
          <a:p>
            <a:pPr marL="342900" indent="-342900">
              <a:buFont typeface="Arial" panose="020B0604020202020204" pitchFamily="34" charset="0"/>
              <a:buChar char="•"/>
            </a:pPr>
            <a:r>
              <a:rPr lang="en-AU" sz="2400" dirty="0"/>
              <a:t>Describe the fluid mosaic model</a:t>
            </a:r>
          </a:p>
          <a:p>
            <a:pPr marL="342900" indent="-342900">
              <a:buFont typeface="Arial" panose="020B0604020202020204" pitchFamily="34" charset="0"/>
              <a:buChar char="•"/>
            </a:pPr>
            <a:r>
              <a:rPr lang="en-AU" sz="2400" dirty="0"/>
              <a:t>List the functions of the cell membrane</a:t>
            </a:r>
          </a:p>
          <a:p>
            <a:pPr marL="342900" indent="-342900">
              <a:buFont typeface="Arial" panose="020B0604020202020204" pitchFamily="34" charset="0"/>
              <a:buChar char="•"/>
            </a:pPr>
            <a:r>
              <a:rPr lang="en-AU" sz="2400" dirty="0"/>
              <a:t>Describe cell membranes as semi-permeable</a:t>
            </a:r>
          </a:p>
          <a:p>
            <a:pPr marL="342900" indent="-342900">
              <a:buFont typeface="Arial" panose="020B0604020202020204" pitchFamily="34" charset="0"/>
              <a:buChar char="•"/>
            </a:pPr>
            <a:r>
              <a:rPr lang="en-AU" sz="2400" dirty="0"/>
              <a:t>Define </a:t>
            </a:r>
            <a:r>
              <a:rPr lang="en-AU" sz="2400" dirty="0">
                <a:effectLst/>
                <a:ea typeface="Calibri" panose="020F0502020204030204" pitchFamily="34" charset="0"/>
                <a:cs typeface="Times New Roman" panose="02020603050405020304" pitchFamily="18" charset="0"/>
              </a:rPr>
              <a:t>osmosis, simple diffusion, facilitated diffusion, active transport and vesicular transport (endocytosis/exocytosis</a:t>
            </a:r>
            <a:r>
              <a:rPr lang="en-AU"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AU" dirty="0"/>
          </a:p>
          <a:p>
            <a:pPr marL="342900" indent="-342900">
              <a:buFont typeface="Arial" panose="020B0604020202020204" pitchFamily="34" charset="0"/>
              <a:buChar char="•"/>
            </a:pPr>
            <a:endParaRPr lang="en-AU" dirty="0"/>
          </a:p>
        </p:txBody>
      </p:sp>
      <p:sp>
        <p:nvSpPr>
          <p:cNvPr id="1033" name="Freeform: Shape 1032">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35" name="Freeform: Shape 103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7" name="Freeform: Shape 1036">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026" name="Picture 2" descr="135 best images about Teaching Cell biology on Pinterest">
            <a:extLst>
              <a:ext uri="{FF2B5EF4-FFF2-40B4-BE49-F238E27FC236}">
                <a16:creationId xmlns:a16="http://schemas.microsoft.com/office/drawing/2014/main" id="{7B5845B6-1B74-7E1F-AD87-76A5B58051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36" r="22329"/>
          <a:stretch/>
        </p:blipFill>
        <p:spPr bwMode="auto">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058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9A8B-013D-84F4-2DFB-869254D5177A}"/>
              </a:ext>
            </a:extLst>
          </p:cNvPr>
          <p:cNvSpPr>
            <a:spLocks noGrp="1"/>
          </p:cNvSpPr>
          <p:nvPr>
            <p:ph type="title"/>
          </p:nvPr>
        </p:nvSpPr>
        <p:spPr/>
        <p:txBody>
          <a:bodyPr/>
          <a:lstStyle/>
          <a:p>
            <a:r>
              <a:rPr lang="en-AU" dirty="0"/>
              <a:t>Review</a:t>
            </a:r>
          </a:p>
        </p:txBody>
      </p:sp>
      <p:sp>
        <p:nvSpPr>
          <p:cNvPr id="3" name="Content Placeholder 2">
            <a:extLst>
              <a:ext uri="{FF2B5EF4-FFF2-40B4-BE49-F238E27FC236}">
                <a16:creationId xmlns:a16="http://schemas.microsoft.com/office/drawing/2014/main" id="{C9658599-7E6E-A89C-1D2E-F91ED66EB523}"/>
              </a:ext>
            </a:extLst>
          </p:cNvPr>
          <p:cNvSpPr>
            <a:spLocks noGrp="1"/>
          </p:cNvSpPr>
          <p:nvPr>
            <p:ph idx="1"/>
          </p:nvPr>
        </p:nvSpPr>
        <p:spPr>
          <a:xfrm>
            <a:off x="438539" y="2313991"/>
            <a:ext cx="11532637" cy="4366727"/>
          </a:xfrm>
        </p:spPr>
        <p:txBody>
          <a:bodyPr>
            <a:noAutofit/>
          </a:bodyPr>
          <a:lstStyle/>
          <a:p>
            <a:pPr marL="342900" indent="-342900">
              <a:buAutoNum type="arabicPeriod"/>
            </a:pPr>
            <a:r>
              <a:rPr lang="en-AU" sz="2400" dirty="0"/>
              <a:t>Define cytoplasm</a:t>
            </a:r>
          </a:p>
          <a:p>
            <a:r>
              <a:rPr lang="en-AU" sz="2400" dirty="0"/>
              <a:t>2. State the function of</a:t>
            </a:r>
          </a:p>
          <a:p>
            <a:pPr marL="342900" indent="-342900">
              <a:buAutoNum type="alphaLcParenR"/>
            </a:pPr>
            <a:r>
              <a:rPr lang="en-AU" sz="2400" dirty="0"/>
              <a:t> nucleus</a:t>
            </a:r>
          </a:p>
          <a:p>
            <a:pPr marL="342900" indent="-342900">
              <a:buAutoNum type="alphaLcParenR"/>
            </a:pPr>
            <a:r>
              <a:rPr lang="en-AU" sz="2400" dirty="0"/>
              <a:t>mitochondria</a:t>
            </a:r>
          </a:p>
          <a:p>
            <a:pPr marL="342900" indent="-342900">
              <a:buAutoNum type="alphaLcParenR"/>
            </a:pPr>
            <a:r>
              <a:rPr lang="en-AU" sz="2400" dirty="0"/>
              <a:t>microtubules</a:t>
            </a:r>
          </a:p>
          <a:p>
            <a:r>
              <a:rPr lang="en-AU" sz="2400" dirty="0"/>
              <a:t>3. Explain the difference between cilia and flagella</a:t>
            </a:r>
          </a:p>
          <a:p>
            <a:r>
              <a:rPr lang="en-AU" sz="2400" dirty="0"/>
              <a:t>4. State the difference between rough and smooth ER </a:t>
            </a:r>
          </a:p>
        </p:txBody>
      </p:sp>
    </p:spTree>
    <p:extLst>
      <p:ext uri="{BB962C8B-B14F-4D97-AF65-F5344CB8AC3E}">
        <p14:creationId xmlns:p14="http://schemas.microsoft.com/office/powerpoint/2010/main" val="91899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4" name="Freeform: Shape 33">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6" name="Freeform: Shape 35">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B87F828-671B-4397-BBAD-19A223F404D1}"/>
              </a:ext>
            </a:extLst>
          </p:cNvPr>
          <p:cNvSpPr>
            <a:spLocks noGrp="1"/>
          </p:cNvSpPr>
          <p:nvPr>
            <p:ph type="title"/>
          </p:nvPr>
        </p:nvSpPr>
        <p:spPr>
          <a:xfrm>
            <a:off x="457277" y="410595"/>
            <a:ext cx="5411050" cy="837765"/>
          </a:xfrm>
        </p:spPr>
        <p:txBody>
          <a:bodyPr anchor="b">
            <a:normAutofit/>
          </a:bodyPr>
          <a:lstStyle/>
          <a:p>
            <a:r>
              <a:rPr lang="en-US" dirty="0"/>
              <a:t>Learning Intentions</a:t>
            </a:r>
            <a:endParaRPr lang="en-AU" dirty="0"/>
          </a:p>
        </p:txBody>
      </p:sp>
      <p:sp>
        <p:nvSpPr>
          <p:cNvPr id="3" name="Content Placeholder 2">
            <a:extLst>
              <a:ext uri="{FF2B5EF4-FFF2-40B4-BE49-F238E27FC236}">
                <a16:creationId xmlns:a16="http://schemas.microsoft.com/office/drawing/2014/main" id="{D4B5797E-7C00-9725-D53D-F1933542260E}"/>
              </a:ext>
            </a:extLst>
          </p:cNvPr>
          <p:cNvSpPr>
            <a:spLocks noGrp="1"/>
          </p:cNvSpPr>
          <p:nvPr>
            <p:ph idx="1"/>
          </p:nvPr>
        </p:nvSpPr>
        <p:spPr>
          <a:xfrm>
            <a:off x="457277" y="1248360"/>
            <a:ext cx="5866397" cy="5342940"/>
          </a:xfrm>
        </p:spPr>
        <p:txBody>
          <a:bodyPr anchor="t">
            <a:normAutofit/>
          </a:bodyPr>
          <a:lstStyle/>
          <a:p>
            <a:pPr marL="228600">
              <a:spcAft>
                <a:spcPts val="600"/>
              </a:spcAft>
              <a:tabLst>
                <a:tab pos="228600" algn="l"/>
              </a:tabLst>
            </a:pPr>
            <a:r>
              <a:rPr lang="en-AU" sz="2400" dirty="0">
                <a:effectLst/>
                <a:latin typeface="Calibri" panose="020F0502020204030204" pitchFamily="34" charset="0"/>
                <a:ea typeface="Calibri" panose="020F0502020204030204" pitchFamily="34" charset="0"/>
                <a:cs typeface="Times New Roman" panose="02020603050405020304" pitchFamily="18" charset="0"/>
              </a:rPr>
              <a:t>The cell membrane separates the cell from its surroundings with a structure, described by the fluid mosaic model, which allows for the movement of materials into and out of the cell by osmosis, simple diffusion, facilitated diffusion, active transport and vesicular transport (endocytosis/exocytosis)</a:t>
            </a:r>
            <a:endParaRPr lang="en-AU" sz="2400" dirty="0"/>
          </a:p>
        </p:txBody>
      </p:sp>
      <p:sp>
        <p:nvSpPr>
          <p:cNvPr id="38" name="Freeform: Shape 37">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30185179-FEFB-EB67-A2BC-48537D2E33FE}"/>
              </a:ext>
            </a:extLst>
          </p:cNvPr>
          <p:cNvPicPr>
            <a:picLocks noChangeAspect="1"/>
          </p:cNvPicPr>
          <p:nvPr/>
        </p:nvPicPr>
        <p:blipFill rotWithShape="1">
          <a:blip r:embed="rId2"/>
          <a:srcRect t="2901"/>
          <a:stretch/>
        </p:blipFill>
        <p:spPr>
          <a:xfrm>
            <a:off x="6877878" y="294199"/>
            <a:ext cx="5150794" cy="5001370"/>
          </a:xfrm>
          <a:custGeom>
            <a:avLst/>
            <a:gdLst/>
            <a:ahLst/>
            <a:cxnLst/>
            <a:rect l="l" t="t" r="r" b="b"/>
            <a:pathLst>
              <a:path w="5044104" h="4896924">
                <a:moveTo>
                  <a:pt x="2886613" y="0"/>
                </a:moveTo>
                <a:cubicBezTo>
                  <a:pt x="3218269" y="0"/>
                  <a:pt x="3523512" y="65865"/>
                  <a:pt x="3794011" y="195584"/>
                </a:cubicBezTo>
                <a:cubicBezTo>
                  <a:pt x="4047516" y="317247"/>
                  <a:pt x="4270172" y="494825"/>
                  <a:pt x="4455804" y="723284"/>
                </a:cubicBezTo>
                <a:cubicBezTo>
                  <a:pt x="4835198" y="1190375"/>
                  <a:pt x="5044104" y="1854168"/>
                  <a:pt x="5044104" y="2592438"/>
                </a:cubicBezTo>
                <a:cubicBezTo>
                  <a:pt x="5044104" y="2886985"/>
                  <a:pt x="4963247" y="3123382"/>
                  <a:pt x="4782050" y="3358996"/>
                </a:cubicBezTo>
                <a:cubicBezTo>
                  <a:pt x="4592516" y="3605460"/>
                  <a:pt x="4307730" y="3832465"/>
                  <a:pt x="4006167" y="4072775"/>
                </a:cubicBezTo>
                <a:cubicBezTo>
                  <a:pt x="3950530" y="4117058"/>
                  <a:pt x="3893052" y="4162907"/>
                  <a:pt x="3835576" y="4209314"/>
                </a:cubicBezTo>
                <a:cubicBezTo>
                  <a:pt x="3321099" y="4624632"/>
                  <a:pt x="2945605" y="4896924"/>
                  <a:pt x="2433835" y="4896924"/>
                </a:cubicBezTo>
                <a:cubicBezTo>
                  <a:pt x="1654054" y="4896924"/>
                  <a:pt x="1101803" y="4562680"/>
                  <a:pt x="587325" y="3779234"/>
                </a:cubicBezTo>
                <a:cubicBezTo>
                  <a:pt x="519999" y="3676690"/>
                  <a:pt x="454187" y="3583430"/>
                  <a:pt x="390540" y="3493298"/>
                </a:cubicBezTo>
                <a:cubicBezTo>
                  <a:pt x="126752" y="3119579"/>
                  <a:pt x="0" y="2925228"/>
                  <a:pt x="0" y="2592438"/>
                </a:cubicBezTo>
                <a:cubicBezTo>
                  <a:pt x="0" y="2261996"/>
                  <a:pt x="79450" y="1935577"/>
                  <a:pt x="235969" y="1622244"/>
                </a:cubicBezTo>
                <a:cubicBezTo>
                  <a:pt x="389133" y="1315731"/>
                  <a:pt x="608107" y="1035165"/>
                  <a:pt x="886724" y="788590"/>
                </a:cubicBezTo>
                <a:cubicBezTo>
                  <a:pt x="1160578" y="546153"/>
                  <a:pt x="1485846" y="346211"/>
                  <a:pt x="1827568" y="210454"/>
                </a:cubicBezTo>
                <a:cubicBezTo>
                  <a:pt x="2178491" y="70787"/>
                  <a:pt x="2534934" y="0"/>
                  <a:pt x="2886613" y="0"/>
                </a:cubicBezTo>
                <a:close/>
              </a:path>
            </a:pathLst>
          </a:custGeom>
        </p:spPr>
      </p:pic>
    </p:spTree>
    <p:extLst>
      <p:ext uri="{BB962C8B-B14F-4D97-AF65-F5344CB8AC3E}">
        <p14:creationId xmlns:p14="http://schemas.microsoft.com/office/powerpoint/2010/main" val="204169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8A72882A-23DD-0B84-59B8-1F7D6B852E09}"/>
              </a:ext>
            </a:extLst>
          </p:cNvPr>
          <p:cNvSpPr>
            <a:spLocks noGrp="1"/>
          </p:cNvSpPr>
          <p:nvPr>
            <p:ph type="title"/>
          </p:nvPr>
        </p:nvSpPr>
        <p:spPr>
          <a:xfrm>
            <a:off x="494522" y="259153"/>
            <a:ext cx="5359253" cy="663574"/>
          </a:xfrm>
        </p:spPr>
        <p:txBody>
          <a:bodyPr anchor="b">
            <a:normAutofit fontScale="90000"/>
          </a:bodyPr>
          <a:lstStyle/>
          <a:p>
            <a:r>
              <a:rPr lang="en-US" dirty="0"/>
              <a:t>Success Criteria</a:t>
            </a:r>
            <a:endParaRPr lang="en-AU" dirty="0"/>
          </a:p>
        </p:txBody>
      </p:sp>
      <p:sp>
        <p:nvSpPr>
          <p:cNvPr id="3" name="Content Placeholder 2">
            <a:extLst>
              <a:ext uri="{FF2B5EF4-FFF2-40B4-BE49-F238E27FC236}">
                <a16:creationId xmlns:a16="http://schemas.microsoft.com/office/drawing/2014/main" id="{71D9C15A-8E1D-3D8B-B583-A9BBBE90884F}"/>
              </a:ext>
            </a:extLst>
          </p:cNvPr>
          <p:cNvSpPr>
            <a:spLocks noGrp="1"/>
          </p:cNvSpPr>
          <p:nvPr>
            <p:ph idx="1"/>
          </p:nvPr>
        </p:nvSpPr>
        <p:spPr>
          <a:xfrm>
            <a:off x="494522" y="922727"/>
            <a:ext cx="6082963" cy="5676120"/>
          </a:xfrm>
        </p:spPr>
        <p:txBody>
          <a:bodyPr>
            <a:normAutofit/>
          </a:bodyPr>
          <a:lstStyle/>
          <a:p>
            <a:pPr marL="342900" indent="-342900">
              <a:buFont typeface="Arial" panose="020B0604020202020204" pitchFamily="34" charset="0"/>
              <a:buChar char="•"/>
            </a:pPr>
            <a:r>
              <a:rPr lang="en-AU" sz="2400" dirty="0"/>
              <a:t>Describe the fluid mosaic model</a:t>
            </a:r>
          </a:p>
          <a:p>
            <a:pPr marL="342900" indent="-342900">
              <a:buFont typeface="Arial" panose="020B0604020202020204" pitchFamily="34" charset="0"/>
              <a:buChar char="•"/>
            </a:pPr>
            <a:r>
              <a:rPr lang="en-AU" sz="2400" dirty="0"/>
              <a:t>List the functions of the cell membrane</a:t>
            </a:r>
          </a:p>
          <a:p>
            <a:pPr marL="342900" indent="-342900">
              <a:buFont typeface="Arial" panose="020B0604020202020204" pitchFamily="34" charset="0"/>
              <a:buChar char="•"/>
            </a:pPr>
            <a:r>
              <a:rPr lang="en-AU" sz="2400" dirty="0"/>
              <a:t>Describe cell membranes as semi-permeable</a:t>
            </a:r>
          </a:p>
          <a:p>
            <a:pPr marL="342900" indent="-342900">
              <a:buFont typeface="Arial" panose="020B0604020202020204" pitchFamily="34" charset="0"/>
              <a:buChar char="•"/>
            </a:pPr>
            <a:r>
              <a:rPr lang="en-AU" sz="2400" dirty="0"/>
              <a:t>Define </a:t>
            </a:r>
            <a:r>
              <a:rPr lang="en-AU" sz="2400" dirty="0">
                <a:effectLst/>
                <a:ea typeface="Calibri" panose="020F0502020204030204" pitchFamily="34" charset="0"/>
                <a:cs typeface="Times New Roman" panose="02020603050405020304" pitchFamily="18" charset="0"/>
              </a:rPr>
              <a:t>osmosis, simple diffusion, facilitated diffusion, active transport and vesicular transport (endocytosis/exocytosis</a:t>
            </a:r>
            <a:r>
              <a:rPr lang="en-AU"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AU" dirty="0"/>
          </a:p>
          <a:p>
            <a:pPr marL="342900" indent="-342900">
              <a:buFont typeface="Arial" panose="020B0604020202020204" pitchFamily="34" charset="0"/>
              <a:buChar char="•"/>
            </a:pPr>
            <a:endParaRPr lang="en-AU" dirty="0"/>
          </a:p>
        </p:txBody>
      </p:sp>
      <p:sp>
        <p:nvSpPr>
          <p:cNvPr id="1033" name="Freeform: Shape 1032">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35" name="Freeform: Shape 103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7" name="Freeform: Shape 1036">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026" name="Picture 2" descr="135 best images about Teaching Cell biology on Pinterest">
            <a:extLst>
              <a:ext uri="{FF2B5EF4-FFF2-40B4-BE49-F238E27FC236}">
                <a16:creationId xmlns:a16="http://schemas.microsoft.com/office/drawing/2014/main" id="{7B5845B6-1B74-7E1F-AD87-76A5B58051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36" r="22329"/>
          <a:stretch/>
        </p:blipFill>
        <p:spPr bwMode="auto">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278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3FD47-941E-186C-5C47-44E6031C7B38}"/>
              </a:ext>
            </a:extLst>
          </p:cNvPr>
          <p:cNvSpPr>
            <a:spLocks noGrp="1"/>
          </p:cNvSpPr>
          <p:nvPr>
            <p:ph type="title"/>
          </p:nvPr>
        </p:nvSpPr>
        <p:spPr/>
        <p:txBody>
          <a:bodyPr/>
          <a:lstStyle/>
          <a:p>
            <a:r>
              <a:rPr lang="en-AU" dirty="0"/>
              <a:t>The fluid mosaic model</a:t>
            </a:r>
          </a:p>
        </p:txBody>
      </p:sp>
      <p:pic>
        <p:nvPicPr>
          <p:cNvPr id="2052" name="Picture 4" descr="Fluid-Mosaic Model | BioNinja">
            <a:extLst>
              <a:ext uri="{FF2B5EF4-FFF2-40B4-BE49-F238E27FC236}">
                <a16:creationId xmlns:a16="http://schemas.microsoft.com/office/drawing/2014/main" id="{0C67340D-5EAC-D4F0-73C1-27CE60E040F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70713" y="2238343"/>
            <a:ext cx="6250574" cy="3651250"/>
          </a:xfrm>
          <a:prstGeom prst="rect">
            <a:avLst/>
          </a:prstGeom>
          <a:noFill/>
          <a:extLst>
            <a:ext uri="{909E8E84-426E-40DD-AFC4-6F175D3DCCD1}">
              <a14:hiddenFill xmlns:a14="http://schemas.microsoft.com/office/drawing/2010/main">
                <a:solidFill>
                  <a:srgbClr val="FFFFFF"/>
                </a:solidFill>
              </a14:hiddenFill>
            </a:ext>
          </a:extLst>
        </p:spPr>
      </p:pic>
      <p:pic>
        <p:nvPicPr>
          <p:cNvPr id="5" name="Online Media 4" title="Fluid Mosaic Model of the Cell Membrane">
            <a:hlinkClick r:id="" action="ppaction://media"/>
            <a:extLst>
              <a:ext uri="{FF2B5EF4-FFF2-40B4-BE49-F238E27FC236}">
                <a16:creationId xmlns:a16="http://schemas.microsoft.com/office/drawing/2014/main" id="{790545EB-FE25-6B73-F457-848BBEE56765}"/>
              </a:ext>
            </a:extLst>
          </p:cNvPr>
          <p:cNvPicPr>
            <a:picLocks noRot="1" noChangeAspect="1"/>
          </p:cNvPicPr>
          <p:nvPr>
            <a:videoFile r:link="rId1"/>
          </p:nvPr>
        </p:nvPicPr>
        <p:blipFill>
          <a:blip r:embed="rId4"/>
          <a:stretch>
            <a:fillRect/>
          </a:stretch>
        </p:blipFill>
        <p:spPr>
          <a:xfrm>
            <a:off x="1524000" y="0"/>
            <a:ext cx="9144000" cy="6858000"/>
          </a:xfrm>
          <a:prstGeom prst="rect">
            <a:avLst/>
          </a:prstGeom>
        </p:spPr>
      </p:pic>
    </p:spTree>
    <p:extLst>
      <p:ext uri="{BB962C8B-B14F-4D97-AF65-F5344CB8AC3E}">
        <p14:creationId xmlns:p14="http://schemas.microsoft.com/office/powerpoint/2010/main" val="1734594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5"/>
                                        </p:tgtEl>
                                      </p:cBhvr>
                                    </p:cmd>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5"/>
                                        </p:tgtEl>
                                        <p:attrNameLst>
                                          <p:attrName>style.visibility</p:attrName>
                                        </p:attrNameLst>
                                      </p:cBhvr>
                                      <p:to>
                                        <p:strVal val="hidden"/>
                                      </p:to>
                                    </p:set>
                                    <p:cmd type="call" cmd="stop">
                                      <p:cBhvr>
                                        <p:cTn id="15" dur="1">
                                          <p:stCondLst>
                                            <p:cond delay="0"/>
                                          </p:stCondLst>
                                        </p:cTn>
                                        <p:tgtEl>
                                          <p:spTgt spid="5"/>
                                        </p:tgtEl>
                                      </p:cBhvr>
                                    </p:cmd>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5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6" presetClass="emph" presetSubtype="0" fill="hold" nodeType="clickEffect">
                                  <p:stCondLst>
                                    <p:cond delay="0"/>
                                  </p:stCondLst>
                                  <p:childTnLst>
                                    <p:animScale>
                                      <p:cBhvr>
                                        <p:cTn id="23" dur="2000" fill="hold"/>
                                        <p:tgtEl>
                                          <p:spTgt spid="205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video>
              <p:cMediaNode vol="80000">
                <p:cTn id="24" fill="hold" display="0">
                  <p:stCondLst>
                    <p:cond delay="indefinite"/>
                  </p:stCondLst>
                </p:cTn>
                <p:tgtEl>
                  <p:spTgt spid="5"/>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89D09-1C04-FC3A-BE16-7DBE21D04A2B}"/>
              </a:ext>
            </a:extLst>
          </p:cNvPr>
          <p:cNvSpPr>
            <a:spLocks noGrp="1"/>
          </p:cNvSpPr>
          <p:nvPr>
            <p:ph type="title"/>
          </p:nvPr>
        </p:nvSpPr>
        <p:spPr/>
        <p:txBody>
          <a:bodyPr/>
          <a:lstStyle/>
          <a:p>
            <a:r>
              <a:rPr lang="en-AU" dirty="0"/>
              <a:t>Functions of the cell membrane</a:t>
            </a:r>
          </a:p>
        </p:txBody>
      </p:sp>
      <p:sp>
        <p:nvSpPr>
          <p:cNvPr id="3" name="Content Placeholder 2">
            <a:extLst>
              <a:ext uri="{FF2B5EF4-FFF2-40B4-BE49-F238E27FC236}">
                <a16:creationId xmlns:a16="http://schemas.microsoft.com/office/drawing/2014/main" id="{77685DF6-E0D6-0E87-8B5C-911E11E1DDD4}"/>
              </a:ext>
            </a:extLst>
          </p:cNvPr>
          <p:cNvSpPr>
            <a:spLocks noGrp="1"/>
          </p:cNvSpPr>
          <p:nvPr>
            <p:ph idx="1"/>
          </p:nvPr>
        </p:nvSpPr>
        <p:spPr>
          <a:xfrm>
            <a:off x="755780" y="2312276"/>
            <a:ext cx="10963469" cy="4172500"/>
          </a:xfrm>
        </p:spPr>
        <p:txBody>
          <a:bodyPr>
            <a:normAutofit/>
          </a:bodyPr>
          <a:lstStyle/>
          <a:p>
            <a:pPr marL="342900" indent="-342900">
              <a:buAutoNum type="arabicPeriod"/>
            </a:pPr>
            <a:r>
              <a:rPr lang="en-AU" sz="2400" dirty="0"/>
              <a:t>Physical barrier between cytoplasm and extracellular fluid</a:t>
            </a:r>
          </a:p>
          <a:p>
            <a:pPr marL="342900" indent="-342900">
              <a:buAutoNum type="arabicPeriod"/>
            </a:pPr>
            <a:r>
              <a:rPr lang="en-AU" sz="2400" dirty="0"/>
              <a:t>Regulates movement of materials between cytoplasm and extracellular fluid (ions, nutrients, wastes, secretions)</a:t>
            </a:r>
          </a:p>
          <a:p>
            <a:pPr marL="342900" indent="-342900">
              <a:buAutoNum type="arabicPeriod"/>
            </a:pPr>
            <a:r>
              <a:rPr lang="en-AU" sz="2400" dirty="0"/>
              <a:t>Sensitivity to changes in the extracellular fluid (receptors)</a:t>
            </a:r>
          </a:p>
          <a:p>
            <a:pPr marL="342900" indent="-342900">
              <a:buAutoNum type="arabicPeriod"/>
            </a:pPr>
            <a:r>
              <a:rPr lang="en-AU" sz="2400" dirty="0"/>
              <a:t>Supports the cell (along with microfilaments of the cytoskeleton) and connects to adjacent cells to support tissues.</a:t>
            </a:r>
          </a:p>
        </p:txBody>
      </p:sp>
    </p:spTree>
    <p:extLst>
      <p:ext uri="{BB962C8B-B14F-4D97-AF65-F5344CB8AC3E}">
        <p14:creationId xmlns:p14="http://schemas.microsoft.com/office/powerpoint/2010/main" val="373967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08EB061-2936-D5C1-F187-462250366783}"/>
              </a:ext>
            </a:extLst>
          </p:cNvPr>
          <p:cNvSpPr>
            <a:spLocks noGrp="1"/>
          </p:cNvSpPr>
          <p:nvPr>
            <p:ph type="title"/>
          </p:nvPr>
        </p:nvSpPr>
        <p:spPr>
          <a:xfrm>
            <a:off x="914400" y="442912"/>
            <a:ext cx="5295569" cy="1822123"/>
          </a:xfrm>
        </p:spPr>
        <p:txBody>
          <a:bodyPr anchor="b">
            <a:normAutofit/>
          </a:bodyPr>
          <a:lstStyle/>
          <a:p>
            <a:r>
              <a:rPr lang="en-AU" dirty="0"/>
              <a:t>Transport across the cell membrane</a:t>
            </a:r>
          </a:p>
        </p:txBody>
      </p:sp>
      <p:sp>
        <p:nvSpPr>
          <p:cNvPr id="3" name="Content Placeholder 2">
            <a:extLst>
              <a:ext uri="{FF2B5EF4-FFF2-40B4-BE49-F238E27FC236}">
                <a16:creationId xmlns:a16="http://schemas.microsoft.com/office/drawing/2014/main" id="{9DBDE5A1-C89C-4C00-F70C-20E0CEF55C02}"/>
              </a:ext>
            </a:extLst>
          </p:cNvPr>
          <p:cNvSpPr>
            <a:spLocks noGrp="1"/>
          </p:cNvSpPr>
          <p:nvPr>
            <p:ph idx="1"/>
          </p:nvPr>
        </p:nvSpPr>
        <p:spPr>
          <a:xfrm>
            <a:off x="914400" y="2496720"/>
            <a:ext cx="5181599" cy="3467518"/>
          </a:xfrm>
        </p:spPr>
        <p:txBody>
          <a:bodyPr anchor="t">
            <a:normAutofit lnSpcReduction="10000"/>
          </a:bodyPr>
          <a:lstStyle/>
          <a:p>
            <a:r>
              <a:rPr lang="en-AU" sz="2400" dirty="0"/>
              <a:t>The cell membrane is </a:t>
            </a:r>
          </a:p>
          <a:p>
            <a:r>
              <a:rPr lang="en-AU" sz="2400" b="1" dirty="0"/>
              <a:t>semi-permeable</a:t>
            </a:r>
            <a:r>
              <a:rPr lang="en-AU" sz="2400" dirty="0"/>
              <a:t> (selectively permeable): </a:t>
            </a:r>
          </a:p>
          <a:p>
            <a:r>
              <a:rPr lang="en-AU" sz="2400" dirty="0"/>
              <a:t>some substances can move freely in and out of the cell, but others are restricted.</a:t>
            </a:r>
          </a:p>
          <a:p>
            <a:endParaRPr lang="en-AU" dirty="0"/>
          </a:p>
        </p:txBody>
      </p:sp>
      <p:sp>
        <p:nvSpPr>
          <p:cNvPr id="33" name="Freeform: Shape 32">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5" name="Freeform: Shape 34">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7" name="Freeform: Shape 36">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7" name="Picture 6" descr="A computer generated image of a circuit board&#10;&#10;Description automatically generated">
            <a:extLst>
              <a:ext uri="{FF2B5EF4-FFF2-40B4-BE49-F238E27FC236}">
                <a16:creationId xmlns:a16="http://schemas.microsoft.com/office/drawing/2014/main" id="{90C865C3-D401-D504-FDDB-991BA3982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8060" y="1069450"/>
            <a:ext cx="4480626" cy="3333585"/>
          </a:xfrm>
          <a:prstGeom prst="rect">
            <a:avLst/>
          </a:prstGeom>
        </p:spPr>
      </p:pic>
    </p:spTree>
    <p:extLst>
      <p:ext uri="{BB962C8B-B14F-4D97-AF65-F5344CB8AC3E}">
        <p14:creationId xmlns:p14="http://schemas.microsoft.com/office/powerpoint/2010/main" val="4290512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AC4DA-A30A-1CEF-BECE-0AA680D20399}"/>
              </a:ext>
            </a:extLst>
          </p:cNvPr>
          <p:cNvSpPr>
            <a:spLocks noGrp="1"/>
          </p:cNvSpPr>
          <p:nvPr>
            <p:ph type="title"/>
          </p:nvPr>
        </p:nvSpPr>
        <p:spPr/>
        <p:txBody>
          <a:bodyPr/>
          <a:lstStyle/>
          <a:p>
            <a:r>
              <a:rPr lang="en-AU" dirty="0"/>
              <a:t>Transport across the cell membrane</a:t>
            </a:r>
          </a:p>
        </p:txBody>
      </p:sp>
      <p:sp>
        <p:nvSpPr>
          <p:cNvPr id="3" name="Content Placeholder 2">
            <a:extLst>
              <a:ext uri="{FF2B5EF4-FFF2-40B4-BE49-F238E27FC236}">
                <a16:creationId xmlns:a16="http://schemas.microsoft.com/office/drawing/2014/main" id="{4E81D37F-CBF7-EE83-D217-221B46C0508C}"/>
              </a:ext>
            </a:extLst>
          </p:cNvPr>
          <p:cNvSpPr>
            <a:spLocks noGrp="1"/>
          </p:cNvSpPr>
          <p:nvPr>
            <p:ph idx="1"/>
          </p:nvPr>
        </p:nvSpPr>
        <p:spPr/>
        <p:txBody>
          <a:bodyPr>
            <a:normAutofit/>
          </a:bodyPr>
          <a:lstStyle/>
          <a:p>
            <a:r>
              <a:rPr lang="en-AU" sz="2400" dirty="0"/>
              <a:t>Simple diffusion </a:t>
            </a:r>
          </a:p>
          <a:p>
            <a:r>
              <a:rPr lang="en-AU" sz="2400" dirty="0"/>
              <a:t>– passive</a:t>
            </a:r>
          </a:p>
          <a:p>
            <a:r>
              <a:rPr lang="en-AU" sz="2400" dirty="0"/>
              <a:t>- ions and small molecules </a:t>
            </a:r>
          </a:p>
          <a:p>
            <a:r>
              <a:rPr lang="en-AU" sz="2400" dirty="0"/>
              <a:t>- move from high to low concentration</a:t>
            </a:r>
          </a:p>
          <a:p>
            <a:r>
              <a:rPr lang="en-AU" sz="2400" dirty="0"/>
              <a:t>- (osmosis is a special type of simple diffusion</a:t>
            </a:r>
          </a:p>
        </p:txBody>
      </p:sp>
      <p:pic>
        <p:nvPicPr>
          <p:cNvPr id="4" name="Picture 3">
            <a:extLst>
              <a:ext uri="{FF2B5EF4-FFF2-40B4-BE49-F238E27FC236}">
                <a16:creationId xmlns:a16="http://schemas.microsoft.com/office/drawing/2014/main" id="{ADFF6B53-4322-305D-4B5B-C622887E522B}"/>
              </a:ext>
            </a:extLst>
          </p:cNvPr>
          <p:cNvPicPr>
            <a:picLocks noChangeAspect="1"/>
          </p:cNvPicPr>
          <p:nvPr/>
        </p:nvPicPr>
        <p:blipFill>
          <a:blip r:embed="rId2"/>
          <a:stretch>
            <a:fillRect/>
          </a:stretch>
        </p:blipFill>
        <p:spPr>
          <a:xfrm>
            <a:off x="2308968" y="1095719"/>
            <a:ext cx="8221764" cy="5012848"/>
          </a:xfrm>
          <a:prstGeom prst="rect">
            <a:avLst/>
          </a:prstGeom>
        </p:spPr>
      </p:pic>
      <p:pic>
        <p:nvPicPr>
          <p:cNvPr id="6" name="Picture 5">
            <a:extLst>
              <a:ext uri="{FF2B5EF4-FFF2-40B4-BE49-F238E27FC236}">
                <a16:creationId xmlns:a16="http://schemas.microsoft.com/office/drawing/2014/main" id="{693D41F3-A21C-6B66-A686-08C57A7E740C}"/>
              </a:ext>
            </a:extLst>
          </p:cNvPr>
          <p:cNvPicPr>
            <a:picLocks noChangeAspect="1"/>
          </p:cNvPicPr>
          <p:nvPr/>
        </p:nvPicPr>
        <p:blipFill>
          <a:blip r:embed="rId3"/>
          <a:stretch>
            <a:fillRect/>
          </a:stretch>
        </p:blipFill>
        <p:spPr>
          <a:xfrm>
            <a:off x="221281" y="1240506"/>
            <a:ext cx="11749437" cy="4723274"/>
          </a:xfrm>
          <a:prstGeom prst="rect">
            <a:avLst/>
          </a:prstGeom>
        </p:spPr>
      </p:pic>
      <p:pic>
        <p:nvPicPr>
          <p:cNvPr id="8" name="Picture 7">
            <a:extLst>
              <a:ext uri="{FF2B5EF4-FFF2-40B4-BE49-F238E27FC236}">
                <a16:creationId xmlns:a16="http://schemas.microsoft.com/office/drawing/2014/main" id="{7C9B6F6A-CD0F-8A88-7C2A-8B093B4C4A55}"/>
              </a:ext>
            </a:extLst>
          </p:cNvPr>
          <p:cNvPicPr>
            <a:picLocks noChangeAspect="1"/>
          </p:cNvPicPr>
          <p:nvPr/>
        </p:nvPicPr>
        <p:blipFill>
          <a:blip r:embed="rId4"/>
          <a:stretch>
            <a:fillRect/>
          </a:stretch>
        </p:blipFill>
        <p:spPr>
          <a:xfrm>
            <a:off x="1785093" y="802685"/>
            <a:ext cx="8408308" cy="5161095"/>
          </a:xfrm>
          <a:prstGeom prst="rect">
            <a:avLst/>
          </a:prstGeom>
        </p:spPr>
      </p:pic>
    </p:spTree>
    <p:extLst>
      <p:ext uri="{BB962C8B-B14F-4D97-AF65-F5344CB8AC3E}">
        <p14:creationId xmlns:p14="http://schemas.microsoft.com/office/powerpoint/2010/main" val="2169638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6"/>
                                        </p:tgtEl>
                                      </p:cBhvr>
                                    </p:animEffect>
                                    <p:set>
                                      <p:cBhvr>
                                        <p:cTn id="20" dur="1" fill="hold">
                                          <p:stCondLst>
                                            <p:cond delay="499"/>
                                          </p:stCondLst>
                                        </p:cTn>
                                        <p:tgtEl>
                                          <p:spTgt spid="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7D3E752-ED34-A0C6-6D3C-3E4C99DBF61F}"/>
              </a:ext>
            </a:extLst>
          </p:cNvPr>
          <p:cNvSpPr>
            <a:spLocks noGrp="1"/>
          </p:cNvSpPr>
          <p:nvPr>
            <p:ph type="title"/>
          </p:nvPr>
        </p:nvSpPr>
        <p:spPr>
          <a:xfrm>
            <a:off x="914400" y="442912"/>
            <a:ext cx="5295569" cy="1822123"/>
          </a:xfrm>
        </p:spPr>
        <p:txBody>
          <a:bodyPr anchor="b">
            <a:normAutofit/>
          </a:bodyPr>
          <a:lstStyle/>
          <a:p>
            <a:r>
              <a:rPr lang="en-AU" dirty="0"/>
              <a:t>Transport across the cell membrane</a:t>
            </a:r>
          </a:p>
        </p:txBody>
      </p:sp>
      <p:sp>
        <p:nvSpPr>
          <p:cNvPr id="3" name="Content Placeholder 2">
            <a:extLst>
              <a:ext uri="{FF2B5EF4-FFF2-40B4-BE49-F238E27FC236}">
                <a16:creationId xmlns:a16="http://schemas.microsoft.com/office/drawing/2014/main" id="{C2966D3E-EB61-65E8-04CA-DD953B9CC1F2}"/>
              </a:ext>
            </a:extLst>
          </p:cNvPr>
          <p:cNvSpPr>
            <a:spLocks noGrp="1"/>
          </p:cNvSpPr>
          <p:nvPr>
            <p:ph idx="1"/>
          </p:nvPr>
        </p:nvSpPr>
        <p:spPr>
          <a:xfrm>
            <a:off x="229449" y="2496720"/>
            <a:ext cx="6164985" cy="4090692"/>
          </a:xfrm>
        </p:spPr>
        <p:txBody>
          <a:bodyPr anchor="t">
            <a:normAutofit lnSpcReduction="10000"/>
          </a:bodyPr>
          <a:lstStyle/>
          <a:p>
            <a:r>
              <a:rPr lang="en-AU" sz="2400" dirty="0"/>
              <a:t>Facilitated transport</a:t>
            </a:r>
          </a:p>
          <a:p>
            <a:r>
              <a:rPr lang="en-AU" sz="2400" dirty="0"/>
              <a:t> - requires channel proteins                   (passive) for larger molecules </a:t>
            </a:r>
            <a:r>
              <a:rPr lang="en-AU" sz="2400" dirty="0" err="1"/>
              <a:t>eg</a:t>
            </a:r>
            <a:r>
              <a:rPr lang="en-AU" sz="2400" dirty="0"/>
              <a:t> glucose</a:t>
            </a:r>
          </a:p>
          <a:p>
            <a:r>
              <a:rPr lang="en-AU" sz="2400" dirty="0"/>
              <a:t>or carrier proteins (active)</a:t>
            </a:r>
          </a:p>
          <a:p>
            <a:r>
              <a:rPr lang="en-AU" sz="2400" dirty="0"/>
              <a:t>for moving against a concentration gradient, </a:t>
            </a:r>
            <a:r>
              <a:rPr lang="en-AU" sz="2400" dirty="0" err="1"/>
              <a:t>eg</a:t>
            </a:r>
            <a:r>
              <a:rPr lang="en-AU" sz="2400" dirty="0"/>
              <a:t> ions</a:t>
            </a:r>
          </a:p>
          <a:p>
            <a:endParaRPr lang="en-AU" dirty="0"/>
          </a:p>
        </p:txBody>
      </p:sp>
      <p:sp>
        <p:nvSpPr>
          <p:cNvPr id="13" name="Freeform: Shape 12">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6" name="Picture 5" descr="A diagram of a cell membrane">
            <a:extLst>
              <a:ext uri="{FF2B5EF4-FFF2-40B4-BE49-F238E27FC236}">
                <a16:creationId xmlns:a16="http://schemas.microsoft.com/office/drawing/2014/main" id="{76FD7A18-0678-A4B1-9A4E-135CD4745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3345" y="1149145"/>
            <a:ext cx="4512195" cy="3068292"/>
          </a:xfrm>
          <a:prstGeom prst="rect">
            <a:avLst/>
          </a:prstGeom>
        </p:spPr>
      </p:pic>
      <p:pic>
        <p:nvPicPr>
          <p:cNvPr id="8" name="Picture 7" descr="A diagram of a cell structure&#10;&#10;Description automatically generated">
            <a:extLst>
              <a:ext uri="{FF2B5EF4-FFF2-40B4-BE49-F238E27FC236}">
                <a16:creationId xmlns:a16="http://schemas.microsoft.com/office/drawing/2014/main" id="{9E9620A7-CC22-8AC1-07F5-6F0D06DEEC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152" y="1131254"/>
            <a:ext cx="4661397" cy="3659197"/>
          </a:xfrm>
          <a:prstGeom prst="rect">
            <a:avLst/>
          </a:prstGeom>
        </p:spPr>
      </p:pic>
    </p:spTree>
    <p:extLst>
      <p:ext uri="{BB962C8B-B14F-4D97-AF65-F5344CB8AC3E}">
        <p14:creationId xmlns:p14="http://schemas.microsoft.com/office/powerpoint/2010/main" val="1974719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ketchLines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1541</TotalTime>
  <Words>360</Words>
  <Application>Microsoft Office PowerPoint</Application>
  <PresentationFormat>Widescreen</PresentationFormat>
  <Paragraphs>49</Paragraphs>
  <Slides>11</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Meiryo</vt:lpstr>
      <vt:lpstr>Arial</vt:lpstr>
      <vt:lpstr>Calibri</vt:lpstr>
      <vt:lpstr>Corbel</vt:lpstr>
      <vt:lpstr>SketchLinesVTI</vt:lpstr>
      <vt:lpstr>The cell membrane</vt:lpstr>
      <vt:lpstr>Review</vt:lpstr>
      <vt:lpstr>Learning Intentions</vt:lpstr>
      <vt:lpstr>Success Criteria</vt:lpstr>
      <vt:lpstr>The fluid mosaic model</vt:lpstr>
      <vt:lpstr>Functions of the cell membrane</vt:lpstr>
      <vt:lpstr>Transport across the cell membrane</vt:lpstr>
      <vt:lpstr>Transport across the cell membrane</vt:lpstr>
      <vt:lpstr>Transport across the cell membrane</vt:lpstr>
      <vt:lpstr>Transport across the cell membrane</vt:lpstr>
      <vt:lpstr>Success Criteria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Nervous System</dc:title>
  <dc:creator>Kristy</dc:creator>
  <cp:lastModifiedBy>Kristy Johnson</cp:lastModifiedBy>
  <cp:revision>6</cp:revision>
  <dcterms:created xsi:type="dcterms:W3CDTF">2023-02-01T11:31:06Z</dcterms:created>
  <dcterms:modified xsi:type="dcterms:W3CDTF">2024-02-04T13:24:20Z</dcterms:modified>
</cp:coreProperties>
</file>