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3"/>
  </p:notesMasterIdLst>
  <p:sldIdLst>
    <p:sldId id="337" r:id="rId2"/>
    <p:sldId id="310" r:id="rId3"/>
    <p:sldId id="336" r:id="rId4"/>
    <p:sldId id="332" r:id="rId5"/>
    <p:sldId id="335" r:id="rId6"/>
    <p:sldId id="338" r:id="rId7"/>
    <p:sldId id="339" r:id="rId8"/>
    <p:sldId id="341" r:id="rId9"/>
    <p:sldId id="340" r:id="rId10"/>
    <p:sldId id="342" r:id="rId11"/>
    <p:sldId id="3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8360"/>
    <a:srgbClr val="AA2187"/>
    <a:srgbClr val="5C8608"/>
    <a:srgbClr val="FF812C"/>
    <a:srgbClr val="F42784"/>
    <a:srgbClr val="99E20E"/>
    <a:srgbClr val="085479"/>
    <a:srgbClr val="EFEFEF"/>
    <a:srgbClr val="406F9A"/>
    <a:srgbClr val="E3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72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26/06/2024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Fisi%C3%B3n_binaria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queridoserhumano.blogspot.com/2016/06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ificaciondeloseresvivos-helena.blogspot.com/2020/02/3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queridoserhumano.blogspot.com/2016/06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VCjdNxJreE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03D42-E623-8FC9-4FC3-D1D511834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749" y="4717756"/>
            <a:ext cx="8394306" cy="1396053"/>
          </a:xfrm>
        </p:spPr>
        <p:txBody>
          <a:bodyPr anchor="b">
            <a:norm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</a:t>
            </a:r>
          </a:p>
        </p:txBody>
      </p:sp>
      <p:pic>
        <p:nvPicPr>
          <p:cNvPr id="8" name="Picture 7" descr="A yellow circle with a black outline&#10;&#10;Description automatically generated">
            <a:extLst>
              <a:ext uri="{FF2B5EF4-FFF2-40B4-BE49-F238E27FC236}">
                <a16:creationId xmlns:a16="http://schemas.microsoft.com/office/drawing/2014/main" id="{0C02A98D-5739-A21A-E39C-F8B5AA42D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19375" y="157752"/>
            <a:ext cx="6609466" cy="579830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34C33D-25F9-8F62-60E7-6A5CA5C3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109" y="4899157"/>
            <a:ext cx="8782736" cy="1801091"/>
          </a:xfrm>
        </p:spPr>
        <p:txBody>
          <a:bodyPr anchor="t">
            <a:normAutofit/>
          </a:bodyPr>
          <a:lstStyle/>
          <a:p>
            <a:pPr algn="ctr"/>
            <a:r>
              <a:rPr lang="en-AU" sz="3600" b="1" dirty="0">
                <a:latin typeface="+mj-lt"/>
              </a:rPr>
              <a:t>The Cell Cycle</a:t>
            </a:r>
          </a:p>
          <a:p>
            <a:pPr algn="ctr"/>
            <a:r>
              <a:rPr lang="en-AU" sz="2000" dirty="0"/>
              <a:t>AEHBY Human Biology</a:t>
            </a:r>
          </a:p>
        </p:txBody>
      </p:sp>
    </p:spTree>
    <p:extLst>
      <p:ext uri="{BB962C8B-B14F-4D97-AF65-F5344CB8AC3E}">
        <p14:creationId xmlns:p14="http://schemas.microsoft.com/office/powerpoint/2010/main" val="264653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iagram of mitosis and mitosis cycle&#10;&#10;Description automatically generated">
            <a:extLst>
              <a:ext uri="{FF2B5EF4-FFF2-40B4-BE49-F238E27FC236}">
                <a16:creationId xmlns:a16="http://schemas.microsoft.com/office/drawing/2014/main" id="{C5BA4DB2-002B-6DB3-8258-20C234A9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36" y="387297"/>
            <a:ext cx="7900528" cy="608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48FE1-8614-5E88-7EFC-0CD62FE72D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2518" y="442913"/>
            <a:ext cx="5271804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Success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31490-C73F-4414-5D99-20D1DE35D00A}"/>
              </a:ext>
            </a:extLst>
          </p:cNvPr>
          <p:cNvSpPr txBox="1"/>
          <p:nvPr/>
        </p:nvSpPr>
        <p:spPr>
          <a:xfrm>
            <a:off x="992518" y="2312988"/>
            <a:ext cx="5400815" cy="3888636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6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that cell division is necessary for growth and repair.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6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that cancer involves uncontrolled cell division.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6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Recall and briefly describe the phases of the cell cycle.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994C3D-F1B4-2E7F-E82A-4C12056D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633" r="1363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67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8343-B619-8AF9-73AD-4F295769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1F89-9865-63ED-2FB7-515A64DE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3" y="2179782"/>
            <a:ext cx="10012218" cy="4331854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/>
              <a:t>Enzyme molecules are assembled using a process that requires both transcription and translation. Compare these two processes.                              (8 marks)</a:t>
            </a:r>
          </a:p>
          <a:p>
            <a:pPr marL="342900" indent="-342900">
              <a:buAutoNum type="arabicPeriod"/>
            </a:pPr>
            <a:r>
              <a:rPr lang="en-US" sz="2400" dirty="0"/>
              <a:t>Name one similarity and one difference between DNA and RNA.                                              (6 marks)</a:t>
            </a:r>
          </a:p>
          <a:p>
            <a:pPr marL="342900" indent="-342900">
              <a:buAutoNum type="arabicPeriod"/>
            </a:pPr>
            <a:r>
              <a:rPr lang="en-US" sz="2400" dirty="0"/>
              <a:t>If DNA only codes for amino acids (and therefore proteins), how does DNA control synthesis of carbs and lipids?                                                  (3 marks)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241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84C47-0EF5-42DB-FD00-6F2B1F55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69" y="517236"/>
            <a:ext cx="5787540" cy="2035320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5FD7-EC14-BC2A-B413-199BD283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315" y="2663393"/>
            <a:ext cx="5617794" cy="297078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Mitosis forms part of the cell cycle producing new cells with the same genetic content.</a:t>
            </a:r>
          </a:p>
          <a:p>
            <a:pPr>
              <a:lnSpc>
                <a:spcPct val="120000"/>
              </a:lnSpc>
            </a:pPr>
            <a:r>
              <a:rPr lang="en-AU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A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ncontrolled division of cells can result in the development of tumours/cancers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7DC4904-F986-1737-C674-2E1D6ABFD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479" r="22479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96935-CC78-7F61-5F81-A18FD924CAFC}"/>
              </a:ext>
            </a:extLst>
          </p:cNvPr>
          <p:cNvSpPr txBox="1"/>
          <p:nvPr/>
        </p:nvSpPr>
        <p:spPr>
          <a:xfrm>
            <a:off x="153" y="6858000"/>
            <a:ext cx="5033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s://clasificaciondeloseresvivos-helena.blogspot.com/2020/02/3.html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4" tooltip="https://creativecommons.org/licenses/by-nc-sa/3.0/"/>
              </a:rPr>
              <a:t>CC BY-SA-NC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205805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48FE1-8614-5E88-7EFC-0CD62FE72D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2518" y="442913"/>
            <a:ext cx="5271804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Success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31490-C73F-4414-5D99-20D1DE35D00A}"/>
              </a:ext>
            </a:extLst>
          </p:cNvPr>
          <p:cNvSpPr txBox="1"/>
          <p:nvPr/>
        </p:nvSpPr>
        <p:spPr>
          <a:xfrm>
            <a:off x="992518" y="2312988"/>
            <a:ext cx="5400815" cy="3888636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6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that cell division is necessary for growth and repair.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6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that cancer involves uncontrolled cell division.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6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Recall and briefly describe the phases of the cell cycle.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994C3D-F1B4-2E7F-E82A-4C12056D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633" r="1363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625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he Cell Cycle (and cancer) [Updated]">
            <a:hlinkClick r:id="" action="ppaction://media"/>
            <a:extLst>
              <a:ext uri="{FF2B5EF4-FFF2-40B4-BE49-F238E27FC236}">
                <a16:creationId xmlns:a16="http://schemas.microsoft.com/office/drawing/2014/main" id="{E14BF0E9-A613-78FB-1A78-8917DB4805A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4110" y="177846"/>
            <a:ext cx="11508509" cy="65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F6AF8C-705A-08AA-D9DC-40A875756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5" t="11468" r="23069" b="4606"/>
          <a:stretch/>
        </p:blipFill>
        <p:spPr>
          <a:xfrm>
            <a:off x="170617" y="941560"/>
            <a:ext cx="5205742" cy="5582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FB770-F0EC-F2C4-09C8-8506D6CF0663}"/>
              </a:ext>
            </a:extLst>
          </p:cNvPr>
          <p:cNvSpPr txBox="1"/>
          <p:nvPr/>
        </p:nvSpPr>
        <p:spPr>
          <a:xfrm>
            <a:off x="4301043" y="282562"/>
            <a:ext cx="78124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1" i="0" dirty="0">
                <a:solidFill>
                  <a:srgbClr val="085479"/>
                </a:solidFill>
                <a:effectLst/>
                <a:latin typeface="+mj-lt"/>
              </a:rPr>
              <a:t>I phase (Interphase) </a:t>
            </a:r>
            <a:r>
              <a:rPr lang="en-AU" sz="2400" i="0" dirty="0">
                <a:solidFill>
                  <a:srgbClr val="444444"/>
                </a:solidFill>
                <a:effectLst/>
                <a:latin typeface="+mj-lt"/>
              </a:rPr>
              <a:t>-</a:t>
            </a:r>
            <a:r>
              <a:rPr lang="en-AU" sz="2400" b="0" i="0" dirty="0">
                <a:solidFill>
                  <a:srgbClr val="444444"/>
                </a:solidFill>
                <a:effectLst/>
                <a:latin typeface="+mj-lt"/>
              </a:rPr>
              <a:t>the cell undergoes normal function and prepares for division by undergoing both cell growth and DNA replication. It occupies around 95% time of the overall cycle.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99D74-04A5-46F5-64ED-1157022CC84E}"/>
              </a:ext>
            </a:extLst>
          </p:cNvPr>
          <p:cNvSpPr txBox="1"/>
          <p:nvPr/>
        </p:nvSpPr>
        <p:spPr>
          <a:xfrm>
            <a:off x="5679038" y="1925030"/>
            <a:ext cx="6548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1" i="0" dirty="0">
                <a:solidFill>
                  <a:srgbClr val="5C86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G1 phase (Gap 1)</a:t>
            </a:r>
            <a:r>
              <a:rPr lang="en-AU" sz="2400" b="0" i="0" dirty="0">
                <a:solidFill>
                  <a:srgbClr val="5C86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</a:t>
            </a:r>
            <a:r>
              <a:rPr lang="en-AU" sz="2400" b="0" i="0" dirty="0">
                <a:solidFill>
                  <a:srgbClr val="444444"/>
                </a:solidFill>
                <a:latin typeface="+mj-lt"/>
              </a:rPr>
              <a:t>–the cell 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grows and undergoes normal function, incl mRNA synthesis for enzyme production</a:t>
            </a:r>
            <a:endParaRPr lang="en-AU" sz="2400" b="0" i="0" dirty="0">
              <a:solidFill>
                <a:srgbClr val="444444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44CB0-AF24-010D-D4F1-E1FD94744C0B}"/>
              </a:ext>
            </a:extLst>
          </p:cNvPr>
          <p:cNvSpPr txBox="1"/>
          <p:nvPr/>
        </p:nvSpPr>
        <p:spPr>
          <a:xfrm>
            <a:off x="5679038" y="3198167"/>
            <a:ext cx="6434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1" i="0" dirty="0">
                <a:solidFill>
                  <a:srgbClr val="F427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 phase (Synthesis)</a:t>
            </a:r>
            <a:r>
              <a:rPr lang="en-AU" sz="2400" b="0" i="0" dirty="0">
                <a:solidFill>
                  <a:srgbClr val="F427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</a:t>
            </a:r>
            <a:r>
              <a:rPr lang="en-AU" sz="2400" b="0" i="0" dirty="0">
                <a:solidFill>
                  <a:srgbClr val="444444"/>
                </a:solidFill>
                <a:effectLst/>
                <a:latin typeface="+mj-lt"/>
              </a:rPr>
              <a:t>– DNA replication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D7CB4-4CD2-F65D-6017-833DBC197193}"/>
              </a:ext>
            </a:extLst>
          </p:cNvPr>
          <p:cNvSpPr txBox="1"/>
          <p:nvPr/>
        </p:nvSpPr>
        <p:spPr>
          <a:xfrm>
            <a:off x="5679038" y="3732640"/>
            <a:ext cx="63423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1" i="0" dirty="0">
                <a:solidFill>
                  <a:srgbClr val="FF81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G2­ phase (Gap 2)</a:t>
            </a:r>
            <a:r>
              <a:rPr lang="en-AU" sz="2400" b="0" i="0" dirty="0">
                <a:solidFill>
                  <a:srgbClr val="FF81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</a:t>
            </a:r>
            <a:r>
              <a:rPr lang="en-AU" sz="2400" b="0" i="0" dirty="0">
                <a:solidFill>
                  <a:srgbClr val="444444"/>
                </a:solidFill>
                <a:effectLst/>
                <a:latin typeface="+mj-lt"/>
              </a:rPr>
              <a:t>–Cell mass and number of organelles doubles. RNA, proteins, other macromolecules required for multiplication of cell organelles, spindle formation, and cell growth are produced as the </a:t>
            </a:r>
            <a:r>
              <a:rPr lang="en-AU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cell</a:t>
            </a:r>
            <a:r>
              <a:rPr lang="en-AU" sz="2400" b="0" i="0" dirty="0">
                <a:solidFill>
                  <a:srgbClr val="444444"/>
                </a:solidFill>
                <a:effectLst/>
                <a:latin typeface="+mj-lt"/>
              </a:rPr>
              <a:t> prepares to go into the mitotic phase.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01A786-8FAD-9559-F356-E9F7B5BB0CFB}"/>
              </a:ext>
            </a:extLst>
          </p:cNvPr>
          <p:cNvSpPr/>
          <p:nvPr/>
        </p:nvSpPr>
        <p:spPr>
          <a:xfrm>
            <a:off x="1140737" y="811491"/>
            <a:ext cx="2317687" cy="881507"/>
          </a:xfrm>
          <a:prstGeom prst="round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C4754-3810-E8EF-BD19-6A18E8020B6A}"/>
              </a:ext>
            </a:extLst>
          </p:cNvPr>
          <p:cNvSpPr/>
          <p:nvPr/>
        </p:nvSpPr>
        <p:spPr>
          <a:xfrm>
            <a:off x="3151486" y="941560"/>
            <a:ext cx="916556" cy="881507"/>
          </a:xfrm>
          <a:prstGeom prst="round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776B3-DADB-7FCB-BEDC-B3D652B77B8F}"/>
              </a:ext>
            </a:extLst>
          </p:cNvPr>
          <p:cNvSpPr txBox="1"/>
          <p:nvPr/>
        </p:nvSpPr>
        <p:spPr>
          <a:xfrm>
            <a:off x="429705" y="941560"/>
            <a:ext cx="375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+mj-lt"/>
              </a:rPr>
              <a:t>The Cell Cycle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9BE67E-7A97-58C9-6E50-ABEAABD2894E}"/>
              </a:ext>
            </a:extLst>
          </p:cNvPr>
          <p:cNvSpPr/>
          <p:nvPr/>
        </p:nvSpPr>
        <p:spPr>
          <a:xfrm>
            <a:off x="4184543" y="5034933"/>
            <a:ext cx="1578948" cy="461665"/>
          </a:xfrm>
          <a:prstGeom prst="round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46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0BD3E6-5D12-869C-24BF-1F143A54E851}"/>
              </a:ext>
            </a:extLst>
          </p:cNvPr>
          <p:cNvSpPr txBox="1"/>
          <p:nvPr/>
        </p:nvSpPr>
        <p:spPr>
          <a:xfrm>
            <a:off x="1107030" y="1827706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1" i="0" dirty="0">
                <a:solidFill>
                  <a:srgbClr val="AA2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 phase (Mitosis)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41E20-E26B-EB3B-AD73-BA8B227F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73" y="784572"/>
            <a:ext cx="5206435" cy="5584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AE5D87-6D47-D04B-F927-43A79BA99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6" y="901642"/>
            <a:ext cx="5364945" cy="85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E9A8E-FDD3-70C1-88F9-D589C1C633E2}"/>
              </a:ext>
            </a:extLst>
          </p:cNvPr>
          <p:cNvSpPr txBox="1"/>
          <p:nvPr/>
        </p:nvSpPr>
        <p:spPr>
          <a:xfrm>
            <a:off x="1107030" y="2355824"/>
            <a:ext cx="500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The cell divides into two identical “daughter” cells.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Prophase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Metaphase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Anaphase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Telophase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A8CC7-D76E-947F-E1D0-755097A42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18" y="5961810"/>
            <a:ext cx="2328874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5BD39-2DB0-3CD6-A1A9-4766C40C6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9381" y="4846650"/>
            <a:ext cx="129988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0BD3E6-5D12-869C-24BF-1F143A54E851}"/>
              </a:ext>
            </a:extLst>
          </p:cNvPr>
          <p:cNvSpPr txBox="1"/>
          <p:nvPr/>
        </p:nvSpPr>
        <p:spPr>
          <a:xfrm>
            <a:off x="8554540" y="1863920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1" dirty="0">
                <a:solidFill>
                  <a:srgbClr val="7783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G0 Phase (Resting)</a:t>
            </a:r>
            <a:endParaRPr lang="en-AU" sz="2400" b="1" i="0" dirty="0">
              <a:solidFill>
                <a:srgbClr val="7783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41E20-E26B-EB3B-AD73-BA8B227F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46" y="636790"/>
            <a:ext cx="5206435" cy="5584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AE5D87-6D47-D04B-F927-43A79BA99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6" y="901642"/>
            <a:ext cx="5364945" cy="8596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C8ADFF-8C08-12D4-04DD-153EA79ECCD5}"/>
              </a:ext>
            </a:extLst>
          </p:cNvPr>
          <p:cNvSpPr txBox="1"/>
          <p:nvPr/>
        </p:nvSpPr>
        <p:spPr>
          <a:xfrm>
            <a:off x="8554540" y="2325585"/>
            <a:ext cx="35217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After mitosis, cells may continue the cycle and re-enter G1 phase or enter the rest phase. Cells may stop dividing for days, years or the rest of the person’s life.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37D65-3501-9C55-A753-B8000083F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654" y="5870782"/>
            <a:ext cx="2328874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22F46C-EE0C-7065-7E4F-988DB8742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164" y="485763"/>
            <a:ext cx="2328874" cy="89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9D536D-22BE-04B8-B32A-8A7530B4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13079">
            <a:off x="5181600" y="659064"/>
            <a:ext cx="2328874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0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242CC6-ABF3-7C0B-453C-70154042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692" y="17299"/>
            <a:ext cx="6373090" cy="68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3593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351</Words>
  <Application>Microsoft Office PowerPoint</Application>
  <PresentationFormat>Widescreen</PresentationFormat>
  <Paragraphs>32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Calibri</vt:lpstr>
      <vt:lpstr>Corbel</vt:lpstr>
      <vt:lpstr>SketchLinesVTI</vt:lpstr>
      <vt:lpstr>The</vt:lpstr>
      <vt:lpstr>Review</vt:lpstr>
      <vt:lpstr>Learning Intentions</vt:lpstr>
      <vt:lpstr>Success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55</cp:revision>
  <dcterms:created xsi:type="dcterms:W3CDTF">2023-02-01T11:31:06Z</dcterms:created>
  <dcterms:modified xsi:type="dcterms:W3CDTF">2024-06-26T02:36:31Z</dcterms:modified>
</cp:coreProperties>
</file>