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74" r:id="rId3"/>
    <p:sldId id="280" r:id="rId4"/>
    <p:sldId id="257" r:id="rId5"/>
    <p:sldId id="258" r:id="rId6"/>
    <p:sldId id="279" r:id="rId7"/>
    <p:sldId id="276" r:id="rId8"/>
    <p:sldId id="278" r:id="rId9"/>
    <p:sldId id="281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uKUJsqik2I?feature=oembed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dirty="0"/>
              <a:t>Exchange across membranes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/>
              <a:t>AEHBY ATAR Human Biology</a:t>
            </a:r>
            <a:endParaRPr lang="en-AU"/>
          </a:p>
          <a:p>
            <a:endParaRPr lang="en-AU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D626D-34FE-6696-9DE8-27B13C77C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7" r="19480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CC749-4038-28D8-C8C1-431D33D7A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45" r="5998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1046" name="Freeform: Shape 1045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1" y="561974"/>
            <a:ext cx="4886822" cy="663575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2" y="1304925"/>
            <a:ext cx="5656192" cy="46593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Define concentration gradient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List factors affecting exchange across membranes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Give examples of substances transported by simple diffusion, facilitated diffusion, osmosis, active transport and vesicular transport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943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9A8B-013D-84F4-2DFB-869254D5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58599-7E6E-A89C-1D2E-F91ED66EB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39" y="2313991"/>
            <a:ext cx="11532637" cy="4366727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AU" sz="2400" dirty="0"/>
              <a:t>Draw the fluid mosaic model.</a:t>
            </a:r>
          </a:p>
          <a:p>
            <a:pPr marL="342900" indent="-342900">
              <a:buAutoNum type="arabicPeriod"/>
            </a:pPr>
            <a:r>
              <a:rPr lang="en-AU" sz="2400" dirty="0"/>
              <a:t>Distinguish between active and passive transport.</a:t>
            </a:r>
          </a:p>
          <a:p>
            <a:pPr marL="342900" indent="-342900">
              <a:buAutoNum type="arabicPeriod"/>
            </a:pPr>
            <a:r>
              <a:rPr lang="en-AU" sz="2400" dirty="0"/>
              <a:t>Distinguish between channel proteins and carrier proteins.</a:t>
            </a:r>
          </a:p>
          <a:p>
            <a:pPr marL="342900" indent="-342900">
              <a:buAutoNum type="arabicPeriod"/>
            </a:pPr>
            <a:r>
              <a:rPr lang="en-AU" sz="2400" dirty="0"/>
              <a:t>Distinguish between simple diffusion and facilitated diffusion.</a:t>
            </a:r>
          </a:p>
          <a:p>
            <a:pPr marL="342900" indent="-342900">
              <a:buAutoNum type="arabicPeriod"/>
            </a:pPr>
            <a:r>
              <a:rPr lang="en-AU" sz="2400" dirty="0"/>
              <a:t>Compare and contrast pinocytosis and phagocytosis.</a:t>
            </a:r>
          </a:p>
          <a:p>
            <a:pPr marL="342900" indent="-342900">
              <a:buAutoNum type="arabicPeriod"/>
            </a:pPr>
            <a:r>
              <a:rPr lang="en-AU" sz="2400" dirty="0"/>
              <a:t>List the functions of the cell membrane.</a:t>
            </a:r>
          </a:p>
          <a:p>
            <a:pPr marL="342900" indent="-342900">
              <a:buAutoNum type="arabicPeriod"/>
            </a:pPr>
            <a:endParaRPr lang="en-AU" sz="2400" dirty="0"/>
          </a:p>
          <a:p>
            <a:pPr marL="342900" indent="-342900">
              <a:buAutoNum type="arabicPeriod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91899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CBD2-41D1-1D87-926C-006B930A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4E2369-7513-4270-05D0-7B50F0D39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598806"/>
              </p:ext>
            </p:extLst>
          </p:nvPr>
        </p:nvGraphicFramePr>
        <p:xfrm>
          <a:off x="180391" y="227941"/>
          <a:ext cx="12011608" cy="5973558"/>
        </p:xfrm>
        <a:graphic>
          <a:graphicData uri="http://schemas.openxmlformats.org/drawingml/2006/table">
            <a:tbl>
              <a:tblPr firstRow="1" firstCol="1" bandRow="1"/>
              <a:tblGrid>
                <a:gridCol w="4003456">
                  <a:extLst>
                    <a:ext uri="{9D8B030D-6E8A-4147-A177-3AD203B41FA5}">
                      <a16:colId xmlns:a16="http://schemas.microsoft.com/office/drawing/2014/main" val="1670025383"/>
                    </a:ext>
                  </a:extLst>
                </a:gridCol>
                <a:gridCol w="4003456">
                  <a:extLst>
                    <a:ext uri="{9D8B030D-6E8A-4147-A177-3AD203B41FA5}">
                      <a16:colId xmlns:a16="http://schemas.microsoft.com/office/drawing/2014/main" val="2625167579"/>
                    </a:ext>
                  </a:extLst>
                </a:gridCol>
                <a:gridCol w="4004696">
                  <a:extLst>
                    <a:ext uri="{9D8B030D-6E8A-4147-A177-3AD203B41FA5}">
                      <a16:colId xmlns:a16="http://schemas.microsoft.com/office/drawing/2014/main" val="4128745242"/>
                    </a:ext>
                  </a:extLst>
                </a:gridCol>
              </a:tblGrid>
              <a:tr h="592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3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transport</a:t>
                      </a:r>
                      <a:endParaRPr lang="en-AU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3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Passive or active</a:t>
                      </a:r>
                      <a:endParaRPr lang="en-AU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3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Substances transported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180573"/>
                  </a:ext>
                </a:extLst>
              </a:tr>
              <a:tr h="592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32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Simple diffusion</a:t>
                      </a:r>
                      <a:endParaRPr lang="en-AU" sz="3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883297"/>
                  </a:ext>
                </a:extLst>
              </a:tr>
              <a:tr h="6187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32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Simple diffusion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56919"/>
                  </a:ext>
                </a:extLst>
              </a:tr>
              <a:tr h="592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32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Osmosis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727585"/>
                  </a:ext>
                </a:extLst>
              </a:tr>
              <a:tr h="592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32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Facilitated transport</a:t>
                      </a:r>
                      <a:endParaRPr lang="en-AU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891997"/>
                  </a:ext>
                </a:extLst>
              </a:tr>
              <a:tr h="592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32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Facilitated diffusion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931082"/>
                  </a:ext>
                </a:extLst>
              </a:tr>
              <a:tr h="592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32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Active transport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646505"/>
                  </a:ext>
                </a:extLst>
              </a:tr>
              <a:tr h="6187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32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Vesicular transport</a:t>
                      </a:r>
                      <a:endParaRPr lang="en-AU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15975"/>
                  </a:ext>
                </a:extLst>
              </a:tr>
              <a:tr h="592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32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Endocytosis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4328"/>
                  </a:ext>
                </a:extLst>
              </a:tr>
              <a:tr h="5920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3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Exocytosis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062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60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045" y="598920"/>
            <a:ext cx="5411050" cy="941060"/>
          </a:xfrm>
        </p:spPr>
        <p:txBody>
          <a:bodyPr anchor="b">
            <a:normAutofit/>
          </a:bodyPr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045" y="1724025"/>
            <a:ext cx="5129954" cy="4240213"/>
          </a:xfrm>
        </p:spPr>
        <p:txBody>
          <a:bodyPr anchor="t">
            <a:normAutofit/>
          </a:bodyPr>
          <a:lstStyle/>
          <a:p>
            <a:pPr marL="228600"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actors affecting the exchange of materials across the cell membrane include surface area to volume ratio, concentration gradients, and the physical and chemical nature of the materials being exchanged</a:t>
            </a:r>
            <a:endParaRPr lang="en-AU" sz="240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1A545-5AB7-03BD-90E9-3B5F8B138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37" r="8393" b="3"/>
          <a:stretch/>
        </p:blipFill>
        <p:spPr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CC749-4038-28D8-C8C1-431D33D7A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45" r="5998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1046" name="Freeform: Shape 1045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1" y="561974"/>
            <a:ext cx="4886822" cy="663575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2" y="1304925"/>
            <a:ext cx="5656192" cy="46593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Define concentration gradient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List factors affecting exchange across membranes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Give examples of substances transported by simple diffusion, facilitated diffusion, osmosis, active transport and vesicular transport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527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CE6A-54A0-B6F6-6CE1-8D7B02CD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area to volume</a:t>
            </a:r>
            <a:endParaRPr lang="en-AU" dirty="0"/>
          </a:p>
        </p:txBody>
      </p:sp>
      <p:pic>
        <p:nvPicPr>
          <p:cNvPr id="4" name="Online Media 3" title="Surface Area to Volume Ratio Explained">
            <a:hlinkClick r:id="" action="ppaction://media"/>
            <a:extLst>
              <a:ext uri="{FF2B5EF4-FFF2-40B4-BE49-F238E27FC236}">
                <a16:creationId xmlns:a16="http://schemas.microsoft.com/office/drawing/2014/main" id="{6F879701-AF43-2F0B-3B39-472C110AB18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96789" y="375216"/>
            <a:ext cx="11352705" cy="6409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D8AFB5-DF6A-AD8A-7DDA-6EB1C8662168}"/>
              </a:ext>
            </a:extLst>
          </p:cNvPr>
          <p:cNvSpPr txBox="1"/>
          <p:nvPr/>
        </p:nvSpPr>
        <p:spPr>
          <a:xfrm>
            <a:off x="1920239" y="2484782"/>
            <a:ext cx="8770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larger the surface area the faster the diffusion</a:t>
            </a:r>
            <a:endParaRPr lang="en-AU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6BFFE-9587-B68B-EF91-2294BC5EA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347" y="0"/>
            <a:ext cx="8667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6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6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56050-8695-7A7B-314B-CEE4B995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42913"/>
            <a:ext cx="5676900" cy="882651"/>
          </a:xfrm>
        </p:spPr>
        <p:txBody>
          <a:bodyPr anchor="b">
            <a:normAutofit/>
          </a:bodyPr>
          <a:lstStyle/>
          <a:p>
            <a:r>
              <a:rPr lang="en-US" dirty="0"/>
              <a:t>Concentration gradient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2B356-E4BC-B1AC-8D62-DDD2A6304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325564"/>
            <a:ext cx="5995169" cy="5227636"/>
          </a:xfrm>
        </p:spPr>
        <p:txBody>
          <a:bodyPr>
            <a:normAutofit/>
          </a:bodyPr>
          <a:lstStyle/>
          <a:p>
            <a:r>
              <a:rPr lang="en-US" sz="2400" dirty="0"/>
              <a:t>is the difference in concentration that brings about diffusion (between the extracellular fluid and the cytoplasm)</a:t>
            </a:r>
          </a:p>
          <a:p>
            <a:r>
              <a:rPr lang="en-US" sz="2400" dirty="0"/>
              <a:t>The greater the difference in concentration, the faster the rate of diffusion.</a:t>
            </a:r>
          </a:p>
          <a:p>
            <a:r>
              <a:rPr lang="en-US" sz="2400" dirty="0"/>
              <a:t>Eventually, the concentrations will reach equilibrium.</a:t>
            </a:r>
            <a:endParaRPr lang="en-AU" sz="24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37799-1776-2A50-F4E7-030D327C4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488" y="442913"/>
            <a:ext cx="4035207" cy="2027691"/>
          </a:xfrm>
          <a:prstGeom prst="rect">
            <a:avLst/>
          </a:prstGeom>
        </p:spPr>
      </p:pic>
      <p:pic>
        <p:nvPicPr>
          <p:cNvPr id="6" name="Picture 5" descr="A group of red and white balls&#10;&#10;Description automatically generated">
            <a:extLst>
              <a:ext uri="{FF2B5EF4-FFF2-40B4-BE49-F238E27FC236}">
                <a16:creationId xmlns:a16="http://schemas.microsoft.com/office/drawing/2014/main" id="{A6CC68E2-CA3F-8D34-EF32-881EBB563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369" y="2513977"/>
            <a:ext cx="3300831" cy="326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2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81C6-160C-3776-A0CF-C8A37D28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the substance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513A6-A1E6-780E-C863-4A373ABE1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Physical nature, </a:t>
            </a:r>
            <a:r>
              <a:rPr lang="en-US" sz="2400" dirty="0" err="1"/>
              <a:t>eg</a:t>
            </a:r>
            <a:r>
              <a:rPr lang="en-US" sz="2400" dirty="0"/>
              <a:t> size of molecule</a:t>
            </a:r>
          </a:p>
          <a:p>
            <a:r>
              <a:rPr lang="en-US" sz="2400" dirty="0"/>
              <a:t>Chemical nature, </a:t>
            </a:r>
            <a:r>
              <a:rPr lang="en-US" sz="2400" dirty="0" err="1"/>
              <a:t>eg</a:t>
            </a:r>
            <a:r>
              <a:rPr lang="en-US" sz="2400" dirty="0"/>
              <a:t> polarity or charge of molecule</a:t>
            </a: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BE348-07B3-8462-A527-29BDD848F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155" y="3499933"/>
            <a:ext cx="7561690" cy="335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5C64-1BB0-D9A7-9123-1BF4E836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11" y="177282"/>
            <a:ext cx="11234056" cy="1345269"/>
          </a:xfrm>
        </p:spPr>
        <p:txBody>
          <a:bodyPr>
            <a:normAutofit/>
          </a:bodyPr>
          <a:lstStyle/>
          <a:p>
            <a:r>
              <a:rPr lang="en-US" dirty="0"/>
              <a:t>Task 1: Investigation of Osmosis and Diffusion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1D2F5-4201-F3D5-8576-0F5FA74DF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2" y="2369976"/>
            <a:ext cx="11103429" cy="4310742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-540385" algn="l"/>
                <a:tab pos="457200" algn="l"/>
              </a:tabLst>
            </a:pPr>
            <a:r>
              <a:rPr lang="en-AU" sz="2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Conditions</a:t>
            </a:r>
            <a:endParaRPr lang="en-AU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-540385" algn="l"/>
              </a:tabLst>
            </a:pPr>
            <a:r>
              <a:rPr lang="en-AU" sz="2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Plan investigation Wed Week 2 (library)</a:t>
            </a:r>
            <a:r>
              <a:rPr lang="en-AU" sz="2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AU" sz="2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submit by Mon Week 3 	                                                                                       </a:t>
            </a:r>
            <a:r>
              <a:rPr lang="en-AU" sz="2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(15 marks)</a:t>
            </a:r>
            <a:endParaRPr lang="en-AU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-540385" algn="l"/>
              </a:tabLst>
            </a:pPr>
            <a:r>
              <a:rPr lang="en-AU" sz="2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Conduct investigation, two class periods </a:t>
            </a:r>
            <a:r>
              <a:rPr lang="en-AU" sz="2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Tues, Wed Week 3</a:t>
            </a:r>
            <a:endParaRPr lang="en-AU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-540385" algn="l"/>
              </a:tabLst>
            </a:pPr>
            <a:r>
              <a:rPr lang="en-AU" sz="2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Report and write up </a:t>
            </a:r>
            <a:r>
              <a:rPr lang="en-AU" sz="2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completed </a:t>
            </a:r>
            <a:r>
              <a:rPr lang="en-AU" sz="26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class </a:t>
            </a:r>
            <a:r>
              <a:rPr lang="en-AU" sz="2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Fri Week 3	         </a:t>
            </a:r>
            <a:r>
              <a:rPr lang="en-AU" sz="2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(40 marks)</a:t>
            </a:r>
            <a:endParaRPr lang="en-AU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-540385" algn="l"/>
                <a:tab pos="457200" algn="l"/>
              </a:tabLst>
            </a:pPr>
            <a:r>
              <a:rPr lang="en-AU" sz="2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 weighting</a:t>
            </a:r>
            <a:endParaRPr lang="en-AU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-540385" algn="l"/>
                <a:tab pos="457200" algn="l"/>
              </a:tabLst>
            </a:pPr>
            <a:r>
              <a:rPr lang="en-AU" sz="2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10% of the school mark for this pair of units</a:t>
            </a:r>
            <a:endParaRPr lang="en-AU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87005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329</Words>
  <Application>Microsoft Office PowerPoint</Application>
  <PresentationFormat>Widescreen</PresentationFormat>
  <Paragraphs>67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Meiryo</vt:lpstr>
      <vt:lpstr>Arial</vt:lpstr>
      <vt:lpstr>Calibri</vt:lpstr>
      <vt:lpstr>Corbel</vt:lpstr>
      <vt:lpstr>Symbol</vt:lpstr>
      <vt:lpstr>SketchLinesVTI</vt:lpstr>
      <vt:lpstr>Exchange across membranes</vt:lpstr>
      <vt:lpstr>Review</vt:lpstr>
      <vt:lpstr>PowerPoint Presentation</vt:lpstr>
      <vt:lpstr>Learning Intentions</vt:lpstr>
      <vt:lpstr>Success Criteria</vt:lpstr>
      <vt:lpstr>Surface area to volume</vt:lpstr>
      <vt:lpstr>Concentration gradient</vt:lpstr>
      <vt:lpstr>Nature of the substance</vt:lpstr>
      <vt:lpstr>Task 1: Investigation of Osmosis and Diffusion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Kristy Johnson</cp:lastModifiedBy>
  <cp:revision>9</cp:revision>
  <dcterms:created xsi:type="dcterms:W3CDTF">2023-02-01T11:31:06Z</dcterms:created>
  <dcterms:modified xsi:type="dcterms:W3CDTF">2024-02-05T12:24:25Z</dcterms:modified>
</cp:coreProperties>
</file>