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74" r:id="rId3"/>
    <p:sldId id="282" r:id="rId4"/>
    <p:sldId id="257" r:id="rId5"/>
    <p:sldId id="290" r:id="rId6"/>
    <p:sldId id="284" r:id="rId7"/>
    <p:sldId id="285" r:id="rId8"/>
    <p:sldId id="286" r:id="rId9"/>
    <p:sldId id="287" r:id="rId10"/>
    <p:sldId id="288" r:id="rId11"/>
    <p:sldId id="289" r:id="rId12"/>
    <p:sldId id="291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2/21/2024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zdO1mLXBQE?feature=oembe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14682A-E363-CA62-776D-238F99139D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56" r="-1" b="2039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228A581D-1BC9-4759-AB42-F7685630E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2" y="3260035"/>
            <a:ext cx="5959692" cy="3597965"/>
          </a:xfrm>
          <a:custGeom>
            <a:avLst/>
            <a:gdLst>
              <a:gd name="connsiteX0" fmla="*/ 3008109 w 5959692"/>
              <a:gd name="connsiteY0" fmla="*/ 42 h 3560169"/>
              <a:gd name="connsiteX1" fmla="*/ 4702247 w 5959692"/>
              <a:gd name="connsiteY1" fmla="*/ 626282 h 3560169"/>
              <a:gd name="connsiteX2" fmla="*/ 5069411 w 5959692"/>
              <a:gd name="connsiteY2" fmla="*/ 865826 h 3560169"/>
              <a:gd name="connsiteX3" fmla="*/ 5895906 w 5959692"/>
              <a:gd name="connsiteY3" fmla="*/ 1594994 h 3560169"/>
              <a:gd name="connsiteX4" fmla="*/ 5959691 w 5959692"/>
              <a:gd name="connsiteY4" fmla="*/ 1728783 h 3560169"/>
              <a:gd name="connsiteX5" fmla="*/ 5959692 w 5959692"/>
              <a:gd name="connsiteY5" fmla="*/ 3560169 h 3560169"/>
              <a:gd name="connsiteX6" fmla="*/ 635 w 5959692"/>
              <a:gd name="connsiteY6" fmla="*/ 3560169 h 3560169"/>
              <a:gd name="connsiteX7" fmla="*/ 0 w 5959692"/>
              <a:gd name="connsiteY7" fmla="*/ 3534810 h 3560169"/>
              <a:gd name="connsiteX8" fmla="*/ 56896 w 5959692"/>
              <a:gd name="connsiteY8" fmla="*/ 3142342 h 3560169"/>
              <a:gd name="connsiteX9" fmla="*/ 605568 w 5959692"/>
              <a:gd name="connsiteY9" fmla="*/ 1932853 h 3560169"/>
              <a:gd name="connsiteX10" fmla="*/ 736162 w 5959692"/>
              <a:gd name="connsiteY10" fmla="*/ 1690788 h 3560169"/>
              <a:gd name="connsiteX11" fmla="*/ 2021319 w 5959692"/>
              <a:gd name="connsiteY11" fmla="*/ 209863 h 3560169"/>
              <a:gd name="connsiteX12" fmla="*/ 3008109 w 5959692"/>
              <a:gd name="connsiteY12" fmla="*/ 42 h 356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59692" h="3560169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7CE1C1F-C9E2-4C83-BA54-D7BC5D521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2" y="3406833"/>
            <a:ext cx="5724034" cy="3451167"/>
          </a:xfrm>
          <a:custGeom>
            <a:avLst/>
            <a:gdLst>
              <a:gd name="connsiteX0" fmla="*/ 2808622 w 5724034"/>
              <a:gd name="connsiteY0" fmla="*/ 207 h 3451167"/>
              <a:gd name="connsiteX1" fmla="*/ 4400004 w 5724034"/>
              <a:gd name="connsiteY1" fmla="*/ 607462 h 3451167"/>
              <a:gd name="connsiteX2" fmla="*/ 4745277 w 5724034"/>
              <a:gd name="connsiteY2" fmla="*/ 837612 h 3451167"/>
              <a:gd name="connsiteX3" fmla="*/ 5584627 w 5724034"/>
              <a:gd name="connsiteY3" fmla="*/ 1665805 h 3451167"/>
              <a:gd name="connsiteX4" fmla="*/ 5682689 w 5724034"/>
              <a:gd name="connsiteY4" fmla="*/ 1947596 h 3451167"/>
              <a:gd name="connsiteX5" fmla="*/ 5724034 w 5724034"/>
              <a:gd name="connsiteY5" fmla="*/ 2133764 h 3451167"/>
              <a:gd name="connsiteX6" fmla="*/ 5724034 w 5724034"/>
              <a:gd name="connsiteY6" fmla="*/ 3254784 h 3451167"/>
              <a:gd name="connsiteX7" fmla="*/ 5682668 w 5724034"/>
              <a:gd name="connsiteY7" fmla="*/ 3451167 h 3451167"/>
              <a:gd name="connsiteX8" fmla="*/ 3398 w 5724034"/>
              <a:gd name="connsiteY8" fmla="*/ 3451167 h 3451167"/>
              <a:gd name="connsiteX9" fmla="*/ 0 w 5724034"/>
              <a:gd name="connsiteY9" fmla="*/ 3332475 h 3451167"/>
              <a:gd name="connsiteX10" fmla="*/ 51930 w 5724034"/>
              <a:gd name="connsiteY10" fmla="*/ 2960389 h 3451167"/>
              <a:gd name="connsiteX11" fmla="*/ 562146 w 5724034"/>
              <a:gd name="connsiteY11" fmla="*/ 1816544 h 3451167"/>
              <a:gd name="connsiteX12" fmla="*/ 683754 w 5724034"/>
              <a:gd name="connsiteY12" fmla="*/ 1587775 h 3451167"/>
              <a:gd name="connsiteX13" fmla="*/ 1883792 w 5724034"/>
              <a:gd name="connsiteY13" fmla="*/ 191878 h 3451167"/>
              <a:gd name="connsiteX14" fmla="*/ 2808622 w 5724034"/>
              <a:gd name="connsiteY14" fmla="*/ 207 h 345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24034" h="3451167">
                <a:moveTo>
                  <a:pt x="2808622" y="207"/>
                </a:moveTo>
                <a:cubicBezTo>
                  <a:pt x="3316039" y="7471"/>
                  <a:pt x="3825452" y="206405"/>
                  <a:pt x="4400004" y="607462"/>
                </a:cubicBezTo>
                <a:cubicBezTo>
                  <a:pt x="4520314" y="691458"/>
                  <a:pt x="4634691" y="765791"/>
                  <a:pt x="4745277" y="837612"/>
                </a:cubicBezTo>
                <a:cubicBezTo>
                  <a:pt x="5203686" y="1135457"/>
                  <a:pt x="5430786" y="1295036"/>
                  <a:pt x="5584627" y="1665805"/>
                </a:cubicBezTo>
                <a:cubicBezTo>
                  <a:pt x="5622816" y="1757843"/>
                  <a:pt x="5655511" y="1851832"/>
                  <a:pt x="5682689" y="1947596"/>
                </a:cubicBezTo>
                <a:lnTo>
                  <a:pt x="5724034" y="2133764"/>
                </a:lnTo>
                <a:lnTo>
                  <a:pt x="5724034" y="3254784"/>
                </a:lnTo>
                <a:lnTo>
                  <a:pt x="5682668" y="3451167"/>
                </a:lnTo>
                <a:lnTo>
                  <a:pt x="3398" y="3451167"/>
                </a:lnTo>
                <a:lnTo>
                  <a:pt x="0" y="3332475"/>
                </a:lnTo>
                <a:cubicBezTo>
                  <a:pt x="1789" y="3212109"/>
                  <a:pt x="19193" y="3089357"/>
                  <a:pt x="51930" y="2960389"/>
                </a:cubicBezTo>
                <a:cubicBezTo>
                  <a:pt x="143234" y="2600640"/>
                  <a:pt x="346682" y="2219774"/>
                  <a:pt x="562146" y="1816544"/>
                </a:cubicBezTo>
                <a:cubicBezTo>
                  <a:pt x="601922" y="1742209"/>
                  <a:pt x="642967" y="1665303"/>
                  <a:pt x="683754" y="1587775"/>
                </a:cubicBezTo>
                <a:cubicBezTo>
                  <a:pt x="1048876" y="893902"/>
                  <a:pt x="1329611" y="421821"/>
                  <a:pt x="1883792" y="191878"/>
                </a:cubicBezTo>
                <a:cubicBezTo>
                  <a:pt x="2200442" y="60492"/>
                  <a:pt x="2504173" y="-4151"/>
                  <a:pt x="2808622" y="20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831C0CFE-AC9D-4032-8A9F-36B1BA171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38" y="3568843"/>
            <a:ext cx="5185263" cy="3289157"/>
          </a:xfrm>
          <a:custGeom>
            <a:avLst/>
            <a:gdLst>
              <a:gd name="connsiteX0" fmla="*/ 2789606 w 5185263"/>
              <a:gd name="connsiteY0" fmla="*/ 547 h 3289157"/>
              <a:gd name="connsiteX1" fmla="*/ 3615203 w 5185263"/>
              <a:gd name="connsiteY1" fmla="*/ 212024 h 3289157"/>
              <a:gd name="connsiteX2" fmla="*/ 4640523 w 5185263"/>
              <a:gd name="connsiteY2" fmla="*/ 1554014 h 3289157"/>
              <a:gd name="connsiteX3" fmla="*/ 4740928 w 5185263"/>
              <a:gd name="connsiteY3" fmla="*/ 1771262 h 3289157"/>
              <a:gd name="connsiteX4" fmla="*/ 5154813 w 5185263"/>
              <a:gd name="connsiteY4" fmla="*/ 2853998 h 3289157"/>
              <a:gd name="connsiteX5" fmla="*/ 5185263 w 5185263"/>
              <a:gd name="connsiteY5" fmla="*/ 3088987 h 3289157"/>
              <a:gd name="connsiteX6" fmla="*/ 5179508 w 5185263"/>
              <a:gd name="connsiteY6" fmla="*/ 3289157 h 3289157"/>
              <a:gd name="connsiteX7" fmla="*/ 106551 w 5185263"/>
              <a:gd name="connsiteY7" fmla="*/ 3289157 h 3289157"/>
              <a:gd name="connsiteX8" fmla="*/ 64243 w 5185263"/>
              <a:gd name="connsiteY8" fmla="*/ 3124220 h 3289157"/>
              <a:gd name="connsiteX9" fmla="*/ 275 w 5185263"/>
              <a:gd name="connsiteY9" fmla="*/ 2548847 h 3289157"/>
              <a:gd name="connsiteX10" fmla="*/ 221692 w 5185263"/>
              <a:gd name="connsiteY10" fmla="*/ 1451188 h 3289157"/>
              <a:gd name="connsiteX11" fmla="*/ 1011126 w 5185263"/>
              <a:gd name="connsiteY11" fmla="*/ 710513 h 3289157"/>
              <a:gd name="connsiteX12" fmla="*/ 1331439 w 5185263"/>
              <a:gd name="connsiteY12" fmla="*/ 508693 h 3289157"/>
              <a:gd name="connsiteX13" fmla="*/ 2789606 w 5185263"/>
              <a:gd name="connsiteY13" fmla="*/ 547 h 328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85263" h="3289157">
                <a:moveTo>
                  <a:pt x="2789606" y="547"/>
                </a:moveTo>
                <a:cubicBezTo>
                  <a:pt x="3064091" y="7389"/>
                  <a:pt x="3335164" y="78419"/>
                  <a:pt x="3615203" y="212024"/>
                </a:cubicBezTo>
                <a:cubicBezTo>
                  <a:pt x="4105311" y="445850"/>
                  <a:pt x="4339344" y="895220"/>
                  <a:pt x="4640523" y="1554014"/>
                </a:cubicBezTo>
                <a:cubicBezTo>
                  <a:pt x="4674166" y="1627622"/>
                  <a:pt x="4708067" y="1700661"/>
                  <a:pt x="4740928" y="1771262"/>
                </a:cubicBezTo>
                <a:cubicBezTo>
                  <a:pt x="4918908" y="2154224"/>
                  <a:pt x="5086959" y="2515945"/>
                  <a:pt x="5154813" y="2853998"/>
                </a:cubicBezTo>
                <a:cubicBezTo>
                  <a:pt x="5171032" y="2934791"/>
                  <a:pt x="5181222" y="3012769"/>
                  <a:pt x="5185263" y="3088987"/>
                </a:cubicBezTo>
                <a:lnTo>
                  <a:pt x="5179508" y="3289157"/>
                </a:lnTo>
                <a:lnTo>
                  <a:pt x="106551" y="3289157"/>
                </a:lnTo>
                <a:lnTo>
                  <a:pt x="64243" y="3124220"/>
                </a:lnTo>
                <a:cubicBezTo>
                  <a:pt x="24356" y="2932449"/>
                  <a:pt x="2942" y="2740198"/>
                  <a:pt x="275" y="2548847"/>
                </a:cubicBezTo>
                <a:cubicBezTo>
                  <a:pt x="-5129" y="2157654"/>
                  <a:pt x="69311" y="1788324"/>
                  <a:pt x="221692" y="1451188"/>
                </a:cubicBezTo>
                <a:cubicBezTo>
                  <a:pt x="375157" y="1111655"/>
                  <a:pt x="586167" y="971279"/>
                  <a:pt x="1011126" y="710513"/>
                </a:cubicBezTo>
                <a:cubicBezTo>
                  <a:pt x="1113643" y="647635"/>
                  <a:pt x="1219676" y="582554"/>
                  <a:pt x="1331439" y="508693"/>
                </a:cubicBezTo>
                <a:cubicBezTo>
                  <a:pt x="1865178" y="156035"/>
                  <a:pt x="2332131" y="-10858"/>
                  <a:pt x="2789606" y="54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121" y="3870285"/>
            <a:ext cx="3848430" cy="2186393"/>
          </a:xfrm>
        </p:spPr>
        <p:txBody>
          <a:bodyPr anchor="b">
            <a:normAutofit/>
          </a:bodyPr>
          <a:lstStyle/>
          <a:p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Metabolism</a:t>
            </a:r>
            <a:endParaRPr lang="en-AU" sz="4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127" y="6056678"/>
            <a:ext cx="3848429" cy="678633"/>
          </a:xfrm>
        </p:spPr>
        <p:txBody>
          <a:bodyPr anchor="t">
            <a:normAutofit/>
          </a:bodyPr>
          <a:lstStyle/>
          <a:p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AEHBY ATAR Human Biology</a:t>
            </a:r>
            <a:endParaRPr lang="en-AU" sz="17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AU" sz="1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F3A25B-1130-9106-C2B6-9E765F3DB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22" y="418634"/>
            <a:ext cx="5466073" cy="864860"/>
          </a:xfrm>
        </p:spPr>
        <p:txBody>
          <a:bodyPr anchor="b">
            <a:normAutofit/>
          </a:bodyPr>
          <a:lstStyle/>
          <a:p>
            <a:r>
              <a:rPr lang="en-AU" dirty="0"/>
              <a:t>Enzymes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00043-035C-58CD-A7D3-17AF29F4D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26" y="1447800"/>
            <a:ext cx="5695372" cy="4516438"/>
          </a:xfrm>
        </p:spPr>
        <p:txBody>
          <a:bodyPr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biological catalysts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made of protein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speed up reactions and allow them to happen at body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are specific to a particular reaction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A0979-69AF-D6A1-8D10-FA9C30E4D2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7" r="8909" b="1773"/>
          <a:stretch/>
        </p:blipFill>
        <p:spPr>
          <a:xfrm>
            <a:off x="7400925" y="1010146"/>
            <a:ext cx="4293553" cy="348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8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C263-2F17-0078-16B1-A68FE815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Online Media 3" title="What are Enzymes?">
            <a:hlinkClick r:id="" action="ppaction://media"/>
            <a:extLst>
              <a:ext uri="{FF2B5EF4-FFF2-40B4-BE49-F238E27FC236}">
                <a16:creationId xmlns:a16="http://schemas.microsoft.com/office/drawing/2014/main" id="{815365C8-084E-07D8-7CBF-B6C62582C8A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7719" y="149901"/>
            <a:ext cx="11616562" cy="655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7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367626-680E-94D5-B8EE-F6439AE44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176" y="68262"/>
            <a:ext cx="8397240" cy="825500"/>
          </a:xfrm>
        </p:spPr>
        <p:txBody>
          <a:bodyPr anchor="b">
            <a:normAutofit/>
          </a:bodyPr>
          <a:lstStyle/>
          <a:p>
            <a:r>
              <a:rPr lang="en-AU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AC2AC-9686-E86C-2184-25EF9822F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1" y="962024"/>
            <a:ext cx="9477374" cy="5827714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AU" sz="2400" dirty="0"/>
              <a:t>Give an example of an anabolic reaction in human cells.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AU" sz="2400" dirty="0"/>
              <a:t>Give an example of a catabolic reaction in human cells.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AU" sz="2400" dirty="0"/>
              <a:t>What would happen if anabolic and catabolic reactions were not balanced?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AU" sz="2400" dirty="0"/>
              <a:t>When would anabolism be greater than catabolism?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AU" sz="2400" dirty="0"/>
              <a:t>Why do we need enzymes for chemical reactions to happen in cells?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AU" sz="2400" dirty="0"/>
              <a:t>Explain the lock and key model.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en-AU" sz="2400" dirty="0"/>
              <a:t>Define substrate, active site, coenzyme and cofactor.</a:t>
            </a:r>
          </a:p>
          <a:p>
            <a:pPr>
              <a:lnSpc>
                <a:spcPct val="130000"/>
              </a:lnSpc>
            </a:pPr>
            <a:endParaRPr lang="en-AU" sz="1500" dirty="0"/>
          </a:p>
        </p:txBody>
      </p:sp>
    </p:spTree>
    <p:extLst>
      <p:ext uri="{BB962C8B-B14F-4D97-AF65-F5344CB8AC3E}">
        <p14:creationId xmlns:p14="http://schemas.microsoft.com/office/powerpoint/2010/main" val="2167303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D31690-515D-8D38-A460-87311614C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4" name="Rectangle 1063">
            <a:extLst>
              <a:ext uri="{FF2B5EF4-FFF2-40B4-BE49-F238E27FC236}">
                <a16:creationId xmlns:a16="http://schemas.microsoft.com/office/drawing/2014/main" id="{499D9C44-AEEE-E7EE-8A4A-99A27025F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66" name="Freeform: Shape 1065">
            <a:extLst>
              <a:ext uri="{FF2B5EF4-FFF2-40B4-BE49-F238E27FC236}">
                <a16:creationId xmlns:a16="http://schemas.microsoft.com/office/drawing/2014/main" id="{48596C88-8862-612C-C18E-F9164F7D4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68" name="Freeform: Shape 1067">
            <a:extLst>
              <a:ext uri="{FF2B5EF4-FFF2-40B4-BE49-F238E27FC236}">
                <a16:creationId xmlns:a16="http://schemas.microsoft.com/office/drawing/2014/main" id="{06DE686D-FDDB-5C56-134E-1E3254593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EC849-F928-D646-9D2D-A18FB7AD0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49" y="474879"/>
            <a:ext cx="5544400" cy="837765"/>
          </a:xfrm>
        </p:spPr>
        <p:txBody>
          <a:bodyPr anchor="b">
            <a:normAutofit/>
          </a:bodyPr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66646-81F0-D697-F8A3-F3836949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390649"/>
            <a:ext cx="5544400" cy="4992471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600" dirty="0"/>
              <a:t>Define metabolism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600" dirty="0"/>
              <a:t>Compare anabolic and catabolic metabolic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600" dirty="0"/>
              <a:t>Define enzyme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600" dirty="0"/>
              <a:t>Describe two different models that explain enzyme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1070" name="Freeform: Shape 1069">
            <a:extLst>
              <a:ext uri="{FF2B5EF4-FFF2-40B4-BE49-F238E27FC236}">
                <a16:creationId xmlns:a16="http://schemas.microsoft.com/office/drawing/2014/main" id="{66D04F24-D06A-339E-7625-7576E35E4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F78AC9-A78F-F966-AEB1-3D8814A73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86" r="2" b="10089"/>
          <a:stretch/>
        </p:blipFill>
        <p:spPr>
          <a:xfrm>
            <a:off x="6877878" y="294199"/>
            <a:ext cx="5150794" cy="5001370"/>
          </a:xfrm>
          <a:custGeom>
            <a:avLst/>
            <a:gdLst/>
            <a:ahLst/>
            <a:cxnLst/>
            <a:rect l="l" t="t" r="r" b="b"/>
            <a:pathLst>
              <a:path w="5044104" h="4896924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9230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9A8B-013D-84F4-2DFB-869254D5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58599-7E6E-A89C-1D2E-F91ED66EB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39" y="2313991"/>
            <a:ext cx="11532637" cy="4366727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AU" sz="2800" dirty="0"/>
              <a:t>Describe the features of connective tissues.</a:t>
            </a:r>
          </a:p>
          <a:p>
            <a:pPr marL="342900" indent="-342900">
              <a:buAutoNum type="arabicPeriod"/>
            </a:pPr>
            <a:r>
              <a:rPr lang="en-AU" sz="2800" dirty="0"/>
              <a:t>Define organ, in terms of type of cells/tissues and functions.</a:t>
            </a:r>
          </a:p>
          <a:p>
            <a:pPr marL="342900" indent="-342900">
              <a:buAutoNum type="arabicPeriod"/>
            </a:pPr>
            <a:r>
              <a:rPr lang="en-AU" sz="2800" dirty="0"/>
              <a:t>Draw the rough endoplasmic reticulum and describe how its structure relates to its function.</a:t>
            </a:r>
          </a:p>
          <a:p>
            <a:pPr marL="342900" indent="-342900">
              <a:buAutoNum type="arabicPeriod"/>
            </a:pPr>
            <a:r>
              <a:rPr lang="en-AU" sz="2800" dirty="0"/>
              <a:t>Compare two different types of passive transport.</a:t>
            </a:r>
          </a:p>
          <a:p>
            <a:pPr marL="342900" indent="-342900">
              <a:buAutoNum type="arabicPeriod"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91899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7A9D5-B713-B4EA-ABE5-B8C567A62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6525" y="442220"/>
            <a:ext cx="4204286" cy="1345269"/>
          </a:xfrm>
        </p:spPr>
        <p:txBody>
          <a:bodyPr>
            <a:normAutofit/>
          </a:bodyPr>
          <a:lstStyle/>
          <a:p>
            <a:r>
              <a:rPr lang="en-AU" dirty="0"/>
              <a:t>Review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62E00C-5407-2A1E-3196-20DA308A9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55" t="3022" r="6347" b="14771"/>
          <a:stretch/>
        </p:blipFill>
        <p:spPr>
          <a:xfrm>
            <a:off x="-79931" y="-106678"/>
            <a:ext cx="5892902" cy="7044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F3E50A-0F02-2581-1C86-5DC0A741B551}"/>
              </a:ext>
            </a:extLst>
          </p:cNvPr>
          <p:cNvSpPr txBox="1"/>
          <p:nvPr/>
        </p:nvSpPr>
        <p:spPr>
          <a:xfrm>
            <a:off x="6096000" y="2360645"/>
            <a:ext cx="47181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dirty="0"/>
              <a:t>5. Which type of tissue?</a:t>
            </a:r>
          </a:p>
        </p:txBody>
      </p:sp>
    </p:spTree>
    <p:extLst>
      <p:ext uri="{BB962C8B-B14F-4D97-AF65-F5344CB8AC3E}">
        <p14:creationId xmlns:p14="http://schemas.microsoft.com/office/powerpoint/2010/main" val="105205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8" y="2082800"/>
            <a:ext cx="5400816" cy="4089399"/>
          </a:xfrm>
        </p:spPr>
        <p:txBody>
          <a:bodyPr>
            <a:normAutofit lnSpcReduction="10000"/>
          </a:bodyPr>
          <a:lstStyle/>
          <a:p>
            <a:pPr marL="228600">
              <a:spcAft>
                <a:spcPts val="600"/>
              </a:spcAft>
              <a:tabLst>
                <a:tab pos="228600" algn="l"/>
              </a:tabLst>
            </a:pPr>
            <a:r>
              <a:rPr lang="en-A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biochemical processes, including anabolic and catabolic reactions in the cell, are controlled in the presence of specific enzymes</a:t>
            </a:r>
            <a:endParaRPr lang="en-AU" sz="3200" dirty="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3AB6A-DD2F-E830-28B1-C092CF56B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" b="-1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219996-E115-8B9A-1078-86CE1D146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4" name="Rectangle 1063">
            <a:extLst>
              <a:ext uri="{FF2B5EF4-FFF2-40B4-BE49-F238E27FC236}">
                <a16:creationId xmlns:a16="http://schemas.microsoft.com/office/drawing/2014/main" id="{BF15B956-97A9-EAA9-C650-D7DEBE89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66" name="Freeform: Shape 1065">
            <a:extLst>
              <a:ext uri="{FF2B5EF4-FFF2-40B4-BE49-F238E27FC236}">
                <a16:creationId xmlns:a16="http://schemas.microsoft.com/office/drawing/2014/main" id="{0B6CD6DD-B9D2-6513-2747-521036B4C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68" name="Freeform: Shape 1067">
            <a:extLst>
              <a:ext uri="{FF2B5EF4-FFF2-40B4-BE49-F238E27FC236}">
                <a16:creationId xmlns:a16="http://schemas.microsoft.com/office/drawing/2014/main" id="{D0EDC18D-1153-8661-0ADA-893B58C8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684EF-6E51-14D2-1CF5-9F510F66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49" y="474879"/>
            <a:ext cx="5544400" cy="837765"/>
          </a:xfrm>
        </p:spPr>
        <p:txBody>
          <a:bodyPr anchor="b">
            <a:normAutofit/>
          </a:bodyPr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9058-88E4-51D4-E2E6-318126B88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390649"/>
            <a:ext cx="5544400" cy="4992471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600" dirty="0"/>
              <a:t>Define metabolism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600" dirty="0"/>
              <a:t>Compare anabolic and catabolic metabolic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600" dirty="0"/>
              <a:t>Define enzyme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600" dirty="0"/>
              <a:t>Describe two different models that explain enzyme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1070" name="Freeform: Shape 1069">
            <a:extLst>
              <a:ext uri="{FF2B5EF4-FFF2-40B4-BE49-F238E27FC236}">
                <a16:creationId xmlns:a16="http://schemas.microsoft.com/office/drawing/2014/main" id="{8CB6A59A-D883-B6EF-6E27-F3608DDEC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24B640-9174-9AE2-9334-A7AF6470C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86" r="2" b="10089"/>
          <a:stretch/>
        </p:blipFill>
        <p:spPr>
          <a:xfrm>
            <a:off x="6877878" y="294199"/>
            <a:ext cx="5150794" cy="5001370"/>
          </a:xfrm>
          <a:custGeom>
            <a:avLst/>
            <a:gdLst/>
            <a:ahLst/>
            <a:cxnLst/>
            <a:rect l="l" t="t" r="r" b="b"/>
            <a:pathLst>
              <a:path w="5044104" h="4896924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5097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A0821-927B-53E5-A785-BE585099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Metabolism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1F812-D821-95FA-A302-5A83D80A0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1A1A"/>
                </a:solidFill>
                <a:effectLst/>
                <a:latin typeface="+mj-lt"/>
              </a:rPr>
              <a:t>the sum of the 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chemical reactions </a:t>
            </a:r>
            <a:r>
              <a:rPr lang="en-US" sz="2400" b="0" i="0" dirty="0">
                <a:solidFill>
                  <a:srgbClr val="1A1A1A"/>
                </a:solidFill>
                <a:effectLst/>
                <a:latin typeface="+mj-lt"/>
              </a:rPr>
              <a:t>that take place within each 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j-lt"/>
              </a:rPr>
              <a:t>cell</a:t>
            </a:r>
            <a:r>
              <a:rPr lang="en-US" sz="2400" b="0" i="0" dirty="0">
                <a:solidFill>
                  <a:srgbClr val="1A1A1A"/>
                </a:solidFill>
                <a:effectLst/>
                <a:latin typeface="+mj-lt"/>
              </a:rPr>
              <a:t> of a living organism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1A1A"/>
                </a:solidFill>
                <a:effectLst/>
                <a:latin typeface="+mj-lt"/>
              </a:rPr>
              <a:t>provide energy for vital processes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1A1A"/>
                </a:solidFill>
                <a:effectLst/>
                <a:latin typeface="+mj-lt"/>
              </a:rPr>
              <a:t>synthesize (‘build’) new organic material</a:t>
            </a:r>
            <a:endParaRPr lang="en-A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82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4F0D-2419-AA21-F83D-CE24E73E1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266700"/>
            <a:ext cx="10395537" cy="1520789"/>
          </a:xfrm>
        </p:spPr>
        <p:txBody>
          <a:bodyPr>
            <a:normAutofit/>
          </a:bodyPr>
          <a:lstStyle/>
          <a:p>
            <a:r>
              <a:rPr lang="en-AU" dirty="0"/>
              <a:t>Which chemical reactions occur in cells?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D4F6-A275-E7F3-E2E2-BA46D77A5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35964-2832-7A39-1B9D-9C3BEC14B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849" y="114300"/>
            <a:ext cx="1876425" cy="193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17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414B-14ED-6D2E-166F-84A60863C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6" y="85726"/>
            <a:ext cx="10624136" cy="1701764"/>
          </a:xfrm>
        </p:spPr>
        <p:txBody>
          <a:bodyPr/>
          <a:lstStyle/>
          <a:p>
            <a:r>
              <a:rPr lang="en-AU" dirty="0"/>
              <a:t>Anabolic reactions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F180D-8368-E2AF-1B94-BA127DD51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762" y="2343150"/>
            <a:ext cx="4435438" cy="3620630"/>
          </a:xfrm>
        </p:spPr>
        <p:txBody>
          <a:bodyPr>
            <a:normAutofit/>
          </a:bodyPr>
          <a:lstStyle/>
          <a:p>
            <a:r>
              <a:rPr lang="en-AU" sz="2800" dirty="0"/>
              <a:t>Use energy to build larger molecules from smaller molecules,</a:t>
            </a:r>
          </a:p>
          <a:p>
            <a:r>
              <a:rPr lang="en-AU" sz="2800" dirty="0" err="1"/>
              <a:t>eg</a:t>
            </a:r>
            <a:r>
              <a:rPr lang="en-AU" sz="2800" dirty="0"/>
              <a:t> building proteins from amino acids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674AEB-2A69-1FDE-0980-EC537A2D4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456" y="167063"/>
            <a:ext cx="7170783" cy="643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28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83835-D253-E0C4-AEB1-CDE8A049F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626" y="442220"/>
            <a:ext cx="4716185" cy="1345269"/>
          </a:xfrm>
        </p:spPr>
        <p:txBody>
          <a:bodyPr/>
          <a:lstStyle/>
          <a:p>
            <a:r>
              <a:rPr lang="en-AU" dirty="0"/>
              <a:t>Catabolic reactions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8821E-F7FF-B157-D77E-E94C4D823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05050"/>
            <a:ext cx="4594811" cy="3658730"/>
          </a:xfrm>
        </p:spPr>
        <p:txBody>
          <a:bodyPr>
            <a:normAutofit/>
          </a:bodyPr>
          <a:lstStyle/>
          <a:p>
            <a:r>
              <a:rPr lang="en-AU" sz="2800" dirty="0"/>
              <a:t>Energy is released as large molecules are broken into smaller molecules, </a:t>
            </a:r>
          </a:p>
          <a:p>
            <a:r>
              <a:rPr lang="en-AU" sz="2800" dirty="0" err="1"/>
              <a:t>eg</a:t>
            </a:r>
            <a:r>
              <a:rPr lang="en-AU" sz="2800" dirty="0"/>
              <a:t> cellular respiration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FCCDF9-BFBA-0F49-2D89-EE66F5ED2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91" t="14306" r="10859" b="14167"/>
          <a:stretch/>
        </p:blipFill>
        <p:spPr>
          <a:xfrm>
            <a:off x="133349" y="165136"/>
            <a:ext cx="5841277" cy="648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6131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287</Words>
  <Application>Microsoft Office PowerPoint</Application>
  <PresentationFormat>Widescreen</PresentationFormat>
  <Paragraphs>45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Meiryo</vt:lpstr>
      <vt:lpstr>Arial</vt:lpstr>
      <vt:lpstr>Calibri</vt:lpstr>
      <vt:lpstr>Corbel</vt:lpstr>
      <vt:lpstr>SketchLinesVTI</vt:lpstr>
      <vt:lpstr>Metabolism</vt:lpstr>
      <vt:lpstr>Review</vt:lpstr>
      <vt:lpstr>Review</vt:lpstr>
      <vt:lpstr>Learning Intentions</vt:lpstr>
      <vt:lpstr>Success Criteria</vt:lpstr>
      <vt:lpstr>Metabolism</vt:lpstr>
      <vt:lpstr>Which chemical reactions occur in cells?</vt:lpstr>
      <vt:lpstr>Anabolic reactions</vt:lpstr>
      <vt:lpstr>Catabolic reactions</vt:lpstr>
      <vt:lpstr>Enzymes</vt:lpstr>
      <vt:lpstr>PowerPoint Presentation</vt:lpstr>
      <vt:lpstr>Questions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Kristy Johnson</cp:lastModifiedBy>
  <cp:revision>11</cp:revision>
  <dcterms:created xsi:type="dcterms:W3CDTF">2023-02-01T11:31:06Z</dcterms:created>
  <dcterms:modified xsi:type="dcterms:W3CDTF">2024-02-21T12:34:29Z</dcterms:modified>
</cp:coreProperties>
</file>