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4" r:id="rId3"/>
    <p:sldId id="257" r:id="rId4"/>
    <p:sldId id="290" r:id="rId5"/>
    <p:sldId id="291" r:id="rId6"/>
    <p:sldId id="284" r:id="rId7"/>
    <p:sldId id="293" r:id="rId8"/>
    <p:sldId id="292" r:id="rId9"/>
    <p:sldId id="295" r:id="rId10"/>
    <p:sldId id="294" r:id="rId11"/>
    <p:sldId id="296" r:id="rId12"/>
    <p:sldId id="297" r:id="rId13"/>
    <p:sldId id="298" r:id="rId14"/>
    <p:sldId id="299"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2/25/2024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2/25/2024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2/25/2024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2/25/2024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2/25/2024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2/25/2024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2/25/2024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2/25/2024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2/25/2024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2/25/2024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2/25/2024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2/25/2024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OYQPQEOdCU8?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E414682A-E363-CA62-776D-238F99139D56}"/>
              </a:ext>
            </a:extLst>
          </p:cNvPr>
          <p:cNvPicPr>
            <a:picLocks noChangeAspect="1"/>
          </p:cNvPicPr>
          <p:nvPr/>
        </p:nvPicPr>
        <p:blipFill rotWithShape="1">
          <a:blip r:embed="rId2"/>
          <a:srcRect t="9356" r="-1" b="2039"/>
          <a:stretch/>
        </p:blipFill>
        <p:spPr>
          <a:xfrm>
            <a:off x="1524" y="10"/>
            <a:ext cx="12188952" cy="6857990"/>
          </a:xfrm>
          <a:prstGeom prst="rect">
            <a:avLst/>
          </a:prstGeom>
        </p:spPr>
      </p:pic>
      <p:sp>
        <p:nvSpPr>
          <p:cNvPr id="97" name="Freeform: Shape 96">
            <a:extLst>
              <a:ext uri="{FF2B5EF4-FFF2-40B4-BE49-F238E27FC236}">
                <a16:creationId xmlns:a16="http://schemas.microsoft.com/office/drawing/2014/main" id="{228A581D-1BC9-4759-AB42-F7685630E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260035"/>
            <a:ext cx="5959692" cy="3597965"/>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4" name="Freeform: Shape 93">
            <a:extLst>
              <a:ext uri="{FF2B5EF4-FFF2-40B4-BE49-F238E27FC236}">
                <a16:creationId xmlns:a16="http://schemas.microsoft.com/office/drawing/2014/main" id="{87CE1C1F-C9E2-4C83-BA54-D7BC5D521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 y="3406833"/>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6" name="Freeform: Shape 95">
            <a:extLst>
              <a:ext uri="{FF2B5EF4-FFF2-40B4-BE49-F238E27FC236}">
                <a16:creationId xmlns:a16="http://schemas.microsoft.com/office/drawing/2014/main" id="{831C0CFE-AC9D-4032-8A9F-36B1BA171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38" y="3568843"/>
            <a:ext cx="5185263" cy="3289157"/>
          </a:xfrm>
          <a:custGeom>
            <a:avLst/>
            <a:gdLst>
              <a:gd name="connsiteX0" fmla="*/ 2789606 w 5185263"/>
              <a:gd name="connsiteY0" fmla="*/ 547 h 3289157"/>
              <a:gd name="connsiteX1" fmla="*/ 3615203 w 5185263"/>
              <a:gd name="connsiteY1" fmla="*/ 212024 h 3289157"/>
              <a:gd name="connsiteX2" fmla="*/ 4640523 w 5185263"/>
              <a:gd name="connsiteY2" fmla="*/ 1554014 h 3289157"/>
              <a:gd name="connsiteX3" fmla="*/ 4740928 w 5185263"/>
              <a:gd name="connsiteY3" fmla="*/ 1771262 h 3289157"/>
              <a:gd name="connsiteX4" fmla="*/ 5154813 w 5185263"/>
              <a:gd name="connsiteY4" fmla="*/ 2853998 h 3289157"/>
              <a:gd name="connsiteX5" fmla="*/ 5185263 w 5185263"/>
              <a:gd name="connsiteY5" fmla="*/ 3088987 h 3289157"/>
              <a:gd name="connsiteX6" fmla="*/ 5179508 w 5185263"/>
              <a:gd name="connsiteY6" fmla="*/ 3289157 h 3289157"/>
              <a:gd name="connsiteX7" fmla="*/ 106551 w 5185263"/>
              <a:gd name="connsiteY7" fmla="*/ 3289157 h 3289157"/>
              <a:gd name="connsiteX8" fmla="*/ 64243 w 5185263"/>
              <a:gd name="connsiteY8" fmla="*/ 3124220 h 3289157"/>
              <a:gd name="connsiteX9" fmla="*/ 275 w 5185263"/>
              <a:gd name="connsiteY9" fmla="*/ 2548847 h 3289157"/>
              <a:gd name="connsiteX10" fmla="*/ 221692 w 5185263"/>
              <a:gd name="connsiteY10" fmla="*/ 1451188 h 3289157"/>
              <a:gd name="connsiteX11" fmla="*/ 1011126 w 5185263"/>
              <a:gd name="connsiteY11" fmla="*/ 710513 h 3289157"/>
              <a:gd name="connsiteX12" fmla="*/ 1331439 w 5185263"/>
              <a:gd name="connsiteY12" fmla="*/ 508693 h 3289157"/>
              <a:gd name="connsiteX13" fmla="*/ 2789606 w 5185263"/>
              <a:gd name="connsiteY13" fmla="*/ 547 h 3289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5263" h="3289157">
                <a:moveTo>
                  <a:pt x="2789606" y="547"/>
                </a:moveTo>
                <a:cubicBezTo>
                  <a:pt x="3064091" y="7389"/>
                  <a:pt x="3335164" y="78419"/>
                  <a:pt x="3615203" y="212024"/>
                </a:cubicBezTo>
                <a:cubicBezTo>
                  <a:pt x="4105311" y="445850"/>
                  <a:pt x="4339344" y="895220"/>
                  <a:pt x="4640523" y="1554014"/>
                </a:cubicBezTo>
                <a:cubicBezTo>
                  <a:pt x="4674166" y="1627622"/>
                  <a:pt x="4708067" y="1700661"/>
                  <a:pt x="4740928" y="1771262"/>
                </a:cubicBezTo>
                <a:cubicBezTo>
                  <a:pt x="4918908" y="2154224"/>
                  <a:pt x="5086959" y="2515945"/>
                  <a:pt x="5154813" y="2853998"/>
                </a:cubicBezTo>
                <a:cubicBezTo>
                  <a:pt x="5171032" y="2934791"/>
                  <a:pt x="5181222" y="3012769"/>
                  <a:pt x="5185263" y="3088987"/>
                </a:cubicBezTo>
                <a:lnTo>
                  <a:pt x="5179508" y="3289157"/>
                </a:lnTo>
                <a:lnTo>
                  <a:pt x="106551" y="3289157"/>
                </a:lnTo>
                <a:lnTo>
                  <a:pt x="64243" y="3124220"/>
                </a:lnTo>
                <a:cubicBezTo>
                  <a:pt x="24356" y="2932449"/>
                  <a:pt x="2942" y="2740198"/>
                  <a:pt x="275" y="2548847"/>
                </a:cubicBezTo>
                <a:cubicBezTo>
                  <a:pt x="-5129" y="2157654"/>
                  <a:pt x="69311" y="1788324"/>
                  <a:pt x="221692" y="1451188"/>
                </a:cubicBezTo>
                <a:cubicBezTo>
                  <a:pt x="375157" y="1111655"/>
                  <a:pt x="586167" y="971279"/>
                  <a:pt x="1011126" y="710513"/>
                </a:cubicBezTo>
                <a:cubicBezTo>
                  <a:pt x="1113643" y="647635"/>
                  <a:pt x="1219676" y="582554"/>
                  <a:pt x="1331439" y="508693"/>
                </a:cubicBezTo>
                <a:cubicBezTo>
                  <a:pt x="1865178" y="156035"/>
                  <a:pt x="2332131" y="-10858"/>
                  <a:pt x="2789606" y="54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1052121" y="3870285"/>
            <a:ext cx="3848430" cy="2186393"/>
          </a:xfrm>
        </p:spPr>
        <p:txBody>
          <a:bodyPr anchor="b">
            <a:normAutofit/>
          </a:bodyPr>
          <a:lstStyle/>
          <a:p>
            <a:r>
              <a:rPr lang="en-US" sz="4000" dirty="0">
                <a:solidFill>
                  <a:schemeClr val="tx1">
                    <a:lumMod val="75000"/>
                    <a:lumOff val="25000"/>
                  </a:schemeClr>
                </a:solidFill>
              </a:rPr>
              <a:t>Cellular Respiration</a:t>
            </a:r>
            <a:endParaRPr lang="en-AU" sz="4000" dirty="0">
              <a:solidFill>
                <a:schemeClr val="tx1">
                  <a:lumMod val="75000"/>
                  <a:lumOff val="25000"/>
                </a:schemeClr>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1062127" y="6056678"/>
            <a:ext cx="3848429" cy="678633"/>
          </a:xfrm>
        </p:spPr>
        <p:txBody>
          <a:bodyPr anchor="t">
            <a:normAutofit/>
          </a:bodyPr>
          <a:lstStyle/>
          <a:p>
            <a:r>
              <a:rPr lang="en-US" sz="1700">
                <a:solidFill>
                  <a:schemeClr val="tx1">
                    <a:lumMod val="75000"/>
                    <a:lumOff val="25000"/>
                  </a:schemeClr>
                </a:solidFill>
              </a:rPr>
              <a:t>AEHBY ATAR Human Biology</a:t>
            </a:r>
            <a:endParaRPr lang="en-AU" sz="1700">
              <a:solidFill>
                <a:schemeClr val="tx1">
                  <a:lumMod val="75000"/>
                  <a:lumOff val="25000"/>
                </a:schemeClr>
              </a:solidFill>
            </a:endParaRPr>
          </a:p>
          <a:p>
            <a:endParaRPr lang="en-AU" sz="1700">
              <a:solidFill>
                <a:schemeClr val="tx1">
                  <a:lumMod val="75000"/>
                  <a:lumOff val="25000"/>
                </a:schemeClr>
              </a:solidFill>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20A6-2A6B-ECD4-3AA5-C5916EB5CAA9}"/>
              </a:ext>
            </a:extLst>
          </p:cNvPr>
          <p:cNvSpPr>
            <a:spLocks noGrp="1"/>
          </p:cNvSpPr>
          <p:nvPr>
            <p:ph type="title"/>
          </p:nvPr>
        </p:nvSpPr>
        <p:spPr/>
        <p:txBody>
          <a:bodyPr/>
          <a:lstStyle/>
          <a:p>
            <a:r>
              <a:rPr lang="en-AU" dirty="0"/>
              <a:t>Step 2: Citric acid (</a:t>
            </a:r>
            <a:r>
              <a:rPr lang="en-AU" dirty="0" err="1"/>
              <a:t>Kreb’s</a:t>
            </a:r>
            <a:r>
              <a:rPr lang="en-AU" dirty="0"/>
              <a:t>) Cycle</a:t>
            </a:r>
          </a:p>
        </p:txBody>
      </p:sp>
      <p:sp>
        <p:nvSpPr>
          <p:cNvPr id="3" name="Content Placeholder 2">
            <a:extLst>
              <a:ext uri="{FF2B5EF4-FFF2-40B4-BE49-F238E27FC236}">
                <a16:creationId xmlns:a16="http://schemas.microsoft.com/office/drawing/2014/main" id="{92091EB6-E938-89F2-A3F6-49D0CD3842AC}"/>
              </a:ext>
            </a:extLst>
          </p:cNvPr>
          <p:cNvSpPr>
            <a:spLocks noGrp="1"/>
          </p:cNvSpPr>
          <p:nvPr>
            <p:ph idx="1"/>
          </p:nvPr>
        </p:nvSpPr>
        <p:spPr/>
        <p:txBody>
          <a:bodyPr/>
          <a:lstStyle/>
          <a:p>
            <a:pPr marL="285750" indent="-285750">
              <a:buFont typeface="Arial" panose="020B0604020202020204" pitchFamily="34" charset="0"/>
              <a:buChar char="•"/>
            </a:pPr>
            <a:r>
              <a:rPr lang="en-AU" sz="2400" dirty="0"/>
              <a:t>Pyruvate converted to Acetyl CoA </a:t>
            </a:r>
            <a:r>
              <a:rPr lang="en-AU" sz="2400" dirty="0">
                <a:sym typeface="Wingdings" panose="05000000000000000000" pitchFamily="2" charset="2"/>
              </a:rPr>
              <a:t> NADH</a:t>
            </a:r>
          </a:p>
          <a:p>
            <a:pPr marL="285750" indent="-285750">
              <a:buFont typeface="Arial" panose="020B0604020202020204" pitchFamily="34" charset="0"/>
              <a:buChar char="•"/>
            </a:pPr>
            <a:r>
              <a:rPr lang="en-AU" sz="2400" dirty="0">
                <a:sym typeface="Wingdings" panose="05000000000000000000" pitchFamily="2" charset="2"/>
              </a:rPr>
              <a:t>Anaerobic</a:t>
            </a:r>
          </a:p>
          <a:p>
            <a:pPr marL="285750" indent="-285750">
              <a:buFont typeface="Arial" panose="020B0604020202020204" pitchFamily="34" charset="0"/>
              <a:buChar char="•"/>
            </a:pPr>
            <a:r>
              <a:rPr lang="en-AU" sz="2400" dirty="0">
                <a:sym typeface="Wingdings" panose="05000000000000000000" pitchFamily="2" charset="2"/>
              </a:rPr>
              <a:t>Mitochondria</a:t>
            </a:r>
          </a:p>
          <a:p>
            <a:pPr marL="285750" indent="-285750">
              <a:buFont typeface="Arial" panose="020B0604020202020204" pitchFamily="34" charset="0"/>
              <a:buChar char="•"/>
            </a:pPr>
            <a:r>
              <a:rPr lang="en-AU" sz="2400" dirty="0">
                <a:sym typeface="Wingdings" panose="05000000000000000000" pitchFamily="2" charset="2"/>
              </a:rPr>
              <a:t>Produces 2 ATP and 2 CO</a:t>
            </a:r>
            <a:r>
              <a:rPr lang="en-AU" sz="2400" baseline="-25000" dirty="0">
                <a:sym typeface="Wingdings" panose="05000000000000000000" pitchFamily="2" charset="2"/>
              </a:rPr>
              <a:t>2</a:t>
            </a:r>
          </a:p>
          <a:p>
            <a:endParaRPr lang="en-AU" dirty="0"/>
          </a:p>
        </p:txBody>
      </p:sp>
    </p:spTree>
    <p:extLst>
      <p:ext uri="{BB962C8B-B14F-4D97-AF65-F5344CB8AC3E}">
        <p14:creationId xmlns:p14="http://schemas.microsoft.com/office/powerpoint/2010/main" val="43581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75F933B-8309-0594-2814-95E90DCE8113}"/>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FC34A88-B07C-591F-F6D1-3CA8F2555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85C3303-283A-9475-4BB3-72CCAB051140}"/>
              </a:ext>
            </a:extLst>
          </p:cNvPr>
          <p:cNvSpPr>
            <a:spLocks noGrp="1"/>
          </p:cNvSpPr>
          <p:nvPr>
            <p:ph idx="1"/>
          </p:nvPr>
        </p:nvSpPr>
        <p:spPr/>
        <p:txBody>
          <a:bodyPr/>
          <a:lstStyle/>
          <a:p>
            <a:endParaRPr lang="en-AU"/>
          </a:p>
        </p:txBody>
      </p:sp>
      <p:pic>
        <p:nvPicPr>
          <p:cNvPr id="11" name="Picture 10">
            <a:extLst>
              <a:ext uri="{FF2B5EF4-FFF2-40B4-BE49-F238E27FC236}">
                <a16:creationId xmlns:a16="http://schemas.microsoft.com/office/drawing/2014/main" id="{13323225-927E-9C44-4B18-384E677CA8D7}"/>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360610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169D-BF02-E8DC-94C4-C74D52BEA188}"/>
              </a:ext>
            </a:extLst>
          </p:cNvPr>
          <p:cNvSpPr>
            <a:spLocks noGrp="1"/>
          </p:cNvSpPr>
          <p:nvPr>
            <p:ph type="title"/>
          </p:nvPr>
        </p:nvSpPr>
        <p:spPr/>
        <p:txBody>
          <a:bodyPr>
            <a:normAutofit fontScale="90000"/>
          </a:bodyPr>
          <a:lstStyle/>
          <a:p>
            <a:r>
              <a:rPr lang="en-AU" dirty="0"/>
              <a:t>Step 3: Electron transport chain </a:t>
            </a:r>
            <a:br>
              <a:rPr lang="en-AU" dirty="0"/>
            </a:br>
            <a:r>
              <a:rPr lang="en-AU" dirty="0"/>
              <a:t>(oxidative phosphorylation)</a:t>
            </a:r>
          </a:p>
        </p:txBody>
      </p:sp>
      <p:sp>
        <p:nvSpPr>
          <p:cNvPr id="3" name="Content Placeholder 2">
            <a:extLst>
              <a:ext uri="{FF2B5EF4-FFF2-40B4-BE49-F238E27FC236}">
                <a16:creationId xmlns:a16="http://schemas.microsoft.com/office/drawing/2014/main" id="{39471C7D-2F28-73C1-0C1A-88E2B4B0F74D}"/>
              </a:ext>
            </a:extLst>
          </p:cNvPr>
          <p:cNvSpPr>
            <a:spLocks noGrp="1"/>
          </p:cNvSpPr>
          <p:nvPr>
            <p:ph idx="1"/>
          </p:nvPr>
        </p:nvSpPr>
        <p:spPr/>
        <p:txBody>
          <a:bodyPr>
            <a:normAutofit/>
          </a:bodyPr>
          <a:lstStyle/>
          <a:p>
            <a:pPr marL="285750" indent="-285750">
              <a:buFont typeface="Arial" panose="020B0604020202020204" pitchFamily="34" charset="0"/>
              <a:buChar char="•"/>
            </a:pPr>
            <a:r>
              <a:rPr lang="en-AU" sz="2400" dirty="0"/>
              <a:t>NADH </a:t>
            </a:r>
            <a:r>
              <a:rPr lang="en-AU" sz="2400" dirty="0">
                <a:sym typeface="Wingdings" panose="05000000000000000000" pitchFamily="2" charset="2"/>
              </a:rPr>
              <a:t> Carbon dioxide and water</a:t>
            </a:r>
          </a:p>
          <a:p>
            <a:pPr marL="285750" indent="-285750">
              <a:buFont typeface="Arial" panose="020B0604020202020204" pitchFamily="34" charset="0"/>
              <a:buChar char="•"/>
            </a:pPr>
            <a:r>
              <a:rPr lang="en-AU" sz="2400" dirty="0">
                <a:sym typeface="Wingdings" panose="05000000000000000000" pitchFamily="2" charset="2"/>
              </a:rPr>
              <a:t>Aerobic</a:t>
            </a:r>
          </a:p>
          <a:p>
            <a:pPr marL="285750" indent="-285750">
              <a:buFont typeface="Arial" panose="020B0604020202020204" pitchFamily="34" charset="0"/>
              <a:buChar char="•"/>
            </a:pPr>
            <a:r>
              <a:rPr lang="en-AU" sz="2400" dirty="0">
                <a:sym typeface="Wingdings" panose="05000000000000000000" pitchFamily="2" charset="2"/>
              </a:rPr>
              <a:t>Mitochondria</a:t>
            </a:r>
          </a:p>
          <a:p>
            <a:pPr marL="285750" indent="-285750">
              <a:buFont typeface="Arial" panose="020B0604020202020204" pitchFamily="34" charset="0"/>
              <a:buChar char="•"/>
            </a:pPr>
            <a:r>
              <a:rPr lang="en-AU" sz="2400" dirty="0">
                <a:sym typeface="Wingdings" panose="05000000000000000000" pitchFamily="2" charset="2"/>
              </a:rPr>
              <a:t>Up to 34 ATP per original glucose molecule</a:t>
            </a:r>
            <a:endParaRPr lang="en-AU" sz="2400" dirty="0"/>
          </a:p>
        </p:txBody>
      </p:sp>
    </p:spTree>
    <p:extLst>
      <p:ext uri="{BB962C8B-B14F-4D97-AF65-F5344CB8AC3E}">
        <p14:creationId xmlns:p14="http://schemas.microsoft.com/office/powerpoint/2010/main" val="3384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755E-8241-9241-5DC3-35E85E9F32BF}"/>
              </a:ext>
            </a:extLst>
          </p:cNvPr>
          <p:cNvSpPr>
            <a:spLocks noGrp="1"/>
          </p:cNvSpPr>
          <p:nvPr>
            <p:ph type="title"/>
          </p:nvPr>
        </p:nvSpPr>
        <p:spPr/>
        <p:txBody>
          <a:bodyPr/>
          <a:lstStyle/>
          <a:p>
            <a:endParaRPr lang="en-AU"/>
          </a:p>
        </p:txBody>
      </p:sp>
      <p:pic>
        <p:nvPicPr>
          <p:cNvPr id="4" name="Online Media 3" title="Cellular Respiration Steps and Pathways">
            <a:hlinkClick r:id="" action="ppaction://media"/>
            <a:extLst>
              <a:ext uri="{FF2B5EF4-FFF2-40B4-BE49-F238E27FC236}">
                <a16:creationId xmlns:a16="http://schemas.microsoft.com/office/drawing/2014/main" id="{7FA18127-8A99-241B-333E-19D23E5F3479}"/>
              </a:ext>
            </a:extLst>
          </p:cNvPr>
          <p:cNvPicPr>
            <a:picLocks noGrp="1" noRot="1" noChangeAspect="1"/>
          </p:cNvPicPr>
          <p:nvPr>
            <p:ph idx="1"/>
            <a:videoFile r:link="rId1"/>
          </p:nvPr>
        </p:nvPicPr>
        <p:blipFill>
          <a:blip r:embed="rId3"/>
          <a:stretch>
            <a:fillRect/>
          </a:stretch>
        </p:blipFill>
        <p:spPr>
          <a:xfrm>
            <a:off x="381000" y="215096"/>
            <a:ext cx="11630025" cy="6565797"/>
          </a:xfrm>
          <a:prstGeom prst="rect">
            <a:avLst/>
          </a:prstGeom>
        </p:spPr>
      </p:pic>
    </p:spTree>
    <p:extLst>
      <p:ext uri="{BB962C8B-B14F-4D97-AF65-F5344CB8AC3E}">
        <p14:creationId xmlns:p14="http://schemas.microsoft.com/office/powerpoint/2010/main" val="25452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9D5F-50C3-B47A-5028-CAA5109C0F63}"/>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86F12978-71B8-7C37-E013-155367668E53}"/>
              </a:ext>
            </a:extLst>
          </p:cNvPr>
          <p:cNvSpPr>
            <a:spLocks noGrp="1"/>
          </p:cNvSpPr>
          <p:nvPr>
            <p:ph idx="1"/>
          </p:nvPr>
        </p:nvSpPr>
        <p:spPr>
          <a:xfrm>
            <a:off x="699796" y="2312276"/>
            <a:ext cx="11084767" cy="4247144"/>
          </a:xfrm>
        </p:spPr>
        <p:txBody>
          <a:bodyPr>
            <a:normAutofit fontScale="92500" lnSpcReduction="10000"/>
          </a:bodyPr>
          <a:lstStyle/>
          <a:p>
            <a:pPr marL="342900" indent="-342900">
              <a:buAutoNum type="arabicPeriod"/>
            </a:pPr>
            <a:r>
              <a:rPr lang="en-AU" sz="2400" dirty="0"/>
              <a:t>Write an overall equation for aerobic respiration</a:t>
            </a:r>
          </a:p>
          <a:p>
            <a:pPr marL="342900" indent="-342900">
              <a:buAutoNum type="arabicPeriod"/>
            </a:pPr>
            <a:r>
              <a:rPr lang="en-AU" sz="2400" dirty="0"/>
              <a:t>In which form is chemical energy used in the cell?</a:t>
            </a:r>
          </a:p>
          <a:p>
            <a:pPr marL="342900" indent="-342900">
              <a:buAutoNum type="arabicPeriod"/>
            </a:pPr>
            <a:r>
              <a:rPr lang="en-AU" sz="2400" dirty="0"/>
              <a:t>List the three steps of cellular respiration and for each, identify their location within the cell.</a:t>
            </a:r>
          </a:p>
          <a:p>
            <a:pPr marL="342900" indent="-342900">
              <a:buAutoNum type="arabicPeriod"/>
            </a:pPr>
            <a:r>
              <a:rPr lang="en-AU" sz="2400" dirty="0"/>
              <a:t>What are the byproducts of anaerobic respiration in the cell?</a:t>
            </a:r>
          </a:p>
          <a:p>
            <a:pPr marL="342900" indent="-342900">
              <a:buAutoNum type="arabicPeriod"/>
            </a:pPr>
            <a:r>
              <a:rPr lang="en-AU" sz="2400" dirty="0"/>
              <a:t>What are the benefits of aerobic respiration in the mitochondria?</a:t>
            </a:r>
          </a:p>
          <a:p>
            <a:pPr marL="342900" indent="-342900">
              <a:buAutoNum type="arabicPeriod"/>
            </a:pPr>
            <a:r>
              <a:rPr lang="en-AU" sz="2400" dirty="0"/>
              <a:t>Where are the enzymes for the citric acid cycle and electron transport chain located?</a:t>
            </a:r>
          </a:p>
        </p:txBody>
      </p:sp>
    </p:spTree>
    <p:extLst>
      <p:ext uri="{BB962C8B-B14F-4D97-AF65-F5344CB8AC3E}">
        <p14:creationId xmlns:p14="http://schemas.microsoft.com/office/powerpoint/2010/main" val="39782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83EB9B5-E3AC-8F9B-7EE1-BB86C4D5CDFC}"/>
            </a:ext>
          </a:extLst>
        </p:cNvPr>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1B8AEB21-8106-0060-A5D6-02BC78AB4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88" name="Freeform: Shape 1087">
            <a:extLst>
              <a:ext uri="{FF2B5EF4-FFF2-40B4-BE49-F238E27FC236}">
                <a16:creationId xmlns:a16="http://schemas.microsoft.com/office/drawing/2014/main" id="{9D7A7230-BD60-27BA-AF00-132AE1EB2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90" name="Freeform: Shape 1089">
            <a:extLst>
              <a:ext uri="{FF2B5EF4-FFF2-40B4-BE49-F238E27FC236}">
                <a16:creationId xmlns:a16="http://schemas.microsoft.com/office/drawing/2014/main" id="{54153799-48B6-DAB7-D917-5F9EEE906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5224609-769D-B9D2-21E5-0B114D77077D}"/>
              </a:ext>
            </a:extLst>
          </p:cNvPr>
          <p:cNvSpPr>
            <a:spLocks noGrp="1"/>
          </p:cNvSpPr>
          <p:nvPr>
            <p:ph type="title"/>
          </p:nvPr>
        </p:nvSpPr>
        <p:spPr>
          <a:xfrm>
            <a:off x="914400" y="442912"/>
            <a:ext cx="5411050" cy="1822123"/>
          </a:xfrm>
        </p:spPr>
        <p:txBody>
          <a:bodyPr anchor="b">
            <a:normAutofit/>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855676E5-15EB-B839-4D3D-8E8478C04460}"/>
              </a:ext>
            </a:extLst>
          </p:cNvPr>
          <p:cNvSpPr>
            <a:spLocks noGrp="1"/>
          </p:cNvSpPr>
          <p:nvPr>
            <p:ph idx="1"/>
          </p:nvPr>
        </p:nvSpPr>
        <p:spPr>
          <a:xfrm>
            <a:off x="745003" y="1964875"/>
            <a:ext cx="5181599" cy="3467518"/>
          </a:xfrm>
        </p:spPr>
        <p:txBody>
          <a:bodyPr anchor="t">
            <a:normAutofit/>
          </a:bodyPr>
          <a:lstStyle/>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sp>
        <p:nvSpPr>
          <p:cNvPr id="1092" name="Freeform: Shape 1091">
            <a:extLst>
              <a:ext uri="{FF2B5EF4-FFF2-40B4-BE49-F238E27FC236}">
                <a16:creationId xmlns:a16="http://schemas.microsoft.com/office/drawing/2014/main" id="{CAC2C5B9-904B-A053-AB2A-46CEE3F1E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A0901E76-0292-9FFA-47DF-4F6B12D4A695}"/>
              </a:ext>
            </a:extLst>
          </p:cNvPr>
          <p:cNvPicPr>
            <a:picLocks noChangeAspect="1"/>
          </p:cNvPicPr>
          <p:nvPr/>
        </p:nvPicPr>
        <p:blipFill rotWithShape="1">
          <a:blip r:embed="rId2"/>
          <a:srcRect l="9623" r="18132"/>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
        <p:nvSpPr>
          <p:cNvPr id="4" name="TextBox 3">
            <a:extLst>
              <a:ext uri="{FF2B5EF4-FFF2-40B4-BE49-F238E27FC236}">
                <a16:creationId xmlns:a16="http://schemas.microsoft.com/office/drawing/2014/main" id="{72C48EC1-0C08-28BD-87F5-2D493A0B2090}"/>
              </a:ext>
            </a:extLst>
          </p:cNvPr>
          <p:cNvSpPr txBox="1"/>
          <p:nvPr/>
        </p:nvSpPr>
        <p:spPr>
          <a:xfrm>
            <a:off x="1073020" y="2407298"/>
            <a:ext cx="5022979" cy="3785652"/>
          </a:xfrm>
          <a:prstGeom prst="rect">
            <a:avLst/>
          </a:prstGeom>
          <a:noFill/>
        </p:spPr>
        <p:txBody>
          <a:bodyPr wrap="square" rtlCol="0">
            <a:spAutoFit/>
          </a:bodyPr>
          <a:lstStyle/>
          <a:p>
            <a:pPr marL="285750" indent="-285750">
              <a:buFont typeface="Arial" panose="020B0604020202020204" pitchFamily="34" charset="0"/>
              <a:buChar char="•"/>
            </a:pPr>
            <a:r>
              <a:rPr lang="en-AU" sz="2400" dirty="0"/>
              <a:t>Identify the location for aerobic and anerobic parts of cellular respiration</a:t>
            </a:r>
          </a:p>
          <a:p>
            <a:pPr marL="285750" indent="-285750">
              <a:buFont typeface="Arial" panose="020B0604020202020204" pitchFamily="34" charset="0"/>
              <a:buChar char="•"/>
            </a:pPr>
            <a:r>
              <a:rPr lang="en-AU" sz="2400" dirty="0"/>
              <a:t>Compare the amount of ATP produced in aerobic and anaerobic respiration</a:t>
            </a:r>
          </a:p>
          <a:p>
            <a:pPr marL="285750" indent="-285750">
              <a:buFont typeface="Arial" panose="020B0604020202020204" pitchFamily="34" charset="0"/>
              <a:buChar char="•"/>
            </a:pPr>
            <a:r>
              <a:rPr lang="en-AU" sz="2400" dirty="0"/>
              <a:t>Identify the inputs and outputs (byproducts) of glycolysis, the citric acid cycle and electron transport chain</a:t>
            </a:r>
          </a:p>
        </p:txBody>
      </p:sp>
    </p:spTree>
    <p:extLst>
      <p:ext uri="{BB962C8B-B14F-4D97-AF65-F5344CB8AC3E}">
        <p14:creationId xmlns:p14="http://schemas.microsoft.com/office/powerpoint/2010/main" val="143154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9A8B-013D-84F4-2DFB-869254D5177A}"/>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C9658599-7E6E-A89C-1D2E-F91ED66EB523}"/>
              </a:ext>
            </a:extLst>
          </p:cNvPr>
          <p:cNvSpPr>
            <a:spLocks noGrp="1"/>
          </p:cNvSpPr>
          <p:nvPr>
            <p:ph idx="1"/>
          </p:nvPr>
        </p:nvSpPr>
        <p:spPr>
          <a:xfrm>
            <a:off x="438539" y="2313991"/>
            <a:ext cx="11532637" cy="4366727"/>
          </a:xfrm>
        </p:spPr>
        <p:txBody>
          <a:bodyPr>
            <a:noAutofit/>
          </a:bodyPr>
          <a:lstStyle/>
          <a:p>
            <a:pPr marL="342900" indent="-342900">
              <a:buAutoNum type="arabicPeriod"/>
            </a:pPr>
            <a:r>
              <a:rPr lang="en-AU" sz="2800" dirty="0"/>
              <a:t>Describe the features of nerve tissue.</a:t>
            </a:r>
          </a:p>
          <a:p>
            <a:pPr marL="342900" indent="-342900">
              <a:buAutoNum type="arabicPeriod"/>
            </a:pPr>
            <a:r>
              <a:rPr lang="en-AU" sz="2800" dirty="0"/>
              <a:t>Draw an example of connective tissue.</a:t>
            </a:r>
          </a:p>
          <a:p>
            <a:pPr marL="342900" indent="-342900">
              <a:buAutoNum type="arabicPeriod"/>
            </a:pPr>
            <a:r>
              <a:rPr lang="en-AU" sz="2800" dirty="0"/>
              <a:t>Name two organs from the digestive system.</a:t>
            </a:r>
          </a:p>
          <a:p>
            <a:pPr marL="342900" indent="-342900">
              <a:buAutoNum type="arabicPeriod"/>
            </a:pPr>
            <a:r>
              <a:rPr lang="en-AU" sz="2800" dirty="0"/>
              <a:t>Which organelle is responsible for cellular respiration?</a:t>
            </a:r>
          </a:p>
          <a:p>
            <a:pPr marL="342900" indent="-342900">
              <a:buAutoNum type="arabicPeriod"/>
            </a:pPr>
            <a:r>
              <a:rPr lang="en-AU" sz="2800" dirty="0"/>
              <a:t>Name two mechanisms for the transport of glucose across the cell membrane.</a:t>
            </a:r>
          </a:p>
          <a:p>
            <a:pPr marL="342900" indent="-342900">
              <a:buAutoNum type="arabicPeriod"/>
            </a:pPr>
            <a:endParaRPr lang="en-AU" sz="2400" dirty="0"/>
          </a:p>
        </p:txBody>
      </p:sp>
    </p:spTree>
    <p:extLst>
      <p:ext uri="{BB962C8B-B14F-4D97-AF65-F5344CB8AC3E}">
        <p14:creationId xmlns:p14="http://schemas.microsoft.com/office/powerpoint/2010/main" val="9189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0" name="Freeform: Shape 79">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a:xfrm>
            <a:off x="759034" y="294199"/>
            <a:ext cx="5492330" cy="913755"/>
          </a:xfrm>
        </p:spPr>
        <p:txBody>
          <a:bodyPr anchor="b">
            <a:normAutofit/>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603670" y="1207954"/>
            <a:ext cx="5492330" cy="4756284"/>
          </a:xfrm>
        </p:spPr>
        <p:txBody>
          <a:bodyPr anchor="t">
            <a:normAutofit/>
          </a:bodyPr>
          <a:lstStyle/>
          <a:p>
            <a:pPr marL="228600">
              <a:spcAft>
                <a:spcPts val="600"/>
              </a:spcAft>
              <a:tabLst>
                <a:tab pos="228600" algn="l"/>
              </a:tabLst>
            </a:pPr>
            <a:r>
              <a:rPr lang="en-AU" sz="2400" dirty="0">
                <a:effectLst/>
                <a:latin typeface="Calibri" panose="020F0502020204030204" pitchFamily="34" charset="0"/>
                <a:ea typeface="Calibri" panose="020F0502020204030204" pitchFamily="34" charset="0"/>
                <a:cs typeface="Times New Roman" panose="02020603050405020304" pitchFamily="18" charset="0"/>
              </a:rPr>
              <a:t>cellular respiration occurs, in different locations in the cytosol and mitochondria, to catabolise organic compounds, aerobically or anaerobically, to store energy in the form of adenosine triphosphate (ATP) for efficient metabolism</a:t>
            </a:r>
            <a:endParaRPr lang="en-AU" sz="2400" dirty="0"/>
          </a:p>
        </p:txBody>
      </p:sp>
      <p:sp>
        <p:nvSpPr>
          <p:cNvPr id="82" name="Freeform: Shape 81">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F40A2EE-4451-6183-F6DE-2E5C39331BBD}"/>
              </a:ext>
            </a:extLst>
          </p:cNvPr>
          <p:cNvPicPr>
            <a:picLocks noChangeAspect="1"/>
          </p:cNvPicPr>
          <p:nvPr/>
        </p:nvPicPr>
        <p:blipFill rotWithShape="1">
          <a:blip r:embed="rId2"/>
          <a:srcRect t="464" b="708"/>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219996-E115-8B9A-1078-86CE1D146CF9}"/>
            </a:ext>
          </a:extLst>
        </p:cNvPr>
        <p:cNvGrpSpPr/>
        <p:nvPr/>
      </p:nvGrpSpPr>
      <p:grpSpPr>
        <a:xfrm>
          <a:off x="0" y="0"/>
          <a:ext cx="0" cy="0"/>
          <a:chOff x="0" y="0"/>
          <a:chExt cx="0" cy="0"/>
        </a:xfrm>
      </p:grpSpPr>
      <p:sp useBgFill="1">
        <p:nvSpPr>
          <p:cNvPr id="1086" name="Rectangle 1085">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88" name="Freeform: Shape 1087">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90" name="Freeform: Shape 1089">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1684EF-6E51-14D2-1CF5-9F510F66FFD5}"/>
              </a:ext>
            </a:extLst>
          </p:cNvPr>
          <p:cNvSpPr>
            <a:spLocks noGrp="1"/>
          </p:cNvSpPr>
          <p:nvPr>
            <p:ph type="title"/>
          </p:nvPr>
        </p:nvSpPr>
        <p:spPr>
          <a:xfrm>
            <a:off x="914400" y="442912"/>
            <a:ext cx="5411050" cy="1822123"/>
          </a:xfrm>
        </p:spPr>
        <p:txBody>
          <a:bodyPr anchor="b">
            <a:normAutofit/>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E00C9058-88E4-51D4-E2E6-318126B88D1B}"/>
              </a:ext>
            </a:extLst>
          </p:cNvPr>
          <p:cNvSpPr>
            <a:spLocks noGrp="1"/>
          </p:cNvSpPr>
          <p:nvPr>
            <p:ph idx="1"/>
          </p:nvPr>
        </p:nvSpPr>
        <p:spPr>
          <a:xfrm>
            <a:off x="745003" y="1964875"/>
            <a:ext cx="5181599" cy="3467518"/>
          </a:xfrm>
        </p:spPr>
        <p:txBody>
          <a:bodyPr anchor="t">
            <a:normAutofit/>
          </a:bodyPr>
          <a:lstStyle/>
          <a:p>
            <a:pPr marL="342900" indent="-342900">
              <a:buFont typeface="Arial" panose="020B0604020202020204" pitchFamily="34" charset="0"/>
              <a:buChar char="•"/>
            </a:pPr>
            <a:endParaRPr lang="en-AU" dirty="0"/>
          </a:p>
          <a:p>
            <a:pPr marL="342900" indent="-342900">
              <a:buFont typeface="Arial" panose="020B0604020202020204" pitchFamily="34" charset="0"/>
              <a:buChar char="•"/>
            </a:pPr>
            <a:endParaRPr lang="en-AU" dirty="0"/>
          </a:p>
        </p:txBody>
      </p:sp>
      <p:sp>
        <p:nvSpPr>
          <p:cNvPr id="1092" name="Freeform: Shape 1091">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0C48FA0D-6720-15A9-CB74-0FDAB27AADA1}"/>
              </a:ext>
            </a:extLst>
          </p:cNvPr>
          <p:cNvPicPr>
            <a:picLocks noChangeAspect="1"/>
          </p:cNvPicPr>
          <p:nvPr/>
        </p:nvPicPr>
        <p:blipFill rotWithShape="1">
          <a:blip r:embed="rId2"/>
          <a:srcRect l="9623" r="18132"/>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
        <p:nvSpPr>
          <p:cNvPr id="4" name="TextBox 3">
            <a:extLst>
              <a:ext uri="{FF2B5EF4-FFF2-40B4-BE49-F238E27FC236}">
                <a16:creationId xmlns:a16="http://schemas.microsoft.com/office/drawing/2014/main" id="{834640B8-6E33-E1FF-D730-05EBF40FE006}"/>
              </a:ext>
            </a:extLst>
          </p:cNvPr>
          <p:cNvSpPr txBox="1"/>
          <p:nvPr/>
        </p:nvSpPr>
        <p:spPr>
          <a:xfrm>
            <a:off x="1073020" y="2407298"/>
            <a:ext cx="5022979" cy="3785652"/>
          </a:xfrm>
          <a:prstGeom prst="rect">
            <a:avLst/>
          </a:prstGeom>
          <a:noFill/>
        </p:spPr>
        <p:txBody>
          <a:bodyPr wrap="square" rtlCol="0">
            <a:spAutoFit/>
          </a:bodyPr>
          <a:lstStyle/>
          <a:p>
            <a:pPr marL="285750" indent="-285750">
              <a:buFont typeface="Arial" panose="020B0604020202020204" pitchFamily="34" charset="0"/>
              <a:buChar char="•"/>
            </a:pPr>
            <a:r>
              <a:rPr lang="en-AU" sz="2400" dirty="0"/>
              <a:t>Identify the location for aerobic and anerobic parts of cellular respiration</a:t>
            </a:r>
          </a:p>
          <a:p>
            <a:pPr marL="285750" indent="-285750">
              <a:buFont typeface="Arial" panose="020B0604020202020204" pitchFamily="34" charset="0"/>
              <a:buChar char="•"/>
            </a:pPr>
            <a:r>
              <a:rPr lang="en-AU" sz="2400" dirty="0"/>
              <a:t>Compare the amount of ATP produced in aerobic and anaerobic respiration</a:t>
            </a:r>
          </a:p>
          <a:p>
            <a:pPr marL="285750" indent="-285750">
              <a:buFont typeface="Arial" panose="020B0604020202020204" pitchFamily="34" charset="0"/>
              <a:buChar char="•"/>
            </a:pPr>
            <a:r>
              <a:rPr lang="en-AU" sz="2400" dirty="0"/>
              <a:t>Identify the inputs and outputs (byproducts) of glycolysis, the citric acid cycle and electron transport chain</a:t>
            </a:r>
          </a:p>
        </p:txBody>
      </p:sp>
    </p:spTree>
    <p:extLst>
      <p:ext uri="{BB962C8B-B14F-4D97-AF65-F5344CB8AC3E}">
        <p14:creationId xmlns:p14="http://schemas.microsoft.com/office/powerpoint/2010/main" val="355097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FE16-4B7B-A95C-2DBE-DAF28461FDDA}"/>
              </a:ext>
            </a:extLst>
          </p:cNvPr>
          <p:cNvSpPr>
            <a:spLocks noGrp="1"/>
          </p:cNvSpPr>
          <p:nvPr>
            <p:ph type="title"/>
          </p:nvPr>
        </p:nvSpPr>
        <p:spPr/>
        <p:txBody>
          <a:bodyPr/>
          <a:lstStyle/>
          <a:p>
            <a:r>
              <a:rPr lang="en-AU" dirty="0"/>
              <a:t>Cellular respiration</a:t>
            </a:r>
          </a:p>
        </p:txBody>
      </p:sp>
      <p:sp>
        <p:nvSpPr>
          <p:cNvPr id="3" name="Content Placeholder 2">
            <a:extLst>
              <a:ext uri="{FF2B5EF4-FFF2-40B4-BE49-F238E27FC236}">
                <a16:creationId xmlns:a16="http://schemas.microsoft.com/office/drawing/2014/main" id="{3ADB80C7-48BC-12CA-A421-81DC0284F328}"/>
              </a:ext>
            </a:extLst>
          </p:cNvPr>
          <p:cNvSpPr>
            <a:spLocks noGrp="1"/>
          </p:cNvSpPr>
          <p:nvPr>
            <p:ph idx="1"/>
          </p:nvPr>
        </p:nvSpPr>
        <p:spPr/>
        <p:txBody>
          <a:bodyPr>
            <a:normAutofit/>
          </a:bodyPr>
          <a:lstStyle/>
          <a:p>
            <a:r>
              <a:rPr lang="en-AU" sz="2400" dirty="0"/>
              <a:t>cells convert food (glucose) into energy</a:t>
            </a:r>
          </a:p>
          <a:p>
            <a:r>
              <a:rPr lang="en-AU" sz="2400" dirty="0"/>
              <a:t>in a series of enzyme activated steps</a:t>
            </a:r>
          </a:p>
          <a:p>
            <a:r>
              <a:rPr lang="en-AU" sz="2400" dirty="0"/>
              <a:t>some using oxygen (aerobic) in the mitochondria </a:t>
            </a:r>
          </a:p>
          <a:p>
            <a:r>
              <a:rPr lang="en-AU" sz="2400" dirty="0"/>
              <a:t>and some without (anaerobic)and in the cytoplasm</a:t>
            </a:r>
          </a:p>
        </p:txBody>
      </p:sp>
    </p:spTree>
    <p:extLst>
      <p:ext uri="{BB962C8B-B14F-4D97-AF65-F5344CB8AC3E}">
        <p14:creationId xmlns:p14="http://schemas.microsoft.com/office/powerpoint/2010/main" val="41850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821-927B-53E5-A785-BE585099CD6A}"/>
              </a:ext>
            </a:extLst>
          </p:cNvPr>
          <p:cNvSpPr>
            <a:spLocks noGrp="1"/>
          </p:cNvSpPr>
          <p:nvPr>
            <p:ph type="title"/>
          </p:nvPr>
        </p:nvSpPr>
        <p:spPr/>
        <p:txBody>
          <a:bodyPr/>
          <a:lstStyle/>
          <a:p>
            <a:r>
              <a:rPr lang="en-AU" dirty="0"/>
              <a:t>ADP and ATP</a:t>
            </a:r>
          </a:p>
        </p:txBody>
      </p:sp>
      <p:sp>
        <p:nvSpPr>
          <p:cNvPr id="3" name="Content Placeholder 2">
            <a:extLst>
              <a:ext uri="{FF2B5EF4-FFF2-40B4-BE49-F238E27FC236}">
                <a16:creationId xmlns:a16="http://schemas.microsoft.com/office/drawing/2014/main" id="{3DD1F812-D821-95FA-A302-5A83D80A0842}"/>
              </a:ext>
            </a:extLst>
          </p:cNvPr>
          <p:cNvSpPr>
            <a:spLocks noGrp="1"/>
          </p:cNvSpPr>
          <p:nvPr>
            <p:ph idx="1"/>
          </p:nvPr>
        </p:nvSpPr>
        <p:spPr>
          <a:xfrm>
            <a:off x="401216" y="2312276"/>
            <a:ext cx="6102221" cy="3651504"/>
          </a:xfrm>
        </p:spPr>
        <p:txBody>
          <a:bodyPr>
            <a:normAutofit/>
          </a:bodyPr>
          <a:lstStyle/>
          <a:p>
            <a:pPr marL="342900" indent="-342900">
              <a:buFont typeface="Arial" panose="020B0604020202020204" pitchFamily="34" charset="0"/>
              <a:buChar char="•"/>
            </a:pPr>
            <a:r>
              <a:rPr lang="en-AU" sz="2400" dirty="0">
                <a:latin typeface="+mj-lt"/>
              </a:rPr>
              <a:t>The ‘currency’ of energy in cells</a:t>
            </a:r>
          </a:p>
          <a:p>
            <a:pPr marL="342900" indent="-342900">
              <a:buFont typeface="Arial" panose="020B0604020202020204" pitchFamily="34" charset="0"/>
              <a:buChar char="•"/>
            </a:pPr>
            <a:r>
              <a:rPr lang="en-AU" sz="2400" dirty="0">
                <a:latin typeface="+mj-lt"/>
              </a:rPr>
              <a:t>Adenosine triphosphate</a:t>
            </a:r>
          </a:p>
          <a:p>
            <a:r>
              <a:rPr lang="en-AU" sz="2400" dirty="0">
                <a:latin typeface="+mj-lt"/>
              </a:rPr>
              <a:t>                           /diphosphate</a:t>
            </a:r>
          </a:p>
        </p:txBody>
      </p:sp>
      <p:pic>
        <p:nvPicPr>
          <p:cNvPr id="1026" name="Picture 2" descr="Image result for adp to atp">
            <a:extLst>
              <a:ext uri="{FF2B5EF4-FFF2-40B4-BE49-F238E27FC236}">
                <a16:creationId xmlns:a16="http://schemas.microsoft.com/office/drawing/2014/main" id="{1CF6AB3A-737B-F47B-72E8-1E8A8DE04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265" y="1787489"/>
            <a:ext cx="5499735" cy="371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2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002450AF-C9AC-094E-A5CB-1ACE3CE91C3A}"/>
              </a:ext>
            </a:extLst>
          </p:cNvPr>
          <p:cNvSpPr>
            <a:spLocks noGrp="1"/>
          </p:cNvSpPr>
          <p:nvPr>
            <p:ph idx="1"/>
          </p:nvPr>
        </p:nvSpPr>
        <p:spPr/>
        <p:txBody>
          <a:bodyPr/>
          <a:lstStyle/>
          <a:p>
            <a:endParaRPr lang="en-AU"/>
          </a:p>
        </p:txBody>
      </p:sp>
      <p:pic>
        <p:nvPicPr>
          <p:cNvPr id="11" name="Picture 10">
            <a:extLst>
              <a:ext uri="{FF2B5EF4-FFF2-40B4-BE49-F238E27FC236}">
                <a16:creationId xmlns:a16="http://schemas.microsoft.com/office/drawing/2014/main" id="{2378BAC7-7DED-00AD-4CF2-A1F8ABF3D66B}"/>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18171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8020-65D6-328F-E5A9-4C1A640C87FD}"/>
              </a:ext>
            </a:extLst>
          </p:cNvPr>
          <p:cNvSpPr>
            <a:spLocks noGrp="1"/>
          </p:cNvSpPr>
          <p:nvPr>
            <p:ph type="title"/>
          </p:nvPr>
        </p:nvSpPr>
        <p:spPr/>
        <p:txBody>
          <a:bodyPr/>
          <a:lstStyle/>
          <a:p>
            <a:r>
              <a:rPr lang="en-AU" dirty="0"/>
              <a:t>Step 1: Glycolysis</a:t>
            </a:r>
          </a:p>
        </p:txBody>
      </p:sp>
      <p:sp>
        <p:nvSpPr>
          <p:cNvPr id="3" name="Content Placeholder 2">
            <a:extLst>
              <a:ext uri="{FF2B5EF4-FFF2-40B4-BE49-F238E27FC236}">
                <a16:creationId xmlns:a16="http://schemas.microsoft.com/office/drawing/2014/main" id="{A31A7F9B-B733-B671-4242-0077F354EC50}"/>
              </a:ext>
            </a:extLst>
          </p:cNvPr>
          <p:cNvSpPr>
            <a:spLocks noGrp="1"/>
          </p:cNvSpPr>
          <p:nvPr>
            <p:ph idx="1"/>
          </p:nvPr>
        </p:nvSpPr>
        <p:spPr/>
        <p:txBody>
          <a:bodyPr>
            <a:normAutofit/>
          </a:bodyPr>
          <a:lstStyle/>
          <a:p>
            <a:pPr marL="342900" indent="-342900">
              <a:buFont typeface="Arial" panose="020B0604020202020204" pitchFamily="34" charset="0"/>
              <a:buChar char="•"/>
            </a:pPr>
            <a:r>
              <a:rPr lang="en-AU" sz="2400" dirty="0"/>
              <a:t>Glucose </a:t>
            </a:r>
            <a:r>
              <a:rPr lang="en-AU" sz="2400" dirty="0">
                <a:sym typeface="Wingdings" panose="05000000000000000000" pitchFamily="2" charset="2"/>
              </a:rPr>
              <a:t> Pyruvate (converted to lactic acid)</a:t>
            </a:r>
          </a:p>
          <a:p>
            <a:pPr marL="342900" indent="-342900">
              <a:buFont typeface="Arial" panose="020B0604020202020204" pitchFamily="34" charset="0"/>
              <a:buChar char="•"/>
            </a:pPr>
            <a:r>
              <a:rPr lang="en-AU" sz="2400" dirty="0">
                <a:sym typeface="Wingdings" panose="05000000000000000000" pitchFamily="2" charset="2"/>
              </a:rPr>
              <a:t>Anaerobic</a:t>
            </a:r>
          </a:p>
          <a:p>
            <a:pPr marL="342900" indent="-342900">
              <a:buFont typeface="Arial" panose="020B0604020202020204" pitchFamily="34" charset="0"/>
              <a:buChar char="•"/>
            </a:pPr>
            <a:r>
              <a:rPr lang="en-AU" sz="2400" dirty="0">
                <a:sym typeface="Wingdings" panose="05000000000000000000" pitchFamily="2" charset="2"/>
              </a:rPr>
              <a:t>Cytosol</a:t>
            </a:r>
          </a:p>
          <a:p>
            <a:pPr marL="342900" indent="-342900">
              <a:buFont typeface="Arial" panose="020B0604020202020204" pitchFamily="34" charset="0"/>
              <a:buChar char="•"/>
            </a:pPr>
            <a:r>
              <a:rPr lang="en-AU" sz="2400" dirty="0">
                <a:sym typeface="Wingdings" panose="05000000000000000000" pitchFamily="2" charset="2"/>
              </a:rPr>
              <a:t>Produces 2 ATP per cycle and 2 NADH</a:t>
            </a:r>
            <a:endParaRPr lang="en-AU" sz="2400" dirty="0"/>
          </a:p>
        </p:txBody>
      </p:sp>
    </p:spTree>
    <p:extLst>
      <p:ext uri="{BB962C8B-B14F-4D97-AF65-F5344CB8AC3E}">
        <p14:creationId xmlns:p14="http://schemas.microsoft.com/office/powerpoint/2010/main" val="176921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F8ADCFF-8778-7955-BAFA-B7005377833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798DB1-875F-21F7-3D93-205574B46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8A6BC7E3-BC2C-AF5E-9429-D01CC688CAA0}"/>
              </a:ext>
            </a:extLst>
          </p:cNvPr>
          <p:cNvSpPr>
            <a:spLocks noGrp="1"/>
          </p:cNvSpPr>
          <p:nvPr>
            <p:ph idx="1"/>
          </p:nvPr>
        </p:nvSpPr>
        <p:spPr/>
        <p:txBody>
          <a:bodyPr/>
          <a:lstStyle/>
          <a:p>
            <a:endParaRPr lang="en-AU"/>
          </a:p>
        </p:txBody>
      </p:sp>
      <p:pic>
        <p:nvPicPr>
          <p:cNvPr id="11" name="Picture 10">
            <a:extLst>
              <a:ext uri="{FF2B5EF4-FFF2-40B4-BE49-F238E27FC236}">
                <a16:creationId xmlns:a16="http://schemas.microsoft.com/office/drawing/2014/main" id="{B63EABB7-FB33-44EE-DE1A-E10AF60B3A1D}"/>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3645134227"/>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1779</TotalTime>
  <Words>375</Words>
  <Application>Microsoft Office PowerPoint</Application>
  <PresentationFormat>Widescreen</PresentationFormat>
  <Paragraphs>49</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Arial</vt:lpstr>
      <vt:lpstr>Calibri</vt:lpstr>
      <vt:lpstr>Corbel</vt:lpstr>
      <vt:lpstr>Wingdings</vt:lpstr>
      <vt:lpstr>SketchLinesVTI</vt:lpstr>
      <vt:lpstr>Cellular Respiration</vt:lpstr>
      <vt:lpstr>Review</vt:lpstr>
      <vt:lpstr>Learning Intentions</vt:lpstr>
      <vt:lpstr>Success Criteria</vt:lpstr>
      <vt:lpstr>Cellular respiration</vt:lpstr>
      <vt:lpstr>ADP and ATP</vt:lpstr>
      <vt:lpstr>PowerPoint Presentation</vt:lpstr>
      <vt:lpstr>Step 1: Glycolysis</vt:lpstr>
      <vt:lpstr>PowerPoint Presentation</vt:lpstr>
      <vt:lpstr>Step 2: Citric acid (Kreb’s) Cycle</vt:lpstr>
      <vt:lpstr>PowerPoint Presentation</vt:lpstr>
      <vt:lpstr>Step 3: Electron transport chain  (oxidative phosphorylation)</vt:lpstr>
      <vt:lpstr>PowerPoint Presentation</vt:lpstr>
      <vt:lpstr>Questions</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14</cp:revision>
  <dcterms:created xsi:type="dcterms:W3CDTF">2023-02-01T11:31:06Z</dcterms:created>
  <dcterms:modified xsi:type="dcterms:W3CDTF">2024-02-25T13:50:40Z</dcterms:modified>
</cp:coreProperties>
</file>