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4" r:id="rId3"/>
    <p:sldId id="257" r:id="rId4"/>
    <p:sldId id="290" r:id="rId5"/>
    <p:sldId id="292" r:id="rId6"/>
    <p:sldId id="294" r:id="rId7"/>
    <p:sldId id="295" r:id="rId8"/>
    <p:sldId id="296" r:id="rId9"/>
    <p:sldId id="293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1Dx7LDwINLU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/>
              <a:t>Cell Requirements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/>
              <a:t>AEHBY ATAR Human Biology</a:t>
            </a:r>
            <a:endParaRPr lang="en-AU"/>
          </a:p>
          <a:p>
            <a:endParaRPr lang="en-AU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026" name="Picture 2" descr="Image result for macromolecules">
            <a:extLst>
              <a:ext uri="{FF2B5EF4-FFF2-40B4-BE49-F238E27FC236}">
                <a16:creationId xmlns:a16="http://schemas.microsoft.com/office/drawing/2014/main" id="{A2646254-81F0-8BEC-0D47-736C1AECA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21" r="21752" b="-1"/>
          <a:stretch/>
        </p:blipFill>
        <p:spPr bwMode="auto"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2167A-C5ED-7A69-B858-B95214C73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65164B-6BD9-E4C1-841D-4BF4B35E4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0AB2DF6D-CA0A-4464-E232-4B40DFD04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F5339C67-B288-38EF-5F3B-C584C8023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2DE46-E141-3094-8116-16B7B27C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B796-64EB-E9BD-FCE6-532357537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Describe the four main types of macromolecules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Explain the difference between vitamins and minerals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FB7E85AE-F5CD-E678-0389-AB1F855A7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Image result for macromolecules">
            <a:extLst>
              <a:ext uri="{FF2B5EF4-FFF2-40B4-BE49-F238E27FC236}">
                <a16:creationId xmlns:a16="http://schemas.microsoft.com/office/drawing/2014/main" id="{E6661906-880E-81AD-50EB-157AA854E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r="6610" b="-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50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A8B-013D-84F4-2DFB-869254D5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8599-7E6E-A89C-1D2E-F91ED66E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2313991"/>
            <a:ext cx="11532637" cy="4366727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AU" sz="2800" dirty="0"/>
              <a:t>Define active (in the context of cells)</a:t>
            </a:r>
          </a:p>
          <a:p>
            <a:pPr marL="342900" indent="-342900">
              <a:buAutoNum type="arabicPeriod"/>
            </a:pPr>
            <a:r>
              <a:rPr lang="en-AU" sz="2800" dirty="0"/>
              <a:t>Classify membrane transfer types as active or passive.</a:t>
            </a:r>
          </a:p>
          <a:p>
            <a:pPr marL="342900" indent="-342900">
              <a:buAutoNum type="arabicPeriod"/>
            </a:pPr>
            <a:r>
              <a:rPr lang="en-AU" sz="2800" dirty="0"/>
              <a:t>Which molecule(s) are the source of energy for cells?</a:t>
            </a:r>
          </a:p>
          <a:p>
            <a:pPr marL="342900" indent="-342900">
              <a:buAutoNum type="arabicPeriod"/>
            </a:pPr>
            <a:r>
              <a:rPr lang="en-AU" sz="2800" dirty="0"/>
              <a:t>List the three stages of cellular respiration and state the amount of energy molecules produced in each.</a:t>
            </a:r>
          </a:p>
          <a:p>
            <a:pPr marL="342900" indent="-342900">
              <a:buAutoNum type="arabicPeriod"/>
            </a:pPr>
            <a:r>
              <a:rPr lang="en-AU" sz="2800" dirty="0"/>
              <a:t>Why do mitochondria contain internal membranes?</a:t>
            </a:r>
          </a:p>
          <a:p>
            <a:pPr marL="342900" indent="-3429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1899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228600">
              <a:spcAft>
                <a:spcPts val="600"/>
              </a:spcAft>
              <a:tabLst>
                <a:tab pos="228600" algn="l"/>
              </a:tabLst>
            </a:pPr>
            <a:r>
              <a:rPr lang="en-A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 require oxygen and nutrients, including carbohydrates, proteins, lipids, vitamins and minerals</a:t>
            </a:r>
            <a:endParaRPr lang="en-AU" sz="2800" dirty="0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0" name="Picture 2" descr="Image result for macromolecules">
            <a:extLst>
              <a:ext uri="{FF2B5EF4-FFF2-40B4-BE49-F238E27FC236}">
                <a16:creationId xmlns:a16="http://schemas.microsoft.com/office/drawing/2014/main" id="{0B4C8B1E-E80D-6CB0-C76C-89E40E5CB9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3" r="4037" b="-2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219996-E115-8B9A-1078-86CE1D14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684EF-6E51-14D2-1CF5-9F510F66F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411050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9058-88E4-51D4-E2E6-318126B8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Describe the four main types of macromolecules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Explain the difference between vitamins and minerals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74" name="Picture 2" descr="Image result for macromolecules">
            <a:extLst>
              <a:ext uri="{FF2B5EF4-FFF2-40B4-BE49-F238E27FC236}">
                <a16:creationId xmlns:a16="http://schemas.microsoft.com/office/drawing/2014/main" id="{A1422E8B-4709-CC20-ADBA-77D27A611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r="6610" b="-1"/>
          <a:stretch/>
        </p:blipFill>
        <p:spPr bwMode="auto">
          <a:xfrm>
            <a:off x="6877878" y="294199"/>
            <a:ext cx="5150794" cy="5001370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97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02BBF-AE89-C884-5FF2-67E308223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requirements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A35BD-51C0-B400-9040-30A72C66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Cells require raw materials for anabolic processes that make cell components or products, and catabolic processes that release energy from them.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52420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A862-6BB8-4628-ED85-F8B46EF1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Biomolecules (Updated 2023)">
            <a:hlinkClick r:id="" action="ppaction://media"/>
            <a:extLst>
              <a:ext uri="{FF2B5EF4-FFF2-40B4-BE49-F238E27FC236}">
                <a16:creationId xmlns:a16="http://schemas.microsoft.com/office/drawing/2014/main" id="{FAD0B90B-069E-6B38-BC71-46E2F9D2796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8329" y="65563"/>
            <a:ext cx="11915341" cy="67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5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FA34EA-8587-8C92-CBD2-76F2A383BA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2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8207E96-6DFF-4119-B2EA-3299067D2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2598" y="0"/>
            <a:ext cx="10189600" cy="6858000"/>
          </a:xfrm>
          <a:custGeom>
            <a:avLst/>
            <a:gdLst>
              <a:gd name="connsiteX0" fmla="*/ 8513625 w 10189600"/>
              <a:gd name="connsiteY0" fmla="*/ 0 h 6858000"/>
              <a:gd name="connsiteX1" fmla="*/ 1434689 w 10189600"/>
              <a:gd name="connsiteY1" fmla="*/ 0 h 6858000"/>
              <a:gd name="connsiteX2" fmla="*/ 1271976 w 10189600"/>
              <a:gd name="connsiteY2" fmla="*/ 160651 h 6858000"/>
              <a:gd name="connsiteX3" fmla="*/ 0 w 10189600"/>
              <a:gd name="connsiteY3" fmla="*/ 3879329 h 6858000"/>
              <a:gd name="connsiteX4" fmla="*/ 1565101 w 10189600"/>
              <a:gd name="connsiteY4" fmla="*/ 6659296 h 6858000"/>
              <a:gd name="connsiteX5" fmla="*/ 1789426 w 10189600"/>
              <a:gd name="connsiteY5" fmla="*/ 6858000 h 6858000"/>
              <a:gd name="connsiteX6" fmla="*/ 8868328 w 10189600"/>
              <a:gd name="connsiteY6" fmla="*/ 6858000 h 6858000"/>
              <a:gd name="connsiteX7" fmla="*/ 8925683 w 10189600"/>
              <a:gd name="connsiteY7" fmla="*/ 6804604 h 6858000"/>
              <a:gd name="connsiteX8" fmla="*/ 10189600 w 10189600"/>
              <a:gd name="connsiteY8" fmla="*/ 4217082 h 6858000"/>
              <a:gd name="connsiteX9" fmla="*/ 8536469 w 10189600"/>
              <a:gd name="connsiteY9" fmla="*/ 174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189600" h="6858000">
                <a:moveTo>
                  <a:pt x="8513625" y="0"/>
                </a:moveTo>
                <a:lnTo>
                  <a:pt x="1434689" y="0"/>
                </a:lnTo>
                <a:lnTo>
                  <a:pt x="1271976" y="160651"/>
                </a:lnTo>
                <a:cubicBezTo>
                  <a:pt x="451613" y="1030749"/>
                  <a:pt x="0" y="2373165"/>
                  <a:pt x="0" y="3879329"/>
                </a:cubicBezTo>
                <a:cubicBezTo>
                  <a:pt x="0" y="5207145"/>
                  <a:pt x="731040" y="5919527"/>
                  <a:pt x="1565101" y="6659296"/>
                </a:cubicBezTo>
                <a:lnTo>
                  <a:pt x="1789426" y="6858000"/>
                </a:lnTo>
                <a:lnTo>
                  <a:pt x="8868328" y="6858000"/>
                </a:lnTo>
                <a:lnTo>
                  <a:pt x="8925683" y="6804604"/>
                </a:lnTo>
                <a:cubicBezTo>
                  <a:pt x="9627437" y="6132444"/>
                  <a:pt x="10189600" y="5418356"/>
                  <a:pt x="10189600" y="4217082"/>
                </a:cubicBezTo>
                <a:cubicBezTo>
                  <a:pt x="10189600" y="2437327"/>
                  <a:pt x="9597144" y="878708"/>
                  <a:pt x="8536469" y="17461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E223C86-12C5-4A60-A21A-D7FC75EFC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57813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A573AF0-3C0B-4895-A7A6-F41B03211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5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2442AC3-A9B0-4865-8A8A-1504FFC6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4283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8451DCE-129E-43B6-BA50-3C8339E46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9577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EEEEB-B046-DD18-A331-7758711A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181" y="581024"/>
            <a:ext cx="7284510" cy="944617"/>
          </a:xfrm>
        </p:spPr>
        <p:txBody>
          <a:bodyPr anchor="b">
            <a:normAutofit/>
          </a:bodyPr>
          <a:lstStyle/>
          <a:p>
            <a:r>
              <a:rPr lang="en-US" dirty="0"/>
              <a:t>Vitamins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9082F-C283-D7A3-A154-B27520843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6974" y="1857376"/>
            <a:ext cx="7119005" cy="4106862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organic molecules, essential for normal cell function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often cofactors or coenzymes, necessary for metabolic processes.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the cell is unable to synthesis in sufficient quantities.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may be water soluble or lipid soluble</a:t>
            </a:r>
          </a:p>
          <a:p>
            <a:pPr>
              <a:lnSpc>
                <a:spcPct val="130000"/>
              </a:lnSpc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5A447B-40E2-3807-D06F-30EE9E794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48" r="19890" b="-1"/>
          <a:stretch/>
        </p:blipFill>
        <p:spPr>
          <a:xfrm>
            <a:off x="4691118" y="1"/>
            <a:ext cx="7500882" cy="6857999"/>
          </a:xfrm>
          <a:custGeom>
            <a:avLst/>
            <a:gdLst/>
            <a:ahLst/>
            <a:cxnLst/>
            <a:rect l="l" t="t" r="r" b="b"/>
            <a:pathLst>
              <a:path w="7500882" h="6857999">
                <a:moveTo>
                  <a:pt x="898230" y="0"/>
                </a:moveTo>
                <a:lnTo>
                  <a:pt x="7500882" y="0"/>
                </a:lnTo>
                <a:lnTo>
                  <a:pt x="7500882" y="6857999"/>
                </a:lnTo>
                <a:lnTo>
                  <a:pt x="0" y="6857999"/>
                </a:lnTo>
                <a:lnTo>
                  <a:pt x="114106" y="6780598"/>
                </a:lnTo>
                <a:cubicBezTo>
                  <a:pt x="291579" y="6653107"/>
                  <a:pt x="465794" y="6515396"/>
                  <a:pt x="641619" y="6374813"/>
                </a:cubicBezTo>
                <a:cubicBezTo>
                  <a:pt x="1607125" y="5602838"/>
                  <a:pt x="2555378" y="4969130"/>
                  <a:pt x="2555378" y="3621655"/>
                </a:cubicBezTo>
                <a:cubicBezTo>
                  <a:pt x="2555378" y="2093191"/>
                  <a:pt x="1969579" y="754640"/>
                  <a:pt x="920818" y="14996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0BA56A81-C9DD-4EBA-9E13-32FFB51CF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3" y="0"/>
            <a:ext cx="7307402" cy="6858000"/>
          </a:xfrm>
          <a:custGeom>
            <a:avLst/>
            <a:gdLst>
              <a:gd name="connsiteX0" fmla="*/ 0 w 7097265"/>
              <a:gd name="connsiteY0" fmla="*/ 0 h 6858000"/>
              <a:gd name="connsiteX1" fmla="*/ 5474242 w 7097265"/>
              <a:gd name="connsiteY1" fmla="*/ 0 h 6858000"/>
              <a:gd name="connsiteX2" fmla="*/ 5496366 w 7097265"/>
              <a:gd name="connsiteY2" fmla="*/ 14997 h 6858000"/>
              <a:gd name="connsiteX3" fmla="*/ 7097265 w 7097265"/>
              <a:gd name="connsiteY3" fmla="*/ 3621656 h 6858000"/>
              <a:gd name="connsiteX4" fmla="*/ 5222916 w 7097265"/>
              <a:gd name="connsiteY4" fmla="*/ 6374814 h 6858000"/>
              <a:gd name="connsiteX5" fmla="*/ 4706267 w 7097265"/>
              <a:gd name="connsiteY5" fmla="*/ 6780599 h 6858000"/>
              <a:gd name="connsiteX6" fmla="*/ 4594511 w 7097265"/>
              <a:gd name="connsiteY6" fmla="*/ 6858000 h 6858000"/>
              <a:gd name="connsiteX7" fmla="*/ 0 w 7097265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97265" h="6858000">
                <a:moveTo>
                  <a:pt x="0" y="0"/>
                </a:moveTo>
                <a:lnTo>
                  <a:pt x="5474242" y="0"/>
                </a:lnTo>
                <a:lnTo>
                  <a:pt x="5496366" y="14997"/>
                </a:lnTo>
                <a:cubicBezTo>
                  <a:pt x="6523529" y="754641"/>
                  <a:pt x="7097265" y="2093192"/>
                  <a:pt x="7097265" y="3621656"/>
                </a:cubicBezTo>
                <a:cubicBezTo>
                  <a:pt x="7097265" y="4969131"/>
                  <a:pt x="6168540" y="5602839"/>
                  <a:pt x="5222916" y="6374814"/>
                </a:cubicBezTo>
                <a:cubicBezTo>
                  <a:pt x="5050713" y="6515397"/>
                  <a:pt x="4880085" y="6653108"/>
                  <a:pt x="4706267" y="6780599"/>
                </a:cubicBezTo>
                <a:lnTo>
                  <a:pt x="459451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903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E5A49-5E46-19D2-F297-E8C9C072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4780129" cy="1639888"/>
          </a:xfrm>
        </p:spPr>
        <p:txBody>
          <a:bodyPr anchor="b">
            <a:normAutofit/>
          </a:bodyPr>
          <a:lstStyle/>
          <a:p>
            <a:r>
              <a:rPr lang="en-US" dirty="0"/>
              <a:t>Minerals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9489-5B7E-2A1E-4BB3-FBD7F260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8" y="2312988"/>
            <a:ext cx="5368525" cy="365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inorganic elements essential for cell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often required in only small amounts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functions including enzyme activity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76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E054-F94B-B88F-693F-A47C7B84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70E42-068E-FAEC-D62E-DC242A28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4" y="2312275"/>
            <a:ext cx="11140750" cy="4200491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/>
              <a:t>What is a monomer?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</a:t>
            </a:r>
            <a:r>
              <a:rPr lang="en-US" sz="2400"/>
              <a:t>biomolecule is </a:t>
            </a:r>
            <a:r>
              <a:rPr lang="en-US" sz="2400" dirty="0"/>
              <a:t>a reactant for cellular respiration?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cell components are made of proteins?</a:t>
            </a:r>
          </a:p>
          <a:p>
            <a:pPr marL="342900" indent="-342900">
              <a:buAutoNum type="arabicPeriod"/>
            </a:pPr>
            <a:r>
              <a:rPr lang="en-US" sz="2400" dirty="0"/>
              <a:t>Which cell components are made of lipids?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Summarise</a:t>
            </a:r>
            <a:r>
              <a:rPr lang="en-US" sz="2400" dirty="0"/>
              <a:t> the elements contained in each class of biomolecules.</a:t>
            </a:r>
          </a:p>
          <a:p>
            <a:pPr marL="342900" indent="-342900">
              <a:buAutoNum type="arabicPeriod"/>
            </a:pPr>
            <a:r>
              <a:rPr lang="en-US" sz="2400" dirty="0"/>
              <a:t>Explain the difference between a vitamin and a mineral.</a:t>
            </a:r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00444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244</Words>
  <Application>Microsoft Office PowerPoint</Application>
  <PresentationFormat>Widescreen</PresentationFormat>
  <Paragraphs>34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Meiryo</vt:lpstr>
      <vt:lpstr>Arial</vt:lpstr>
      <vt:lpstr>Calibri</vt:lpstr>
      <vt:lpstr>Corbel</vt:lpstr>
      <vt:lpstr>SketchLinesVTI</vt:lpstr>
      <vt:lpstr>Cell Requirements</vt:lpstr>
      <vt:lpstr>Review</vt:lpstr>
      <vt:lpstr>Learning Intentions</vt:lpstr>
      <vt:lpstr>Success Criteria</vt:lpstr>
      <vt:lpstr>Cell requirements</vt:lpstr>
      <vt:lpstr>PowerPoint Presentation</vt:lpstr>
      <vt:lpstr>Vitamins</vt:lpstr>
      <vt:lpstr>Minerals</vt:lpstr>
      <vt:lpstr>Questions 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 Johnson</cp:lastModifiedBy>
  <cp:revision>16</cp:revision>
  <dcterms:created xsi:type="dcterms:W3CDTF">2023-02-01T11:31:06Z</dcterms:created>
  <dcterms:modified xsi:type="dcterms:W3CDTF">2024-02-26T11:42:44Z</dcterms:modified>
</cp:coreProperties>
</file>