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93" r:id="rId3"/>
    <p:sldId id="257" r:id="rId4"/>
    <p:sldId id="290" r:id="rId5"/>
    <p:sldId id="292" r:id="rId6"/>
    <p:sldId id="294" r:id="rId7"/>
    <p:sldId id="295" r:id="rId8"/>
    <p:sldId id="296" r:id="rId9"/>
    <p:sldId id="297" r:id="rId10"/>
    <p:sldId id="298" r:id="rId11"/>
    <p:sldId id="299" r:id="rId12"/>
    <p:sldId id="3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2/27/2024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52" name="Freeform: Shape 1051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607" y="3912041"/>
            <a:ext cx="8394306" cy="1396053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Enzyme function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5308096"/>
            <a:ext cx="6953250" cy="862394"/>
          </a:xfrm>
        </p:spPr>
        <p:txBody>
          <a:bodyPr anchor="t">
            <a:normAutofit/>
          </a:bodyPr>
          <a:lstStyle/>
          <a:p>
            <a:pPr algn="ctr"/>
            <a:r>
              <a:rPr lang="en-US"/>
              <a:t>AEHBY ATAR Human Biology</a:t>
            </a:r>
            <a:endParaRPr lang="en-AU"/>
          </a:p>
          <a:p>
            <a:pPr algn="ctr"/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9A21F-D42A-6EC6-B168-EAAB0EBC28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90"/>
          <a:stretch/>
        </p:blipFill>
        <p:spPr>
          <a:xfrm>
            <a:off x="3239690" y="821665"/>
            <a:ext cx="5294161" cy="294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ECBEA-51B4-7E24-2ED6-DADEE68F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r>
              <a:rPr lang="en-AU" sz="3000"/>
              <a:t>Reactant and product concentration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F964-6BEC-E0D9-C374-41FD0DAF6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183986" cy="3651250"/>
          </a:xfrm>
        </p:spPr>
        <p:txBody>
          <a:bodyPr>
            <a:normAutofit lnSpcReduction="10000"/>
          </a:bodyPr>
          <a:lstStyle/>
          <a:p>
            <a:r>
              <a:rPr lang="en-AU" sz="2400" dirty="0"/>
              <a:t>Increasing substrate concentration will increase reaction rate, up to the point of enzyme saturation.</a:t>
            </a:r>
          </a:p>
          <a:p>
            <a:r>
              <a:rPr lang="en-AU" sz="2400" dirty="0"/>
              <a:t>Increasing product concentration will decrease reaction rate.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52423-4058-9F19-FEB7-A733FFD49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751" y="1514476"/>
            <a:ext cx="5092700" cy="381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0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BF60-02BA-9F6D-8AE7-4BE2A496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E0AC1-2C7D-0D94-9801-9305ADCE8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D36BE-2BF9-BEFC-7E4C-72BFDDD24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0" t="18741" b="4031"/>
          <a:stretch/>
        </p:blipFill>
        <p:spPr>
          <a:xfrm>
            <a:off x="397771" y="242195"/>
            <a:ext cx="11460854" cy="658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7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65A0-CC64-C6AF-D8CC-B5655E696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26EDB-ADA2-63F9-26BA-5AC1886B8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1642" y="2312275"/>
            <a:ext cx="10412962" cy="4200491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AU" sz="2000" dirty="0"/>
              <a:t>Without enzymes, draw a graph to show reaction rate vs temperature</a:t>
            </a:r>
          </a:p>
          <a:p>
            <a:pPr marL="342900" indent="-342900">
              <a:buAutoNum type="arabicPeriod"/>
            </a:pPr>
            <a:r>
              <a:rPr lang="en-AU" sz="2000" dirty="0"/>
              <a:t>Why can cells not function at higher temperature?</a:t>
            </a:r>
          </a:p>
          <a:p>
            <a:pPr marL="342900" indent="-342900">
              <a:buAutoNum type="arabicPeriod"/>
            </a:pPr>
            <a:r>
              <a:rPr lang="en-AU" sz="2000" dirty="0"/>
              <a:t>What does denaturation mean?</a:t>
            </a:r>
          </a:p>
          <a:p>
            <a:pPr marL="342900" indent="-342900">
              <a:buAutoNum type="arabicPeriod"/>
            </a:pPr>
            <a:r>
              <a:rPr lang="en-AU" sz="2000" dirty="0"/>
              <a:t>How are enzyme concentration and substrate concentration graphs related?</a:t>
            </a:r>
          </a:p>
          <a:p>
            <a:pPr marL="342900" indent="-342900">
              <a:buAutoNum type="arabicPeriod"/>
            </a:pPr>
            <a:r>
              <a:rPr lang="en-AU" sz="2000" dirty="0"/>
              <a:t>Explain how and why enzyme activity graphs for pH and temperature  are different.</a:t>
            </a:r>
          </a:p>
        </p:txBody>
      </p:sp>
    </p:spTree>
    <p:extLst>
      <p:ext uri="{BB962C8B-B14F-4D97-AF65-F5344CB8AC3E}">
        <p14:creationId xmlns:p14="http://schemas.microsoft.com/office/powerpoint/2010/main" val="328284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E054-F94B-B88F-693F-A47C7B84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0E42-068E-FAEC-D62E-DC242A28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74" y="2312275"/>
            <a:ext cx="11140750" cy="4200491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sz="2400" dirty="0"/>
              <a:t>What is a monomer?</a:t>
            </a:r>
          </a:p>
          <a:p>
            <a:pPr marL="342900" indent="-342900">
              <a:buAutoNum type="arabicPeriod"/>
            </a:pPr>
            <a:r>
              <a:rPr lang="en-US" sz="2400" dirty="0"/>
              <a:t>Which </a:t>
            </a:r>
            <a:r>
              <a:rPr lang="en-US" sz="2400"/>
              <a:t>biomolecule is </a:t>
            </a:r>
            <a:r>
              <a:rPr lang="en-US" sz="2400" dirty="0"/>
              <a:t>a reactant for cellular respiration?</a:t>
            </a:r>
          </a:p>
          <a:p>
            <a:pPr marL="342900" indent="-342900">
              <a:buAutoNum type="arabicPeriod"/>
            </a:pPr>
            <a:r>
              <a:rPr lang="en-US" sz="2400" dirty="0"/>
              <a:t>Which cell components are made of proteins?</a:t>
            </a:r>
          </a:p>
          <a:p>
            <a:pPr marL="342900" indent="-342900">
              <a:buAutoNum type="arabicPeriod"/>
            </a:pPr>
            <a:r>
              <a:rPr lang="en-US" sz="2400" dirty="0"/>
              <a:t>Which cell components are made of lipids?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Summarise</a:t>
            </a:r>
            <a:r>
              <a:rPr lang="en-US" sz="2400" dirty="0"/>
              <a:t> the elements contained in each class of biomolecules.</a:t>
            </a:r>
          </a:p>
          <a:p>
            <a:pPr marL="342900" indent="-342900">
              <a:buAutoNum type="arabicPeriod"/>
            </a:pPr>
            <a:r>
              <a:rPr lang="en-US" sz="2400" dirty="0"/>
              <a:t>Explain the difference between a vitamin and a mineral.</a:t>
            </a:r>
          </a:p>
          <a:p>
            <a:pPr marL="342900" indent="-3429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004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68" name="Freeform: Shape 2067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70" name="Freeform: Shape 2069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pPr marL="228600">
              <a:spcAft>
                <a:spcPts val="600"/>
              </a:spcAft>
              <a:tabLst>
                <a:tab pos="228600" algn="l"/>
              </a:tabLst>
            </a:pPr>
            <a:r>
              <a:rPr lang="en-AU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enzyme function can be affected by factors including pH, temperature, presence of inhibitors and co-factors, and the concentration of reactants and products</a:t>
            </a:r>
            <a:endParaRPr lang="en-AU"/>
          </a:p>
        </p:txBody>
      </p:sp>
      <p:sp>
        <p:nvSpPr>
          <p:cNvPr id="2072" name="Freeform: Shape 2071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8046A-9EC5-0F07-DB76-767B3C92D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01" r="15219" b="-1"/>
          <a:stretch/>
        </p:blipFill>
        <p:spPr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19996-E115-8B9A-1078-86CE1D146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684EF-6E51-14D2-1CF5-9F510F66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9058-88E4-51D4-E2E6-318126B88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19"/>
            <a:ext cx="5410898" cy="4027905"/>
          </a:xfrm>
        </p:spPr>
        <p:txBody>
          <a:bodyPr anchor="t"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List the factors that affect enzyme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Explain how and why each factor affects enzymes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800" dirty="0"/>
              <a:t>Compare graphs of enzyme 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092" name="Freeform: Shape 3091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94" name="Freeform: Shape 3093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96" name="Freeform: Shape 3095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386112-0027-038C-2812-E0564ED7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130" y="1337268"/>
            <a:ext cx="3774974" cy="269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7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02BBF-AE89-C884-5FF2-67E30822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r>
              <a:rPr lang="en-US"/>
              <a:t>Enzymes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A35BD-51C0-B400-9040-30A72C666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183986" cy="3651250"/>
          </a:xfrm>
        </p:spPr>
        <p:txBody>
          <a:bodyPr>
            <a:normAutofit/>
          </a:bodyPr>
          <a:lstStyle/>
          <a:p>
            <a:r>
              <a:rPr lang="en-US" sz="2400" dirty="0"/>
              <a:t>For both the lock and key and induced fit models, enzyme shape affects the ability of the substrate to bind to the active site.</a:t>
            </a:r>
            <a:endParaRPr lang="en-AU" sz="24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2AF9C-8D4A-3288-FFBD-AF7521500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2" t="23167" b="8961"/>
          <a:stretch/>
        </p:blipFill>
        <p:spPr>
          <a:xfrm>
            <a:off x="6697222" y="1765807"/>
            <a:ext cx="5253297" cy="279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0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C0385E9-02B2-4941-889A-EAD43F5BB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36139" y="0"/>
            <a:ext cx="5455860" cy="6858000"/>
          </a:xfrm>
          <a:custGeom>
            <a:avLst/>
            <a:gdLst>
              <a:gd name="connsiteX0" fmla="*/ 3832837 w 5455860"/>
              <a:gd name="connsiteY0" fmla="*/ 0 h 6858000"/>
              <a:gd name="connsiteX1" fmla="*/ 2739604 w 5455860"/>
              <a:gd name="connsiteY1" fmla="*/ 0 h 6858000"/>
              <a:gd name="connsiteX2" fmla="*/ 1959438 w 5455860"/>
              <a:gd name="connsiteY2" fmla="*/ 0 h 6858000"/>
              <a:gd name="connsiteX3" fmla="*/ 1895061 w 5455860"/>
              <a:gd name="connsiteY3" fmla="*/ 0 h 6858000"/>
              <a:gd name="connsiteX4" fmla="*/ 249909 w 5455860"/>
              <a:gd name="connsiteY4" fmla="*/ 0 h 6858000"/>
              <a:gd name="connsiteX5" fmla="*/ 0 w 5455860"/>
              <a:gd name="connsiteY5" fmla="*/ 0 h 6858000"/>
              <a:gd name="connsiteX6" fmla="*/ 0 w 5455860"/>
              <a:gd name="connsiteY6" fmla="*/ 6858000 h 6858000"/>
              <a:gd name="connsiteX7" fmla="*/ 249909 w 5455860"/>
              <a:gd name="connsiteY7" fmla="*/ 6858000 h 6858000"/>
              <a:gd name="connsiteX8" fmla="*/ 1895061 w 5455860"/>
              <a:gd name="connsiteY8" fmla="*/ 6858000 h 6858000"/>
              <a:gd name="connsiteX9" fmla="*/ 1959438 w 5455860"/>
              <a:gd name="connsiteY9" fmla="*/ 6858000 h 6858000"/>
              <a:gd name="connsiteX10" fmla="*/ 2739604 w 5455860"/>
              <a:gd name="connsiteY10" fmla="*/ 6858000 h 6858000"/>
              <a:gd name="connsiteX11" fmla="*/ 2953106 w 5455860"/>
              <a:gd name="connsiteY11" fmla="*/ 6858000 h 6858000"/>
              <a:gd name="connsiteX12" fmla="*/ 3064862 w 5455860"/>
              <a:gd name="connsiteY12" fmla="*/ 6780599 h 6858000"/>
              <a:gd name="connsiteX13" fmla="*/ 3581510 w 5455860"/>
              <a:gd name="connsiteY13" fmla="*/ 6374814 h 6858000"/>
              <a:gd name="connsiteX14" fmla="*/ 5455860 w 5455860"/>
              <a:gd name="connsiteY14" fmla="*/ 3621656 h 6858000"/>
              <a:gd name="connsiteX15" fmla="*/ 3854961 w 5455860"/>
              <a:gd name="connsiteY15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55860" h="6858000">
                <a:moveTo>
                  <a:pt x="3832837" y="0"/>
                </a:moveTo>
                <a:lnTo>
                  <a:pt x="2739604" y="0"/>
                </a:lnTo>
                <a:lnTo>
                  <a:pt x="1959438" y="0"/>
                </a:lnTo>
                <a:lnTo>
                  <a:pt x="1895061" y="0"/>
                </a:lnTo>
                <a:lnTo>
                  <a:pt x="249909" y="0"/>
                </a:lnTo>
                <a:lnTo>
                  <a:pt x="0" y="0"/>
                </a:lnTo>
                <a:lnTo>
                  <a:pt x="0" y="6858000"/>
                </a:lnTo>
                <a:lnTo>
                  <a:pt x="249909" y="6858000"/>
                </a:lnTo>
                <a:lnTo>
                  <a:pt x="1895061" y="6858000"/>
                </a:lnTo>
                <a:lnTo>
                  <a:pt x="1959438" y="6858000"/>
                </a:lnTo>
                <a:lnTo>
                  <a:pt x="2739604" y="6858000"/>
                </a:lnTo>
                <a:lnTo>
                  <a:pt x="2953106" y="6858000"/>
                </a:lnTo>
                <a:lnTo>
                  <a:pt x="3064862" y="6780599"/>
                </a:lnTo>
                <a:cubicBezTo>
                  <a:pt x="3238680" y="6653108"/>
                  <a:pt x="3409307" y="6515397"/>
                  <a:pt x="3581510" y="6374814"/>
                </a:cubicBezTo>
                <a:cubicBezTo>
                  <a:pt x="4527135" y="5602839"/>
                  <a:pt x="5455860" y="4969131"/>
                  <a:pt x="5455860" y="3621656"/>
                </a:cubicBezTo>
                <a:cubicBezTo>
                  <a:pt x="5455860" y="2093192"/>
                  <a:pt x="4882124" y="754641"/>
                  <a:pt x="3854961" y="1499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25586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69160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51DDD-1B55-625E-57FD-8182C741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410" y="314325"/>
            <a:ext cx="4325676" cy="684917"/>
          </a:xfrm>
        </p:spPr>
        <p:txBody>
          <a:bodyPr anchor="b">
            <a:normAutofit fontScale="90000"/>
          </a:bodyPr>
          <a:lstStyle/>
          <a:p>
            <a:r>
              <a:rPr lang="en-AU" dirty="0"/>
              <a:t>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4D478-2D07-E59E-2BCC-023A54B79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99" y="1597334"/>
            <a:ext cx="4788670" cy="36633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3C209-987C-EE35-6B5C-13D46502C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126" y="1313567"/>
            <a:ext cx="5000624" cy="488720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how acidic or basic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each enzyme has an optimal pH range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changing pH will change shape and therefore ability to function </a:t>
            </a:r>
          </a:p>
        </p:txBody>
      </p:sp>
    </p:spTree>
    <p:extLst>
      <p:ext uri="{BB962C8B-B14F-4D97-AF65-F5344CB8AC3E}">
        <p14:creationId xmlns:p14="http://schemas.microsoft.com/office/powerpoint/2010/main" val="92360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4E3F8-1D5C-49FF-8E89-200E4CD8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r>
              <a:rPr lang="en-AU" dirty="0"/>
              <a:t>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D11C-212F-049F-2BE3-0EEF947AC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183986" cy="365125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/>
              <a:t>enzymes are made of proteins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/>
              <a:t>if it is too cold, the reactant molecules move too slowly to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600" dirty="0"/>
              <a:t>proteins denature if the temperature is too high</a:t>
            </a:r>
          </a:p>
          <a:p>
            <a:endParaRPr lang="en-AU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0" name="Freeform: Shape 1039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Image result for enzyme activity and temperature">
            <a:extLst>
              <a:ext uri="{FF2B5EF4-FFF2-40B4-BE49-F238E27FC236}">
                <a16:creationId xmlns:a16="http://schemas.microsoft.com/office/drawing/2014/main" id="{81B3C1D4-4938-3238-32A8-7E6837E87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81964" y="1399592"/>
            <a:ext cx="4950249" cy="390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79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5C54F-AF1F-C48B-D69B-2489DCEF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976313"/>
          </a:xfrm>
        </p:spPr>
        <p:txBody>
          <a:bodyPr anchor="b">
            <a:normAutofit/>
          </a:bodyPr>
          <a:lstStyle/>
          <a:p>
            <a:r>
              <a:rPr lang="en-AU" dirty="0"/>
              <a:t>Inhibitors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C758-CE8E-AF26-8AF5-BE1F156F9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543049"/>
            <a:ext cx="5571391" cy="48720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block enzyme function either by binding to the active site or by binding to another location which distorts the shape of the active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may bind reversibly or permanently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/>
              <a:t>specific to particular enzymes</a:t>
            </a:r>
          </a:p>
          <a:p>
            <a:endParaRPr lang="en-A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B6A25-8F1D-BE08-005F-A3087F2507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70" b="51111"/>
          <a:stretch/>
        </p:blipFill>
        <p:spPr>
          <a:xfrm>
            <a:off x="7222831" y="1753149"/>
            <a:ext cx="5496294" cy="3476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629F57-ADEB-5EA7-00B2-DEDB1979BB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14" b="14136"/>
          <a:stretch/>
        </p:blipFill>
        <p:spPr>
          <a:xfrm>
            <a:off x="6934518" y="1869197"/>
            <a:ext cx="5257177" cy="336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0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41C76-E17F-6AF7-51D6-36F16CDC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183986" cy="1639888"/>
          </a:xfrm>
        </p:spPr>
        <p:txBody>
          <a:bodyPr anchor="b">
            <a:normAutofit/>
          </a:bodyPr>
          <a:lstStyle/>
          <a:p>
            <a:r>
              <a:rPr lang="en-AU" dirty="0"/>
              <a:t>Cofactors and coenzymes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2CAA-A455-3E10-13B1-9152D1160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183986" cy="36512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Cofactors are non-protein components of an enzyme that activate the enzyme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Coenzymes are enzymes that work together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05773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19069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13E70-A67C-C81E-4D95-4FA3E7785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233"/>
          <a:stretch/>
        </p:blipFill>
        <p:spPr>
          <a:xfrm>
            <a:off x="6719069" y="2082801"/>
            <a:ext cx="5391656" cy="2385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5C4236-B2C7-7769-D8C9-6237AEDF1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707" y="853282"/>
            <a:ext cx="5391656" cy="539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4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317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Meiryo</vt:lpstr>
      <vt:lpstr>Arial</vt:lpstr>
      <vt:lpstr>Calibri</vt:lpstr>
      <vt:lpstr>Corbel</vt:lpstr>
      <vt:lpstr>SketchLinesVTI</vt:lpstr>
      <vt:lpstr>Enzyme function</vt:lpstr>
      <vt:lpstr>Review </vt:lpstr>
      <vt:lpstr>Learning Intentions</vt:lpstr>
      <vt:lpstr>Success Criteria</vt:lpstr>
      <vt:lpstr>Enzymes</vt:lpstr>
      <vt:lpstr>pH</vt:lpstr>
      <vt:lpstr>Temperature</vt:lpstr>
      <vt:lpstr>Inhibitors</vt:lpstr>
      <vt:lpstr>Cofactors and coenzymes</vt:lpstr>
      <vt:lpstr>Reactant and product concentration</vt:lpstr>
      <vt:lpstr>PowerPoint Presentation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Kristy Johnson</cp:lastModifiedBy>
  <cp:revision>17</cp:revision>
  <dcterms:created xsi:type="dcterms:W3CDTF">2023-02-01T11:31:06Z</dcterms:created>
  <dcterms:modified xsi:type="dcterms:W3CDTF">2024-02-27T13:20:28Z</dcterms:modified>
</cp:coreProperties>
</file>