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B64-CE12-46A0-9C3B-B67B6AA591F9}" type="datetimeFigureOut">
              <a:rPr lang="en-AU" smtClean="0"/>
              <a:t>1/02/2017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2F8-6174-4543-838A-B4D1A0796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66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B64-CE12-46A0-9C3B-B67B6AA591F9}" type="datetimeFigureOut">
              <a:rPr lang="en-AU" smtClean="0"/>
              <a:t>1/02/2017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2F8-6174-4543-838A-B4D1A0796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90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B64-CE12-46A0-9C3B-B67B6AA591F9}" type="datetimeFigureOut">
              <a:rPr lang="en-AU" smtClean="0"/>
              <a:t>1/02/2017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2F8-6174-4543-838A-B4D1A0796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8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B64-CE12-46A0-9C3B-B67B6AA591F9}" type="datetimeFigureOut">
              <a:rPr lang="en-AU" smtClean="0"/>
              <a:t>1/02/2017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2F8-6174-4543-838A-B4D1A0796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1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B64-CE12-46A0-9C3B-B67B6AA591F9}" type="datetimeFigureOut">
              <a:rPr lang="en-AU" smtClean="0"/>
              <a:t>1/02/2017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2F8-6174-4543-838A-B4D1A0796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02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B64-CE12-46A0-9C3B-B67B6AA591F9}" type="datetimeFigureOut">
              <a:rPr lang="en-AU" smtClean="0"/>
              <a:t>1/02/2017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2F8-6174-4543-838A-B4D1A0796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12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B64-CE12-46A0-9C3B-B67B6AA591F9}" type="datetimeFigureOut">
              <a:rPr lang="en-AU" smtClean="0"/>
              <a:t>1/02/2017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2F8-6174-4543-838A-B4D1A0796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511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B64-CE12-46A0-9C3B-B67B6AA591F9}" type="datetimeFigureOut">
              <a:rPr lang="en-AU" smtClean="0"/>
              <a:t>1/02/2017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2F8-6174-4543-838A-B4D1A0796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374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B64-CE12-46A0-9C3B-B67B6AA591F9}" type="datetimeFigureOut">
              <a:rPr lang="en-AU" smtClean="0"/>
              <a:t>1/02/2017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2F8-6174-4543-838A-B4D1A0796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435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B64-CE12-46A0-9C3B-B67B6AA591F9}" type="datetimeFigureOut">
              <a:rPr lang="en-AU" smtClean="0"/>
              <a:t>1/02/2017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2F8-6174-4543-838A-B4D1A0796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28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B64-CE12-46A0-9C3B-B67B6AA591F9}" type="datetimeFigureOut">
              <a:rPr lang="en-AU" smtClean="0"/>
              <a:t>1/02/2017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82F8-6174-4543-838A-B4D1A0796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67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0B64-CE12-46A0-9C3B-B67B6AA591F9}" type="datetimeFigureOut">
              <a:rPr lang="en-AU" smtClean="0"/>
              <a:t>1/02/2017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D82F8-6174-4543-838A-B4D1A0796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4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en-AU" dirty="0" smtClean="0"/>
              <a:t>Chapter 01 Science Inquiry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509120"/>
            <a:ext cx="6400800" cy="1752600"/>
          </a:xfrm>
        </p:spPr>
        <p:txBody>
          <a:bodyPr/>
          <a:lstStyle/>
          <a:p>
            <a:r>
              <a:rPr lang="en-AU" dirty="0" smtClean="0"/>
              <a:t>Intro to Scientific Method</a:t>
            </a:r>
          </a:p>
          <a:p>
            <a:r>
              <a:rPr lang="en-AU" dirty="0" smtClean="0"/>
              <a:t>Types of Investigation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96616"/>
            <a:ext cx="3056390" cy="263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79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AU" b="1" dirty="0" smtClean="0"/>
              <a:t>Controlled Experiments</a:t>
            </a:r>
          </a:p>
          <a:p>
            <a:pPr lvl="1"/>
            <a:r>
              <a:rPr lang="en-AU" dirty="0" smtClean="0"/>
              <a:t>Designed to investigate relationships between factors.</a:t>
            </a:r>
          </a:p>
          <a:p>
            <a:pPr lvl="1"/>
            <a:r>
              <a:rPr lang="en-AU" dirty="0" smtClean="0"/>
              <a:t>Variables carefully controlled.</a:t>
            </a:r>
          </a:p>
          <a:p>
            <a:pPr lvl="1"/>
            <a:r>
              <a:rPr lang="en-AU" dirty="0" smtClean="0"/>
              <a:t>Validity carefully monitored.</a:t>
            </a:r>
          </a:p>
          <a:p>
            <a:pPr lvl="1"/>
            <a:r>
              <a:rPr lang="en-AU" dirty="0" smtClean="0"/>
              <a:t>Tests a hypothesis</a:t>
            </a:r>
          </a:p>
          <a:p>
            <a:pPr lvl="1"/>
            <a:r>
              <a:rPr lang="en-AU" dirty="0" smtClean="0"/>
              <a:t>Data undergoes statistical analysis to determine probability that hypothesis is correct. </a:t>
            </a:r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r>
              <a:rPr lang="en-AU" dirty="0" err="1" smtClean="0"/>
              <a:t>Eg</a:t>
            </a:r>
            <a:r>
              <a:rPr lang="en-AU" dirty="0" smtClean="0"/>
              <a:t>:  testing whether a particular drug is effective.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9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en-AU" sz="4000" dirty="0" smtClean="0"/>
              <a:t>What is science?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68875"/>
          </a:xfrm>
        </p:spPr>
        <p:txBody>
          <a:bodyPr/>
          <a:lstStyle/>
          <a:p>
            <a:pPr eaLnBrk="1" hangingPunct="1"/>
            <a:r>
              <a:rPr lang="en-AU" sz="2800" dirty="0" smtClean="0"/>
              <a:t>Two aspects:</a:t>
            </a:r>
          </a:p>
          <a:p>
            <a:pPr lvl="1" eaLnBrk="1" hangingPunct="1"/>
            <a:r>
              <a:rPr lang="en-AU" sz="2400" dirty="0" smtClean="0"/>
              <a:t>A process of inquiry</a:t>
            </a:r>
          </a:p>
          <a:p>
            <a:pPr lvl="2" eaLnBrk="1" hangingPunct="1"/>
            <a:r>
              <a:rPr lang="en-AU" sz="2000" dirty="0" smtClean="0"/>
              <a:t>a way of finding out about things.</a:t>
            </a:r>
          </a:p>
          <a:p>
            <a:pPr lvl="2" eaLnBrk="1" hangingPunct="1"/>
            <a:r>
              <a:rPr lang="en-AU" sz="2000" dirty="0" smtClean="0"/>
              <a:t>Scientists observe the world and come up with ideas:</a:t>
            </a:r>
          </a:p>
          <a:p>
            <a:pPr lvl="3" eaLnBrk="1" hangingPunct="1"/>
            <a:r>
              <a:rPr lang="en-AU" sz="1800" dirty="0" smtClean="0"/>
              <a:t>About connections between things</a:t>
            </a:r>
          </a:p>
          <a:p>
            <a:pPr lvl="3" eaLnBrk="1" hangingPunct="1"/>
            <a:r>
              <a:rPr lang="en-AU" sz="1800" dirty="0" smtClean="0"/>
              <a:t>About why things happen</a:t>
            </a:r>
          </a:p>
          <a:p>
            <a:pPr lvl="2" eaLnBrk="1" hangingPunct="1"/>
            <a:r>
              <a:rPr lang="en-AU" sz="2000" dirty="0" smtClean="0"/>
              <a:t>Scientists use a systematic process “the scientific method” to explore connections and prove/disprove them.</a:t>
            </a:r>
          </a:p>
          <a:p>
            <a:pPr lvl="1" eaLnBrk="1" hangingPunct="1">
              <a:buFontTx/>
              <a:buNone/>
            </a:pPr>
            <a:endParaRPr lang="en-AU" sz="2400" dirty="0" smtClean="0"/>
          </a:p>
          <a:p>
            <a:pPr lvl="1" eaLnBrk="1" hangingPunct="1"/>
            <a:r>
              <a:rPr lang="en-AU" sz="2400" dirty="0" smtClean="0"/>
              <a:t>A body of knowledge</a:t>
            </a:r>
          </a:p>
          <a:p>
            <a:pPr lvl="2" eaLnBrk="1" hangingPunct="1"/>
            <a:r>
              <a:rPr lang="en-AU" sz="2000" dirty="0" smtClean="0"/>
              <a:t>Gained by systematic observation and testing of ideas.</a:t>
            </a:r>
          </a:p>
          <a:p>
            <a:pPr lvl="2" eaLnBrk="1" hangingPunct="1">
              <a:buFontTx/>
              <a:buNone/>
            </a:pP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41653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 human biology and medical research…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Inquiry, for example:</a:t>
            </a:r>
          </a:p>
          <a:p>
            <a:pPr lvl="1"/>
            <a:r>
              <a:rPr lang="en-AU" dirty="0" smtClean="0"/>
              <a:t>Formulating and testing drugs</a:t>
            </a:r>
          </a:p>
          <a:p>
            <a:pPr lvl="1"/>
            <a:r>
              <a:rPr lang="en-AU" dirty="0" smtClean="0"/>
              <a:t>Studying human health over time</a:t>
            </a:r>
          </a:p>
          <a:p>
            <a:pPr lvl="1"/>
            <a:r>
              <a:rPr lang="en-AU" dirty="0" smtClean="0"/>
              <a:t>Gathering data on human systems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Leads to medical advances and more accurate understandings – contributes to a body of knowledge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60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204864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 smtClean="0"/>
              <a:t>Types of Investigation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88691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2896"/>
            <a:ext cx="2952328" cy="270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507288" cy="6336704"/>
          </a:xfrm>
        </p:spPr>
        <p:txBody>
          <a:bodyPr/>
          <a:lstStyle/>
          <a:p>
            <a:r>
              <a:rPr lang="en-AU" b="1" dirty="0" smtClean="0"/>
              <a:t>Observations</a:t>
            </a:r>
          </a:p>
          <a:p>
            <a:pPr lvl="1"/>
            <a:r>
              <a:rPr lang="en-AU" dirty="0" smtClean="0"/>
              <a:t>Using senses and measuring equipment</a:t>
            </a:r>
          </a:p>
          <a:p>
            <a:pPr lvl="1"/>
            <a:r>
              <a:rPr lang="en-AU" dirty="0" smtClean="0"/>
              <a:t>Gathering, collating and analysing data gathered</a:t>
            </a:r>
          </a:p>
          <a:p>
            <a:pPr lvl="1"/>
            <a:r>
              <a:rPr lang="en-AU" dirty="0" smtClean="0"/>
              <a:t>Looking for patterns and relationships within the data.</a:t>
            </a:r>
          </a:p>
          <a:p>
            <a:pPr marL="457200" lvl="1" indent="0">
              <a:buNone/>
            </a:pPr>
            <a:r>
              <a:rPr lang="en-AU" dirty="0" smtClean="0"/>
              <a:t>Examples: </a:t>
            </a:r>
          </a:p>
          <a:p>
            <a:pPr lvl="1"/>
            <a:r>
              <a:rPr lang="en-AU" dirty="0"/>
              <a:t>	O</a:t>
            </a:r>
            <a:r>
              <a:rPr lang="en-AU" dirty="0" smtClean="0"/>
              <a:t>bservation of animal behaviour</a:t>
            </a:r>
          </a:p>
          <a:p>
            <a:pPr lvl="1"/>
            <a:endParaRPr lang="en-AU" dirty="0"/>
          </a:p>
          <a:p>
            <a:pPr lvl="1"/>
            <a:r>
              <a:rPr lang="en-AU" dirty="0" smtClean="0"/>
              <a:t>Discovery of </a:t>
            </a:r>
            <a:r>
              <a:rPr lang="en-AU" i="1" dirty="0" smtClean="0"/>
              <a:t>Helicobacter pylori</a:t>
            </a:r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098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AU" b="1" dirty="0" smtClean="0"/>
              <a:t>Surveys</a:t>
            </a:r>
          </a:p>
          <a:p>
            <a:pPr lvl="1"/>
            <a:r>
              <a:rPr lang="en-AU" dirty="0" smtClean="0"/>
              <a:t>Collection of data from a large number of people.</a:t>
            </a:r>
          </a:p>
          <a:p>
            <a:pPr lvl="1"/>
            <a:r>
              <a:rPr lang="en-AU" dirty="0" smtClean="0"/>
              <a:t>Questionnaire or interview.</a:t>
            </a:r>
          </a:p>
          <a:p>
            <a:pPr lvl="1"/>
            <a:r>
              <a:rPr lang="en-AU" dirty="0" smtClean="0"/>
              <a:t>Can reveal patterns of behaviour, provide ideas about connections (</a:t>
            </a:r>
            <a:r>
              <a:rPr lang="en-AU" dirty="0" err="1" smtClean="0"/>
              <a:t>eg</a:t>
            </a:r>
            <a:r>
              <a:rPr lang="en-AU" dirty="0" smtClean="0"/>
              <a:t> lifestyle and heart disease).</a:t>
            </a:r>
          </a:p>
          <a:p>
            <a:pPr lvl="1"/>
            <a:r>
              <a:rPr lang="en-AU" dirty="0" smtClean="0"/>
              <a:t>Often used in conjunction with other data collection methods.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01008"/>
            <a:ext cx="3024336" cy="293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97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AU" b="1" dirty="0" smtClean="0"/>
              <a:t>Trial and Error</a:t>
            </a:r>
          </a:p>
          <a:p>
            <a:pPr lvl="1"/>
            <a:r>
              <a:rPr lang="en-AU" dirty="0" smtClean="0"/>
              <a:t>Systematic</a:t>
            </a:r>
          </a:p>
          <a:p>
            <a:pPr lvl="1"/>
            <a:r>
              <a:rPr lang="en-AU" dirty="0" smtClean="0"/>
              <a:t>Testing things in turn</a:t>
            </a:r>
          </a:p>
          <a:p>
            <a:pPr lvl="1"/>
            <a:r>
              <a:rPr lang="en-AU" dirty="0" smtClean="0"/>
              <a:t>Can be prolonged/time consuming</a:t>
            </a:r>
          </a:p>
          <a:p>
            <a:pPr lvl="1"/>
            <a:r>
              <a:rPr lang="en-AU" dirty="0" smtClean="0"/>
              <a:t>Keeping very accurate records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Example:  testing different chemical compounds from plants, to see whether they have an antibiotic effect on bacterial colonies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2786261" cy="168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58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AU" b="1" dirty="0" smtClean="0"/>
              <a:t>Case Studies</a:t>
            </a:r>
          </a:p>
          <a:p>
            <a:pPr lvl="1"/>
            <a:r>
              <a:rPr lang="en-AU" dirty="0" smtClean="0"/>
              <a:t>In depth investigation and report of a specific situation.</a:t>
            </a:r>
          </a:p>
          <a:p>
            <a:pPr marL="457200" lvl="1" indent="0">
              <a:buNone/>
            </a:pPr>
            <a:endParaRPr lang="en-AU" dirty="0" smtClean="0"/>
          </a:p>
          <a:p>
            <a:pPr lvl="1"/>
            <a:r>
              <a:rPr lang="en-AU" dirty="0" smtClean="0"/>
              <a:t>Can be used to track the progress of a disease in an individual, to learn more about disease in general, or to confirm other data.</a:t>
            </a:r>
          </a:p>
          <a:p>
            <a:pPr lvl="1"/>
            <a:endParaRPr lang="en-AU" dirty="0"/>
          </a:p>
          <a:p>
            <a:pPr lvl="1"/>
            <a:r>
              <a:rPr lang="en-AU" dirty="0" smtClean="0"/>
              <a:t>Have limitations – can be too narrow in view, lack validity.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271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AU" b="1" dirty="0" smtClean="0"/>
              <a:t>Longitudinal Studies</a:t>
            </a:r>
          </a:p>
          <a:p>
            <a:pPr lvl="1"/>
            <a:r>
              <a:rPr lang="en-AU" dirty="0" smtClean="0"/>
              <a:t>Conducted over a long period</a:t>
            </a:r>
          </a:p>
          <a:p>
            <a:pPr lvl="1"/>
            <a:r>
              <a:rPr lang="en-AU" dirty="0" smtClean="0"/>
              <a:t>Gathers data repeatedly </a:t>
            </a:r>
          </a:p>
          <a:p>
            <a:pPr lvl="1"/>
            <a:r>
              <a:rPr lang="en-AU" dirty="0" smtClean="0"/>
              <a:t>Picture of change over time</a:t>
            </a:r>
          </a:p>
          <a:p>
            <a:pPr lvl="1"/>
            <a:r>
              <a:rPr lang="en-AU" dirty="0" smtClean="0"/>
              <a:t>Can establish links between lifestyle and health</a:t>
            </a:r>
          </a:p>
          <a:p>
            <a:pPr marL="457200" lvl="1" indent="0">
              <a:buNone/>
            </a:pPr>
            <a:endParaRPr lang="en-AU" dirty="0" smtClean="0"/>
          </a:p>
          <a:p>
            <a:pPr lvl="2"/>
            <a:r>
              <a:rPr lang="en-AU" dirty="0" err="1" smtClean="0"/>
              <a:t>Eg</a:t>
            </a:r>
            <a:r>
              <a:rPr lang="en-AU" dirty="0" smtClean="0"/>
              <a:t>:  Longitudinal studies of women’s health.</a:t>
            </a:r>
          </a:p>
          <a:p>
            <a:pPr lvl="2"/>
            <a:r>
              <a:rPr lang="en-AU" dirty="0" smtClean="0"/>
              <a:t>Longitudinal monitoring of smoking habits and disease.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011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A28DE19-DE2D-47B4-A2E7-57AB2A3A91D0}"/>
</file>

<file path=customXml/itemProps2.xml><?xml version="1.0" encoding="utf-8"?>
<ds:datastoreItem xmlns:ds="http://schemas.openxmlformats.org/officeDocument/2006/customXml" ds:itemID="{094ED777-BF0C-42B0-AE41-032AFB2A1049}"/>
</file>

<file path=customXml/itemProps3.xml><?xml version="1.0" encoding="utf-8"?>
<ds:datastoreItem xmlns:ds="http://schemas.openxmlformats.org/officeDocument/2006/customXml" ds:itemID="{0CA1B2EF-0ECD-49E6-9EA9-4D4908D678D5}"/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357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Chapter 01 Science Inquiry</vt:lpstr>
      <vt:lpstr>What is science?</vt:lpstr>
      <vt:lpstr>In human biology and medical research…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Department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 Science Inquiry</dc:title>
  <dc:creator>Robin L Byrne</dc:creator>
  <cp:lastModifiedBy>Robin L Byrne</cp:lastModifiedBy>
  <cp:revision>5</cp:revision>
  <dcterms:created xsi:type="dcterms:W3CDTF">2017-02-01T12:01:33Z</dcterms:created>
  <dcterms:modified xsi:type="dcterms:W3CDTF">2017-02-01T12:45:56Z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