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9.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4" r:id="rId3"/>
    <p:sldId id="258" r:id="rId4"/>
    <p:sldId id="259" r:id="rId5"/>
    <p:sldId id="260" r:id="rId6"/>
    <p:sldId id="261" r:id="rId7"/>
    <p:sldId id="262" r:id="rId8"/>
    <p:sldId id="263" r:id="rId9"/>
    <p:sldId id="264" r:id="rId10"/>
    <p:sldId id="265" r:id="rId11"/>
    <p:sldId id="266" r:id="rId12"/>
    <p:sldId id="267" r:id="rId13"/>
    <p:sldId id="268" r:id="rId14"/>
    <p:sldId id="280" r:id="rId15"/>
    <p:sldId id="269" r:id="rId16"/>
    <p:sldId id="270" r:id="rId17"/>
    <p:sldId id="271" r:id="rId18"/>
    <p:sldId id="281" r:id="rId19"/>
    <p:sldId id="272" r:id="rId20"/>
    <p:sldId id="273" r:id="rId21"/>
    <p:sldId id="274" r:id="rId22"/>
    <p:sldId id="275" r:id="rId23"/>
    <p:sldId id="282" r:id="rId24"/>
    <p:sldId id="276" r:id="rId25"/>
    <p:sldId id="277" r:id="rId26"/>
    <p:sldId id="278" r:id="rId27"/>
    <p:sldId id="279"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8" d="100"/>
          <a:sy n="88"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EA9DBB93-E810-4DEE-8C9E-4A671E8B0599}" type="datetimeFigureOut">
              <a:rPr lang="en-AU" smtClean="0"/>
              <a:t>11/03/2022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3845C3-8264-4D93-9257-13FFC2232636}" type="slidenum">
              <a:rPr lang="en-AU" smtClean="0"/>
              <a:t>‹#›</a:t>
            </a:fld>
            <a:endParaRPr lang="en-AU"/>
          </a:p>
        </p:txBody>
      </p:sp>
    </p:spTree>
    <p:extLst>
      <p:ext uri="{BB962C8B-B14F-4D97-AF65-F5344CB8AC3E}">
        <p14:creationId xmlns:p14="http://schemas.microsoft.com/office/powerpoint/2010/main" val="1672621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A9DBB93-E810-4DEE-8C9E-4A671E8B0599}" type="datetimeFigureOut">
              <a:rPr lang="en-AU" smtClean="0"/>
              <a:t>11/03/2022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3845C3-8264-4D93-9257-13FFC2232636}" type="slidenum">
              <a:rPr lang="en-AU" smtClean="0"/>
              <a:t>‹#›</a:t>
            </a:fld>
            <a:endParaRPr lang="en-AU"/>
          </a:p>
        </p:txBody>
      </p:sp>
    </p:spTree>
    <p:extLst>
      <p:ext uri="{BB962C8B-B14F-4D97-AF65-F5344CB8AC3E}">
        <p14:creationId xmlns:p14="http://schemas.microsoft.com/office/powerpoint/2010/main" val="3326754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A9DBB93-E810-4DEE-8C9E-4A671E8B0599}" type="datetimeFigureOut">
              <a:rPr lang="en-AU" smtClean="0"/>
              <a:t>11/03/2022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3845C3-8264-4D93-9257-13FFC2232636}" type="slidenum">
              <a:rPr lang="en-AU" smtClean="0"/>
              <a:t>‹#›</a:t>
            </a:fld>
            <a:endParaRPr lang="en-AU"/>
          </a:p>
        </p:txBody>
      </p:sp>
    </p:spTree>
    <p:extLst>
      <p:ext uri="{BB962C8B-B14F-4D97-AF65-F5344CB8AC3E}">
        <p14:creationId xmlns:p14="http://schemas.microsoft.com/office/powerpoint/2010/main" val="91588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EA9DBB93-E810-4DEE-8C9E-4A671E8B0599}" type="datetimeFigureOut">
              <a:rPr lang="en-AU" smtClean="0"/>
              <a:t>11/03/2022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3845C3-8264-4D93-9257-13FFC2232636}" type="slidenum">
              <a:rPr lang="en-AU" smtClean="0"/>
              <a:t>‹#›</a:t>
            </a:fld>
            <a:endParaRPr lang="en-AU"/>
          </a:p>
        </p:txBody>
      </p:sp>
    </p:spTree>
    <p:extLst>
      <p:ext uri="{BB962C8B-B14F-4D97-AF65-F5344CB8AC3E}">
        <p14:creationId xmlns:p14="http://schemas.microsoft.com/office/powerpoint/2010/main" val="82313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A9DBB93-E810-4DEE-8C9E-4A671E8B0599}" type="datetimeFigureOut">
              <a:rPr lang="en-AU" smtClean="0"/>
              <a:t>11/03/2022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3845C3-8264-4D93-9257-13FFC2232636}" type="slidenum">
              <a:rPr lang="en-AU" smtClean="0"/>
              <a:t>‹#›</a:t>
            </a:fld>
            <a:endParaRPr lang="en-AU"/>
          </a:p>
        </p:txBody>
      </p:sp>
    </p:spTree>
    <p:extLst>
      <p:ext uri="{BB962C8B-B14F-4D97-AF65-F5344CB8AC3E}">
        <p14:creationId xmlns:p14="http://schemas.microsoft.com/office/powerpoint/2010/main" val="2106824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EA9DBB93-E810-4DEE-8C9E-4A671E8B0599}" type="datetimeFigureOut">
              <a:rPr lang="en-AU" smtClean="0"/>
              <a:t>11/03/2022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A3845C3-8264-4D93-9257-13FFC2232636}" type="slidenum">
              <a:rPr lang="en-AU" smtClean="0"/>
              <a:t>‹#›</a:t>
            </a:fld>
            <a:endParaRPr lang="en-AU"/>
          </a:p>
        </p:txBody>
      </p:sp>
    </p:spTree>
    <p:extLst>
      <p:ext uri="{BB962C8B-B14F-4D97-AF65-F5344CB8AC3E}">
        <p14:creationId xmlns:p14="http://schemas.microsoft.com/office/powerpoint/2010/main" val="403702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EA9DBB93-E810-4DEE-8C9E-4A671E8B0599}" type="datetimeFigureOut">
              <a:rPr lang="en-AU" smtClean="0"/>
              <a:t>11/03/2022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A3845C3-8264-4D93-9257-13FFC2232636}" type="slidenum">
              <a:rPr lang="en-AU" smtClean="0"/>
              <a:t>‹#›</a:t>
            </a:fld>
            <a:endParaRPr lang="en-AU"/>
          </a:p>
        </p:txBody>
      </p:sp>
    </p:spTree>
    <p:extLst>
      <p:ext uri="{BB962C8B-B14F-4D97-AF65-F5344CB8AC3E}">
        <p14:creationId xmlns:p14="http://schemas.microsoft.com/office/powerpoint/2010/main" val="866633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EA9DBB93-E810-4DEE-8C9E-4A671E8B0599}" type="datetimeFigureOut">
              <a:rPr lang="en-AU" smtClean="0"/>
              <a:t>11/03/2022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A3845C3-8264-4D93-9257-13FFC2232636}" type="slidenum">
              <a:rPr lang="en-AU" smtClean="0"/>
              <a:t>‹#›</a:t>
            </a:fld>
            <a:endParaRPr lang="en-AU"/>
          </a:p>
        </p:txBody>
      </p:sp>
    </p:spTree>
    <p:extLst>
      <p:ext uri="{BB962C8B-B14F-4D97-AF65-F5344CB8AC3E}">
        <p14:creationId xmlns:p14="http://schemas.microsoft.com/office/powerpoint/2010/main" val="502471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9DBB93-E810-4DEE-8C9E-4A671E8B0599}" type="datetimeFigureOut">
              <a:rPr lang="en-AU" smtClean="0"/>
              <a:t>11/03/2022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A3845C3-8264-4D93-9257-13FFC2232636}" type="slidenum">
              <a:rPr lang="en-AU" smtClean="0"/>
              <a:t>‹#›</a:t>
            </a:fld>
            <a:endParaRPr lang="en-AU"/>
          </a:p>
        </p:txBody>
      </p:sp>
    </p:spTree>
    <p:extLst>
      <p:ext uri="{BB962C8B-B14F-4D97-AF65-F5344CB8AC3E}">
        <p14:creationId xmlns:p14="http://schemas.microsoft.com/office/powerpoint/2010/main" val="897646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9DBB93-E810-4DEE-8C9E-4A671E8B0599}" type="datetimeFigureOut">
              <a:rPr lang="en-AU" smtClean="0"/>
              <a:t>11/03/2022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A3845C3-8264-4D93-9257-13FFC2232636}" type="slidenum">
              <a:rPr lang="en-AU" smtClean="0"/>
              <a:t>‹#›</a:t>
            </a:fld>
            <a:endParaRPr lang="en-AU"/>
          </a:p>
        </p:txBody>
      </p:sp>
    </p:spTree>
    <p:extLst>
      <p:ext uri="{BB962C8B-B14F-4D97-AF65-F5344CB8AC3E}">
        <p14:creationId xmlns:p14="http://schemas.microsoft.com/office/powerpoint/2010/main" val="240901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A9DBB93-E810-4DEE-8C9E-4A671E8B0599}" type="datetimeFigureOut">
              <a:rPr lang="en-AU" smtClean="0"/>
              <a:t>11/03/2022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A3845C3-8264-4D93-9257-13FFC2232636}" type="slidenum">
              <a:rPr lang="en-AU" smtClean="0"/>
              <a:t>‹#›</a:t>
            </a:fld>
            <a:endParaRPr lang="en-AU"/>
          </a:p>
        </p:txBody>
      </p:sp>
    </p:spTree>
    <p:extLst>
      <p:ext uri="{BB962C8B-B14F-4D97-AF65-F5344CB8AC3E}">
        <p14:creationId xmlns:p14="http://schemas.microsoft.com/office/powerpoint/2010/main" val="143803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9DBB93-E810-4DEE-8C9E-4A671E8B0599}" type="datetimeFigureOut">
              <a:rPr lang="en-AU" smtClean="0"/>
              <a:t>11/03/2022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845C3-8264-4D93-9257-13FFC2232636}" type="slidenum">
              <a:rPr lang="en-AU" smtClean="0"/>
              <a:t>‹#›</a:t>
            </a:fld>
            <a:endParaRPr lang="en-AU"/>
          </a:p>
        </p:txBody>
      </p:sp>
    </p:spTree>
    <p:extLst>
      <p:ext uri="{BB962C8B-B14F-4D97-AF65-F5344CB8AC3E}">
        <p14:creationId xmlns:p14="http://schemas.microsoft.com/office/powerpoint/2010/main" val="1282768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79576" y="476673"/>
            <a:ext cx="7772400" cy="803487"/>
          </a:xfrm>
        </p:spPr>
        <p:txBody>
          <a:bodyPr>
            <a:normAutofit fontScale="90000"/>
          </a:bodyPr>
          <a:lstStyle/>
          <a:p>
            <a:r>
              <a:rPr lang="en-AU" dirty="0" smtClean="0"/>
              <a:t>Chapter 01 Science Inquiry</a:t>
            </a:r>
            <a:endParaRPr lang="en-AU" dirty="0"/>
          </a:p>
        </p:txBody>
      </p:sp>
      <p:sp>
        <p:nvSpPr>
          <p:cNvPr id="3" name="Subtitle 2"/>
          <p:cNvSpPr>
            <a:spLocks noGrp="1"/>
          </p:cNvSpPr>
          <p:nvPr>
            <p:ph type="subTitle" idx="1"/>
          </p:nvPr>
        </p:nvSpPr>
        <p:spPr>
          <a:xfrm>
            <a:off x="2855640" y="5582194"/>
            <a:ext cx="6400800" cy="958200"/>
          </a:xfrm>
        </p:spPr>
        <p:txBody>
          <a:bodyPr/>
          <a:lstStyle/>
          <a:p>
            <a:r>
              <a:rPr lang="en-AU" dirty="0" smtClean="0"/>
              <a:t>Intro to Scientific Method</a:t>
            </a:r>
          </a:p>
          <a:p>
            <a:r>
              <a:rPr lang="en-AU" dirty="0" smtClean="0"/>
              <a:t>Types of Investigation</a:t>
            </a:r>
            <a:endParaRPr lang="en-A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775" y="1696615"/>
            <a:ext cx="3824869" cy="329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874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469" y="332657"/>
            <a:ext cx="9836331" cy="5793507"/>
          </a:xfrm>
        </p:spPr>
        <p:txBody>
          <a:bodyPr/>
          <a:lstStyle/>
          <a:p>
            <a:r>
              <a:rPr lang="en-AU" b="1" dirty="0" smtClean="0"/>
              <a:t>Longitudinal Studies</a:t>
            </a:r>
          </a:p>
          <a:p>
            <a:pPr lvl="1"/>
            <a:r>
              <a:rPr lang="en-AU" dirty="0" smtClean="0"/>
              <a:t>Conducted over a long period</a:t>
            </a:r>
          </a:p>
          <a:p>
            <a:pPr lvl="1"/>
            <a:r>
              <a:rPr lang="en-AU" dirty="0" smtClean="0"/>
              <a:t>Gathers data repeatedly:</a:t>
            </a:r>
          </a:p>
          <a:p>
            <a:pPr lvl="2"/>
            <a:r>
              <a:rPr lang="en-AU" dirty="0" smtClean="0"/>
              <a:t>Via observation and measurement and/or</a:t>
            </a:r>
          </a:p>
          <a:p>
            <a:pPr lvl="2"/>
            <a:r>
              <a:rPr lang="en-AU" dirty="0" smtClean="0"/>
              <a:t>Via survey</a:t>
            </a:r>
          </a:p>
          <a:p>
            <a:pPr marL="914400" lvl="2" indent="0">
              <a:buNone/>
            </a:pPr>
            <a:endParaRPr lang="en-AU" dirty="0" smtClean="0"/>
          </a:p>
          <a:p>
            <a:pPr lvl="1"/>
            <a:r>
              <a:rPr lang="en-AU" dirty="0" smtClean="0"/>
              <a:t>Picture of change over time</a:t>
            </a:r>
          </a:p>
          <a:p>
            <a:pPr lvl="1"/>
            <a:r>
              <a:rPr lang="en-AU" dirty="0" smtClean="0"/>
              <a:t>Can establish links between lifestyle and health which can then be further tested. </a:t>
            </a:r>
          </a:p>
          <a:p>
            <a:pPr marL="457200" lvl="1" indent="0">
              <a:buNone/>
            </a:pPr>
            <a:endParaRPr lang="en-AU" dirty="0" smtClean="0"/>
          </a:p>
          <a:p>
            <a:pPr marL="457200" lvl="1" indent="0">
              <a:buNone/>
            </a:pPr>
            <a:r>
              <a:rPr lang="en-AU" i="1" dirty="0" smtClean="0"/>
              <a:t>Examples:</a:t>
            </a:r>
          </a:p>
          <a:p>
            <a:pPr lvl="2"/>
            <a:r>
              <a:rPr lang="en-AU" dirty="0" smtClean="0"/>
              <a:t>Longitudinal studies of women’s health.</a:t>
            </a:r>
          </a:p>
          <a:p>
            <a:pPr lvl="2"/>
            <a:r>
              <a:rPr lang="en-AU" dirty="0" smtClean="0"/>
              <a:t>Longitudinal monitoring of smoking habits and disease.</a:t>
            </a:r>
          </a:p>
          <a:p>
            <a:pPr lvl="1"/>
            <a:endParaRPr lang="en-AU" dirty="0"/>
          </a:p>
        </p:txBody>
      </p:sp>
    </p:spTree>
    <p:extLst>
      <p:ext uri="{BB962C8B-B14F-4D97-AF65-F5344CB8AC3E}">
        <p14:creationId xmlns:p14="http://schemas.microsoft.com/office/powerpoint/2010/main" val="1182144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137" y="332657"/>
            <a:ext cx="10894423" cy="6172646"/>
          </a:xfrm>
        </p:spPr>
        <p:txBody>
          <a:bodyPr/>
          <a:lstStyle/>
          <a:p>
            <a:r>
              <a:rPr lang="en-AU" b="1" dirty="0" smtClean="0"/>
              <a:t>Controlled Experiments</a:t>
            </a:r>
          </a:p>
          <a:p>
            <a:pPr marL="0" indent="0">
              <a:buNone/>
            </a:pPr>
            <a:endParaRPr lang="en-AU" b="1" dirty="0" smtClean="0"/>
          </a:p>
          <a:p>
            <a:pPr lvl="1"/>
            <a:r>
              <a:rPr lang="en-AU" dirty="0" smtClean="0"/>
              <a:t>Designed to investigate relationships between factors.</a:t>
            </a:r>
          </a:p>
          <a:p>
            <a:pPr lvl="1"/>
            <a:r>
              <a:rPr lang="en-AU" dirty="0" smtClean="0"/>
              <a:t>Variables carefully controlled.</a:t>
            </a:r>
          </a:p>
          <a:p>
            <a:pPr lvl="1"/>
            <a:r>
              <a:rPr lang="en-AU" dirty="0" smtClean="0"/>
              <a:t>Validity carefully monitored.</a:t>
            </a:r>
          </a:p>
          <a:p>
            <a:pPr lvl="1"/>
            <a:r>
              <a:rPr lang="en-AU" dirty="0" smtClean="0"/>
              <a:t>Tests a hypothesis</a:t>
            </a:r>
          </a:p>
          <a:p>
            <a:pPr lvl="2"/>
            <a:r>
              <a:rPr lang="en-AU" dirty="0" err="1" smtClean="0"/>
              <a:t>Eg</a:t>
            </a:r>
            <a:r>
              <a:rPr lang="en-AU" dirty="0" smtClean="0"/>
              <a:t>: People who take the drug </a:t>
            </a:r>
            <a:r>
              <a:rPr lang="en-AU" i="1" dirty="0" smtClean="0"/>
              <a:t>“</a:t>
            </a:r>
            <a:r>
              <a:rPr lang="en-AU" i="1" dirty="0" err="1" smtClean="0"/>
              <a:t>Pressurego</a:t>
            </a:r>
            <a:r>
              <a:rPr lang="en-AU" i="1" dirty="0" smtClean="0"/>
              <a:t>” </a:t>
            </a:r>
            <a:r>
              <a:rPr lang="en-AU" dirty="0"/>
              <a:t> </a:t>
            </a:r>
            <a:r>
              <a:rPr lang="en-AU" dirty="0" smtClean="0"/>
              <a:t>show a significant reduction in systolic blood pressure compared to people who do not take </a:t>
            </a:r>
            <a:r>
              <a:rPr lang="en-AU" i="1" dirty="0" smtClean="0"/>
              <a:t>“</a:t>
            </a:r>
            <a:r>
              <a:rPr lang="en-AU" i="1" dirty="0" err="1" smtClean="0"/>
              <a:t>Pressurego</a:t>
            </a:r>
            <a:r>
              <a:rPr lang="en-AU" i="1" dirty="0" smtClean="0"/>
              <a:t>”.</a:t>
            </a:r>
            <a:endParaRPr lang="en-AU" dirty="0" smtClean="0"/>
          </a:p>
          <a:p>
            <a:pPr lvl="1"/>
            <a:r>
              <a:rPr lang="en-AU" dirty="0" smtClean="0"/>
              <a:t>Data undergoes statistical analysis to determine probability that hypothesis is correct. </a:t>
            </a:r>
          </a:p>
          <a:p>
            <a:pPr lvl="1"/>
            <a:r>
              <a:rPr lang="en-AU" dirty="0" smtClean="0"/>
              <a:t>Process used in clinical trials to determine safety and efficacy of medications. </a:t>
            </a:r>
          </a:p>
          <a:p>
            <a:pPr lvl="1"/>
            <a:r>
              <a:rPr lang="en-AU" dirty="0" smtClean="0"/>
              <a:t>Determines whether there is a clear, provable connection between two variables. </a:t>
            </a:r>
          </a:p>
          <a:p>
            <a:pPr marL="457200" lvl="1" indent="0">
              <a:buNone/>
            </a:pPr>
            <a:r>
              <a:rPr lang="en-AU" dirty="0"/>
              <a:t>	</a:t>
            </a:r>
            <a:r>
              <a:rPr lang="en-AU" dirty="0" smtClean="0"/>
              <a:t>	</a:t>
            </a:r>
          </a:p>
          <a:p>
            <a:pPr marL="457200" lvl="1" indent="0">
              <a:buNone/>
            </a:pPr>
            <a:endParaRPr lang="en-AU" dirty="0" smtClean="0"/>
          </a:p>
          <a:p>
            <a:pPr lvl="1"/>
            <a:endParaRPr lang="en-AU" dirty="0"/>
          </a:p>
        </p:txBody>
      </p:sp>
    </p:spTree>
    <p:extLst>
      <p:ext uri="{BB962C8B-B14F-4D97-AF65-F5344CB8AC3E}">
        <p14:creationId xmlns:p14="http://schemas.microsoft.com/office/powerpoint/2010/main" val="30158435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160" y="2193925"/>
            <a:ext cx="10515600" cy="1325563"/>
          </a:xfrm>
        </p:spPr>
        <p:txBody>
          <a:bodyPr/>
          <a:lstStyle/>
          <a:p>
            <a:pPr algn="ctr"/>
            <a:r>
              <a:rPr lang="en-AU" dirty="0" smtClean="0"/>
              <a:t>Scientific Method and Planning Valid Investigations </a:t>
            </a:r>
            <a:endParaRPr lang="en-AU" dirty="0"/>
          </a:p>
        </p:txBody>
      </p:sp>
    </p:spTree>
    <p:extLst>
      <p:ext uri="{BB962C8B-B14F-4D97-AF65-F5344CB8AC3E}">
        <p14:creationId xmlns:p14="http://schemas.microsoft.com/office/powerpoint/2010/main" val="39279818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9211" y="542313"/>
            <a:ext cx="5873986" cy="5647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txBox="1">
            <a:spLocks/>
          </p:cNvSpPr>
          <p:nvPr/>
        </p:nvSpPr>
        <p:spPr>
          <a:xfrm>
            <a:off x="411480" y="1393371"/>
            <a:ext cx="5510349" cy="4409124"/>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smtClean="0"/>
              <a:t>A way to investigate, that allows accurate assessment of whether a hypothesis is supported by the data, incorrect or inconclusive.</a:t>
            </a:r>
          </a:p>
          <a:p>
            <a:endParaRPr lang="en-AU" smtClean="0"/>
          </a:p>
          <a:p>
            <a:r>
              <a:rPr lang="en-AU" smtClean="0"/>
              <a:t>The process used for rigorous testing of cause and effect in controlled experiments</a:t>
            </a:r>
          </a:p>
          <a:p>
            <a:pPr marL="0" indent="0">
              <a:buFont typeface="Arial" panose="020B0604020202020204" pitchFamily="34" charset="0"/>
              <a:buNone/>
            </a:pPr>
            <a:endParaRPr lang="en-AU" smtClean="0"/>
          </a:p>
          <a:p>
            <a:r>
              <a:rPr lang="en-AU" smtClean="0"/>
              <a:t>Each experiment/investigation adds a small piece to a much larger body of knowledge.</a:t>
            </a:r>
          </a:p>
          <a:p>
            <a:endParaRPr lang="en-AU" smtClean="0"/>
          </a:p>
          <a:p>
            <a:endParaRPr lang="en-AU" dirty="0"/>
          </a:p>
        </p:txBody>
      </p:sp>
      <p:sp>
        <p:nvSpPr>
          <p:cNvPr id="2" name="TextBox 1"/>
          <p:cNvSpPr txBox="1"/>
          <p:nvPr/>
        </p:nvSpPr>
        <p:spPr>
          <a:xfrm>
            <a:off x="566057" y="542313"/>
            <a:ext cx="5643154" cy="646331"/>
          </a:xfrm>
          <a:prstGeom prst="rect">
            <a:avLst/>
          </a:prstGeom>
          <a:noFill/>
        </p:spPr>
        <p:txBody>
          <a:bodyPr wrap="square" rtlCol="0">
            <a:spAutoFit/>
          </a:bodyPr>
          <a:lstStyle/>
          <a:p>
            <a:r>
              <a:rPr lang="en-AU" sz="3600" b="1" dirty="0" smtClean="0"/>
              <a:t>Scientific Method Overview</a:t>
            </a:r>
            <a:endParaRPr lang="en-AU" sz="3600" b="1" dirty="0"/>
          </a:p>
        </p:txBody>
      </p:sp>
    </p:spTree>
    <p:extLst>
      <p:ext uri="{BB962C8B-B14F-4D97-AF65-F5344CB8AC3E}">
        <p14:creationId xmlns:p14="http://schemas.microsoft.com/office/powerpoint/2010/main" val="3291768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33" y="260623"/>
            <a:ext cx="11083835" cy="749571"/>
          </a:xfrm>
        </p:spPr>
        <p:txBody>
          <a:bodyPr>
            <a:noAutofit/>
          </a:bodyPr>
          <a:lstStyle/>
          <a:p>
            <a:r>
              <a:rPr lang="en-AU" sz="3600" b="1" dirty="0" smtClean="0">
                <a:latin typeface="+mn-lt"/>
              </a:rPr>
              <a:t>Planning a controlled experiment using Scientific Method</a:t>
            </a:r>
            <a:endParaRPr lang="en-AU" sz="3600" b="1" dirty="0">
              <a:latin typeface="+mn-lt"/>
            </a:endParaRPr>
          </a:p>
        </p:txBody>
      </p:sp>
      <p:sp>
        <p:nvSpPr>
          <p:cNvPr id="3" name="Content Placeholder 2"/>
          <p:cNvSpPr>
            <a:spLocks noGrp="1"/>
          </p:cNvSpPr>
          <p:nvPr>
            <p:ph sz="half" idx="1"/>
          </p:nvPr>
        </p:nvSpPr>
        <p:spPr>
          <a:xfrm>
            <a:off x="339634" y="1233441"/>
            <a:ext cx="5181600" cy="5332821"/>
          </a:xfrm>
        </p:spPr>
        <p:txBody>
          <a:bodyPr/>
          <a:lstStyle/>
          <a:p>
            <a:pPr marL="0" indent="0">
              <a:buNone/>
            </a:pPr>
            <a:r>
              <a:rPr lang="en-AU" dirty="0" smtClean="0"/>
              <a:t>Elements to consider:</a:t>
            </a:r>
          </a:p>
          <a:p>
            <a:pPr marL="0" indent="0">
              <a:buNone/>
            </a:pPr>
            <a:endParaRPr lang="en-AU" dirty="0" smtClean="0"/>
          </a:p>
          <a:p>
            <a:pPr lvl="1"/>
            <a:r>
              <a:rPr lang="en-AU" dirty="0" smtClean="0"/>
              <a:t>Literature review</a:t>
            </a:r>
          </a:p>
          <a:p>
            <a:pPr lvl="1"/>
            <a:r>
              <a:rPr lang="en-AU" dirty="0" smtClean="0"/>
              <a:t>Safety</a:t>
            </a:r>
          </a:p>
          <a:p>
            <a:pPr lvl="1"/>
            <a:r>
              <a:rPr lang="en-AU" dirty="0" smtClean="0"/>
              <a:t>Ethics</a:t>
            </a:r>
          </a:p>
          <a:p>
            <a:pPr lvl="1"/>
            <a:r>
              <a:rPr lang="en-AU" dirty="0" smtClean="0"/>
              <a:t>Formulating a hypothesis</a:t>
            </a:r>
          </a:p>
          <a:p>
            <a:pPr lvl="1"/>
            <a:r>
              <a:rPr lang="en-AU" dirty="0" smtClean="0"/>
              <a:t>Selecting and controlling variables</a:t>
            </a:r>
          </a:p>
          <a:p>
            <a:pPr lvl="1"/>
            <a:r>
              <a:rPr lang="en-AU" dirty="0" smtClean="0"/>
              <a:t>Ensuring validity</a:t>
            </a:r>
          </a:p>
          <a:p>
            <a:pPr lvl="1"/>
            <a:r>
              <a:rPr lang="en-AU" dirty="0" smtClean="0"/>
              <a:t>Ensuring accuracy</a:t>
            </a:r>
          </a:p>
          <a:p>
            <a:pPr lvl="1"/>
            <a:r>
              <a:rPr lang="en-AU" dirty="0" smtClean="0"/>
              <a:t>Ensuring reliability</a:t>
            </a:r>
          </a:p>
          <a:p>
            <a:pPr lvl="1"/>
            <a:r>
              <a:rPr lang="en-AU" dirty="0" smtClean="0"/>
              <a:t>Minimising sources of error</a:t>
            </a:r>
          </a:p>
          <a:p>
            <a:pPr lvl="1"/>
            <a:r>
              <a:rPr lang="en-AU" dirty="0" smtClean="0"/>
              <a:t>Avoiding bias</a:t>
            </a:r>
          </a:p>
        </p:txBody>
      </p:sp>
      <p:sp>
        <p:nvSpPr>
          <p:cNvPr id="4" name="Content Placeholder 3"/>
          <p:cNvSpPr>
            <a:spLocks noGrp="1"/>
          </p:cNvSpPr>
          <p:nvPr>
            <p:ph sz="half" idx="2"/>
          </p:nvPr>
        </p:nvSpPr>
        <p:spPr>
          <a:xfrm>
            <a:off x="6285411" y="2194558"/>
            <a:ext cx="5181600" cy="2490653"/>
          </a:xfrm>
          <a:ln w="57150">
            <a:solidFill>
              <a:srgbClr val="FFC000"/>
            </a:solidFill>
          </a:ln>
        </p:spPr>
        <p:txBody>
          <a:bodyPr/>
          <a:lstStyle/>
          <a:p>
            <a:pPr marL="0" indent="0">
              <a:buNone/>
            </a:pPr>
            <a:r>
              <a:rPr lang="en-AU" sz="2400" i="1" dirty="0" smtClean="0"/>
              <a:t>Imagine that you are a researcher looking at new drug to treat high blood pressure…. “</a:t>
            </a:r>
            <a:r>
              <a:rPr lang="en-AU" sz="2400" i="1" dirty="0" err="1" smtClean="0"/>
              <a:t>Pressurego</a:t>
            </a:r>
            <a:r>
              <a:rPr lang="en-AU" sz="2400" i="1" dirty="0" smtClean="0"/>
              <a:t>”.</a:t>
            </a:r>
          </a:p>
          <a:p>
            <a:pPr marL="0" indent="0">
              <a:buNone/>
            </a:pPr>
            <a:endParaRPr lang="en-AU" sz="2400" i="1" dirty="0"/>
          </a:p>
          <a:p>
            <a:pPr marL="0" indent="0">
              <a:buNone/>
            </a:pPr>
            <a:r>
              <a:rPr lang="en-AU" sz="2400" i="1" dirty="0" smtClean="0"/>
              <a:t>How would you design and experiment to see if it was effective?</a:t>
            </a:r>
            <a:endParaRPr lang="en-AU" sz="2400" i="1" dirty="0"/>
          </a:p>
        </p:txBody>
      </p:sp>
    </p:spTree>
    <p:extLst>
      <p:ext uri="{BB962C8B-B14F-4D97-AF65-F5344CB8AC3E}">
        <p14:creationId xmlns:p14="http://schemas.microsoft.com/office/powerpoint/2010/main" val="40981806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3373" y="980728"/>
            <a:ext cx="5602330" cy="5541992"/>
          </a:xfrm>
        </p:spPr>
        <p:txBody>
          <a:bodyPr>
            <a:normAutofit/>
          </a:bodyPr>
          <a:lstStyle/>
          <a:p>
            <a:pPr>
              <a:lnSpc>
                <a:spcPct val="110000"/>
              </a:lnSpc>
            </a:pPr>
            <a:r>
              <a:rPr lang="en-AU" dirty="0" smtClean="0"/>
              <a:t>Reading previous research about </a:t>
            </a:r>
          </a:p>
          <a:p>
            <a:pPr marL="0" indent="0">
              <a:lnSpc>
                <a:spcPct val="110000"/>
              </a:lnSpc>
              <a:buNone/>
            </a:pPr>
            <a:r>
              <a:rPr lang="en-AU" dirty="0" smtClean="0"/>
              <a:t>    the subject.</a:t>
            </a:r>
          </a:p>
          <a:p>
            <a:pPr marL="0" indent="0">
              <a:buNone/>
            </a:pPr>
            <a:endParaRPr lang="en-AU" dirty="0" smtClean="0"/>
          </a:p>
          <a:p>
            <a:pPr lvl="1"/>
            <a:r>
              <a:rPr lang="en-AU" dirty="0" smtClean="0"/>
              <a:t>Helps to define the problem/question</a:t>
            </a:r>
          </a:p>
          <a:p>
            <a:pPr lvl="1"/>
            <a:r>
              <a:rPr lang="en-AU" dirty="0" smtClean="0"/>
              <a:t>Prevents unnecessary duplication – can build on prior knowledge.</a:t>
            </a:r>
          </a:p>
          <a:p>
            <a:pPr lvl="1"/>
            <a:r>
              <a:rPr lang="en-AU" dirty="0" smtClean="0"/>
              <a:t>To assess research methods used, and learn from these</a:t>
            </a:r>
          </a:p>
          <a:p>
            <a:pPr lvl="1"/>
            <a:r>
              <a:rPr lang="en-AU" dirty="0" smtClean="0"/>
              <a:t>Helps scientists to related findings to prior body of knowledge</a:t>
            </a:r>
          </a:p>
          <a:p>
            <a:pPr lvl="1"/>
            <a:r>
              <a:rPr lang="en-AU" dirty="0" smtClean="0"/>
              <a:t>Allows consideration of areas for further research</a:t>
            </a:r>
            <a:endParaRPr lang="en-AU" dirty="0"/>
          </a:p>
        </p:txBody>
      </p:sp>
      <p:sp>
        <p:nvSpPr>
          <p:cNvPr id="4" name="Title 3"/>
          <p:cNvSpPr>
            <a:spLocks noGrp="1"/>
          </p:cNvSpPr>
          <p:nvPr>
            <p:ph type="title"/>
          </p:nvPr>
        </p:nvSpPr>
        <p:spPr>
          <a:xfrm>
            <a:off x="222069" y="292056"/>
            <a:ext cx="3897085" cy="562074"/>
          </a:xfrm>
        </p:spPr>
        <p:txBody>
          <a:bodyPr>
            <a:noAutofit/>
          </a:bodyPr>
          <a:lstStyle/>
          <a:p>
            <a:r>
              <a:rPr lang="en-AU" sz="3600" b="1" dirty="0" smtClean="0">
                <a:latin typeface="+mn-lt"/>
              </a:rPr>
              <a:t>Literature Review</a:t>
            </a:r>
            <a:endParaRPr lang="en-AU" sz="3600" b="1" dirty="0">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4767" y="4931182"/>
            <a:ext cx="1875123" cy="19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3"/>
          <p:cNvSpPr txBox="1">
            <a:spLocks/>
          </p:cNvSpPr>
          <p:nvPr/>
        </p:nvSpPr>
        <p:spPr>
          <a:xfrm>
            <a:off x="6328954" y="1261071"/>
            <a:ext cx="5181600" cy="4303706"/>
          </a:xfrm>
          <a:prstGeom prst="rect">
            <a:avLst/>
          </a:prstGeom>
          <a:ln w="57150">
            <a:solidFill>
              <a:srgbClr val="FFC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400" i="1" dirty="0" smtClean="0"/>
              <a:t>EG:  Before testing “</a:t>
            </a:r>
            <a:r>
              <a:rPr lang="en-AU" sz="2400" i="1" dirty="0" err="1" smtClean="0"/>
              <a:t>Pressurego</a:t>
            </a:r>
            <a:r>
              <a:rPr lang="en-AU" sz="2400" i="1" dirty="0" smtClean="0"/>
              <a:t>” you would find and read all of the available research about current blood pressure medications and their effects. </a:t>
            </a:r>
            <a:br>
              <a:rPr lang="en-AU" sz="2400" i="1" dirty="0" smtClean="0"/>
            </a:br>
            <a:r>
              <a:rPr lang="en-AU" sz="2400" i="1" dirty="0" smtClean="0"/>
              <a:t/>
            </a:r>
            <a:br>
              <a:rPr lang="en-AU" sz="2400" i="1" dirty="0" smtClean="0"/>
            </a:br>
            <a:r>
              <a:rPr lang="en-AU" sz="2400" i="1" dirty="0" smtClean="0"/>
              <a:t>You’d check and see whether similar drugs had been tested and what the results were.</a:t>
            </a:r>
          </a:p>
          <a:p>
            <a:pPr marL="0" indent="0">
              <a:buFont typeface="Arial" panose="020B0604020202020204" pitchFamily="34" charset="0"/>
              <a:buNone/>
            </a:pPr>
            <a:endParaRPr lang="en-AU" sz="2400" i="1" dirty="0"/>
          </a:p>
          <a:p>
            <a:pPr marL="0" indent="0">
              <a:buFont typeface="Arial" panose="020B0604020202020204" pitchFamily="34" charset="0"/>
              <a:buNone/>
            </a:pPr>
            <a:r>
              <a:rPr lang="en-AU" sz="2400" i="1" dirty="0" smtClean="0"/>
              <a:t>You’d look at the methods used and how well these worked. </a:t>
            </a:r>
            <a:endParaRPr lang="en-AU" sz="2400" i="1" dirty="0"/>
          </a:p>
        </p:txBody>
      </p:sp>
    </p:spTree>
    <p:extLst>
      <p:ext uri="{BB962C8B-B14F-4D97-AF65-F5344CB8AC3E}">
        <p14:creationId xmlns:p14="http://schemas.microsoft.com/office/powerpoint/2010/main" val="878883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000" y="188615"/>
            <a:ext cx="8229600" cy="706090"/>
          </a:xfrm>
        </p:spPr>
        <p:txBody>
          <a:bodyPr>
            <a:normAutofit/>
          </a:bodyPr>
          <a:lstStyle/>
          <a:p>
            <a:r>
              <a:rPr lang="en-AU" sz="3600" b="1" dirty="0" smtClean="0">
                <a:latin typeface="+mn-lt"/>
              </a:rPr>
              <a:t>Safety</a:t>
            </a:r>
            <a:endParaRPr lang="en-AU" sz="3600" b="1" dirty="0">
              <a:latin typeface="+mn-lt"/>
            </a:endParaRPr>
          </a:p>
        </p:txBody>
      </p:sp>
      <p:sp>
        <p:nvSpPr>
          <p:cNvPr id="3" name="Content Placeholder 2"/>
          <p:cNvSpPr>
            <a:spLocks noGrp="1"/>
          </p:cNvSpPr>
          <p:nvPr>
            <p:ph idx="1"/>
          </p:nvPr>
        </p:nvSpPr>
        <p:spPr>
          <a:xfrm>
            <a:off x="212000" y="981791"/>
            <a:ext cx="6101714" cy="5593180"/>
          </a:xfrm>
        </p:spPr>
        <p:txBody>
          <a:bodyPr>
            <a:normAutofit/>
          </a:bodyPr>
          <a:lstStyle/>
          <a:p>
            <a:r>
              <a:rPr lang="en-AU" dirty="0" smtClean="0"/>
              <a:t>Important to consider safety of research team and participants.</a:t>
            </a:r>
          </a:p>
          <a:p>
            <a:pPr lvl="1"/>
            <a:r>
              <a:rPr lang="en-AU" dirty="0" smtClean="0"/>
              <a:t>Protective clothing</a:t>
            </a:r>
          </a:p>
          <a:p>
            <a:pPr lvl="1"/>
            <a:r>
              <a:rPr lang="en-AU" dirty="0" smtClean="0"/>
              <a:t>Ensuring participants feel safe and comfortable</a:t>
            </a:r>
          </a:p>
          <a:p>
            <a:pPr lvl="1"/>
            <a:r>
              <a:rPr lang="en-AU" dirty="0" smtClean="0"/>
              <a:t>Access to medical care/first aid if needed</a:t>
            </a:r>
          </a:p>
          <a:p>
            <a:pPr lvl="1"/>
            <a:r>
              <a:rPr lang="en-AU" dirty="0" smtClean="0"/>
              <a:t>Medications are usually tested:</a:t>
            </a:r>
          </a:p>
          <a:p>
            <a:pPr lvl="2"/>
            <a:r>
              <a:rPr lang="en-AU" dirty="0" smtClean="0"/>
              <a:t>on animals first (</a:t>
            </a:r>
            <a:r>
              <a:rPr lang="en-AU" dirty="0" err="1" smtClean="0"/>
              <a:t>eg</a:t>
            </a:r>
            <a:r>
              <a:rPr lang="en-AU" dirty="0" smtClean="0"/>
              <a:t> rats/mice) to check for safety and efficacy.</a:t>
            </a:r>
          </a:p>
          <a:p>
            <a:pPr lvl="2"/>
            <a:r>
              <a:rPr lang="en-AU" dirty="0" smtClean="0"/>
              <a:t>On a small sample of people who have consented to check further for safety</a:t>
            </a:r>
          </a:p>
          <a:p>
            <a:pPr lvl="2"/>
            <a:r>
              <a:rPr lang="en-AU" dirty="0" smtClean="0"/>
              <a:t>On larger groups to check for efficacy once safety has been established.</a:t>
            </a:r>
            <a:endParaRPr lang="en-AU"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1048" y="4314825"/>
            <a:ext cx="25431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3"/>
          <p:cNvSpPr txBox="1">
            <a:spLocks/>
          </p:cNvSpPr>
          <p:nvPr/>
        </p:nvSpPr>
        <p:spPr>
          <a:xfrm>
            <a:off x="6564085" y="747266"/>
            <a:ext cx="5181600" cy="3337055"/>
          </a:xfrm>
          <a:prstGeom prst="rect">
            <a:avLst/>
          </a:prstGeom>
          <a:ln w="57150">
            <a:solidFill>
              <a:srgbClr val="FFC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400" i="1" dirty="0" smtClean="0"/>
              <a:t>EG:  Before testing efficacy of “</a:t>
            </a:r>
            <a:r>
              <a:rPr lang="en-AU" sz="2400" i="1" dirty="0" err="1" smtClean="0"/>
              <a:t>Pressurego</a:t>
            </a:r>
            <a:r>
              <a:rPr lang="en-AU" sz="2400" i="1" dirty="0" smtClean="0"/>
              <a:t>” on humans you would need to:</a:t>
            </a:r>
          </a:p>
          <a:p>
            <a:r>
              <a:rPr lang="en-AU" sz="2400" i="1" dirty="0" smtClean="0"/>
              <a:t>Test the drug on animals </a:t>
            </a:r>
            <a:r>
              <a:rPr lang="en-AU" sz="2400" i="1" dirty="0" err="1" smtClean="0"/>
              <a:t>eg</a:t>
            </a:r>
            <a:r>
              <a:rPr lang="en-AU" sz="2400" i="1" dirty="0" smtClean="0"/>
              <a:t> rats to check for side effects and other safety issues</a:t>
            </a:r>
          </a:p>
          <a:p>
            <a:r>
              <a:rPr lang="en-AU" sz="2400" i="1" dirty="0" smtClean="0"/>
              <a:t>Test the drug on a small sample of consenting adults to check further for safety.</a:t>
            </a:r>
            <a:br>
              <a:rPr lang="en-AU" sz="2400" i="1" dirty="0" smtClean="0"/>
            </a:br>
            <a:r>
              <a:rPr lang="en-AU" sz="2400" i="1" dirty="0" smtClean="0"/>
              <a:t/>
            </a:r>
            <a:br>
              <a:rPr lang="en-AU" sz="2400" i="1" dirty="0" smtClean="0"/>
            </a:br>
            <a:endParaRPr lang="en-AU" sz="2400" i="1" dirty="0"/>
          </a:p>
        </p:txBody>
      </p:sp>
    </p:spTree>
    <p:extLst>
      <p:ext uri="{BB962C8B-B14F-4D97-AF65-F5344CB8AC3E}">
        <p14:creationId xmlns:p14="http://schemas.microsoft.com/office/powerpoint/2010/main" val="32798742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 y="170136"/>
            <a:ext cx="8229600" cy="634082"/>
          </a:xfrm>
        </p:spPr>
        <p:txBody>
          <a:bodyPr>
            <a:normAutofit fontScale="90000"/>
          </a:bodyPr>
          <a:lstStyle/>
          <a:p>
            <a:r>
              <a:rPr lang="en-AU" b="1" dirty="0" smtClean="0">
                <a:latin typeface="+mn-lt"/>
              </a:rPr>
              <a:t>Ethics</a:t>
            </a:r>
            <a:endParaRPr lang="en-AU" b="1" dirty="0">
              <a:latin typeface="+mn-lt"/>
            </a:endParaRPr>
          </a:p>
        </p:txBody>
      </p:sp>
      <p:sp>
        <p:nvSpPr>
          <p:cNvPr id="3" name="Content Placeholder 2"/>
          <p:cNvSpPr>
            <a:spLocks noGrp="1"/>
          </p:cNvSpPr>
          <p:nvPr>
            <p:ph idx="1"/>
          </p:nvPr>
        </p:nvSpPr>
        <p:spPr>
          <a:xfrm>
            <a:off x="500743" y="878565"/>
            <a:ext cx="5124994" cy="5472608"/>
          </a:xfrm>
        </p:spPr>
        <p:txBody>
          <a:bodyPr>
            <a:normAutofit/>
          </a:bodyPr>
          <a:lstStyle/>
          <a:p>
            <a:r>
              <a:rPr lang="en-AU" dirty="0" smtClean="0"/>
              <a:t>A set of moral principles.  For experiments involving people:</a:t>
            </a:r>
          </a:p>
          <a:p>
            <a:pPr lvl="1"/>
            <a:r>
              <a:rPr lang="en-AU" dirty="0" smtClean="0"/>
              <a:t>Voluntary participation</a:t>
            </a:r>
          </a:p>
          <a:p>
            <a:pPr lvl="1"/>
            <a:r>
              <a:rPr lang="en-AU" dirty="0" smtClean="0"/>
              <a:t>Informed consent</a:t>
            </a:r>
          </a:p>
          <a:p>
            <a:pPr lvl="1"/>
            <a:r>
              <a:rPr lang="en-AU" dirty="0" smtClean="0"/>
              <a:t>No risk of harm</a:t>
            </a:r>
          </a:p>
          <a:p>
            <a:pPr lvl="1"/>
            <a:r>
              <a:rPr lang="en-AU" dirty="0" smtClean="0"/>
              <a:t>Confidentiality</a:t>
            </a:r>
          </a:p>
          <a:p>
            <a:pPr marL="457200" lvl="1" indent="0">
              <a:buNone/>
            </a:pPr>
            <a:endParaRPr lang="en-AU" dirty="0"/>
          </a:p>
          <a:p>
            <a:r>
              <a:rPr lang="en-AU" dirty="0" smtClean="0"/>
              <a:t>For animal research:</a:t>
            </a:r>
          </a:p>
          <a:p>
            <a:pPr lvl="1"/>
            <a:r>
              <a:rPr lang="en-AU" dirty="0" smtClean="0"/>
              <a:t>Valid</a:t>
            </a:r>
          </a:p>
          <a:p>
            <a:pPr lvl="1"/>
            <a:r>
              <a:rPr lang="en-AU" dirty="0" smtClean="0"/>
              <a:t>Humane </a:t>
            </a:r>
          </a:p>
          <a:p>
            <a:pPr lvl="1"/>
            <a:r>
              <a:rPr lang="en-AU" dirty="0" smtClean="0"/>
              <a:t>Justifiable</a:t>
            </a:r>
          </a:p>
          <a:p>
            <a:pPr lvl="1"/>
            <a:r>
              <a:rPr lang="en-AU" dirty="0" smtClean="0"/>
              <a:t>Considerate</a:t>
            </a:r>
          </a:p>
          <a:p>
            <a:pPr marL="457200" lvl="1" indent="0">
              <a:buNone/>
            </a:pPr>
            <a:endParaRPr lang="en-A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6404" y="5408023"/>
            <a:ext cx="3385419" cy="122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3"/>
          <p:cNvSpPr txBox="1">
            <a:spLocks/>
          </p:cNvSpPr>
          <p:nvPr/>
        </p:nvSpPr>
        <p:spPr>
          <a:xfrm>
            <a:off x="6546668" y="181208"/>
            <a:ext cx="5181600" cy="6454723"/>
          </a:xfrm>
          <a:prstGeom prst="rect">
            <a:avLst/>
          </a:prstGeom>
          <a:ln w="57150">
            <a:solidFill>
              <a:srgbClr val="FFC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i="1" dirty="0" smtClean="0"/>
              <a:t>EG:  Before testing efficacy of “</a:t>
            </a:r>
            <a:r>
              <a:rPr lang="en-AU" sz="2000" i="1" dirty="0" err="1" smtClean="0"/>
              <a:t>Pressurego</a:t>
            </a:r>
            <a:r>
              <a:rPr lang="en-AU" sz="2000" i="1" dirty="0" smtClean="0"/>
              <a:t>” on humans you would need to:</a:t>
            </a:r>
          </a:p>
          <a:p>
            <a:r>
              <a:rPr lang="en-AU" sz="2000" i="1" dirty="0" smtClean="0"/>
              <a:t>Ensure the people who were participating were doing so voluntarily and were aware they can stop at any time.</a:t>
            </a:r>
          </a:p>
          <a:p>
            <a:pPr marL="0" indent="0">
              <a:buNone/>
            </a:pPr>
            <a:endParaRPr lang="en-AU" sz="2000" i="1" dirty="0" smtClean="0"/>
          </a:p>
          <a:p>
            <a:r>
              <a:rPr lang="en-AU" sz="2000" i="1" dirty="0" smtClean="0"/>
              <a:t>Ensure that they understand the experiment and the expected effects of the medication so that they are able to give informed consent.</a:t>
            </a:r>
          </a:p>
          <a:p>
            <a:pPr marL="0" indent="0">
              <a:buNone/>
            </a:pPr>
            <a:endParaRPr lang="en-AU" sz="2000" i="1" dirty="0" smtClean="0"/>
          </a:p>
          <a:p>
            <a:r>
              <a:rPr lang="en-AU" sz="2000" i="1" dirty="0" smtClean="0"/>
              <a:t>Ensure that testing had occurred in animals and small groups of consenting people before testing more broadly to minimise risk of harm</a:t>
            </a:r>
          </a:p>
          <a:p>
            <a:pPr lvl="1"/>
            <a:r>
              <a:rPr lang="en-AU" sz="1600" i="1" dirty="0" smtClean="0"/>
              <a:t>Note –animal research also needs to be valid, humane, justifiable and considerate.</a:t>
            </a:r>
          </a:p>
          <a:p>
            <a:pPr marL="457200" lvl="1" indent="0">
              <a:buNone/>
            </a:pPr>
            <a:endParaRPr lang="en-AU" sz="1600" i="1" dirty="0" smtClean="0"/>
          </a:p>
          <a:p>
            <a:r>
              <a:rPr lang="en-AU" sz="2000" i="1" dirty="0" smtClean="0"/>
              <a:t>Ensure the participants can’t be individually identified in the published results.</a:t>
            </a:r>
            <a:br>
              <a:rPr lang="en-AU" sz="2000" i="1" dirty="0" smtClean="0"/>
            </a:br>
            <a:endParaRPr lang="en-AU" sz="2000" i="1" dirty="0"/>
          </a:p>
        </p:txBody>
      </p:sp>
    </p:spTree>
    <p:extLst>
      <p:ext uri="{BB962C8B-B14F-4D97-AF65-F5344CB8AC3E}">
        <p14:creationId xmlns:p14="http://schemas.microsoft.com/office/powerpoint/2010/main" val="36244293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062" y="347709"/>
            <a:ext cx="5397137" cy="653778"/>
          </a:xfrm>
        </p:spPr>
        <p:txBody>
          <a:bodyPr>
            <a:normAutofit/>
          </a:bodyPr>
          <a:lstStyle/>
          <a:p>
            <a:r>
              <a:rPr lang="en-AU" sz="3600" b="1" dirty="0" smtClean="0">
                <a:latin typeface="+mn-lt"/>
              </a:rPr>
              <a:t>Formulating a hypothesis</a:t>
            </a:r>
            <a:endParaRPr lang="en-AU" sz="3600" b="1" dirty="0">
              <a:latin typeface="+mn-lt"/>
            </a:endParaRPr>
          </a:p>
        </p:txBody>
      </p:sp>
      <p:sp>
        <p:nvSpPr>
          <p:cNvPr id="3" name="Content Placeholder 2"/>
          <p:cNvSpPr>
            <a:spLocks noGrp="1"/>
          </p:cNvSpPr>
          <p:nvPr>
            <p:ph idx="1"/>
          </p:nvPr>
        </p:nvSpPr>
        <p:spPr>
          <a:xfrm>
            <a:off x="394062" y="1451155"/>
            <a:ext cx="4569824" cy="3086011"/>
          </a:xfrm>
        </p:spPr>
        <p:txBody>
          <a:bodyPr/>
          <a:lstStyle/>
          <a:p>
            <a:r>
              <a:rPr lang="en-AU" dirty="0" smtClean="0"/>
              <a:t>Should include a statement of how one variable affects another variable.</a:t>
            </a:r>
          </a:p>
          <a:p>
            <a:pPr marL="0" indent="0">
              <a:buNone/>
            </a:pPr>
            <a:endParaRPr lang="en-AU" dirty="0" smtClean="0"/>
          </a:p>
          <a:p>
            <a:r>
              <a:rPr lang="en-AU" dirty="0" smtClean="0"/>
              <a:t>Variables should be measurable.</a:t>
            </a:r>
            <a:endParaRPr lang="en-AU" dirty="0"/>
          </a:p>
        </p:txBody>
      </p:sp>
      <p:sp>
        <p:nvSpPr>
          <p:cNvPr id="4" name="Content Placeholder 3"/>
          <p:cNvSpPr txBox="1">
            <a:spLocks/>
          </p:cNvSpPr>
          <p:nvPr/>
        </p:nvSpPr>
        <p:spPr>
          <a:xfrm>
            <a:off x="6546668" y="555676"/>
            <a:ext cx="5181600" cy="5871250"/>
          </a:xfrm>
          <a:prstGeom prst="rect">
            <a:avLst/>
          </a:prstGeom>
          <a:ln w="57150">
            <a:solidFill>
              <a:srgbClr val="FFC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i="1" dirty="0" err="1" smtClean="0"/>
              <a:t>Eg</a:t>
            </a:r>
            <a:r>
              <a:rPr lang="en-AU" sz="2000" i="1" dirty="0" smtClean="0"/>
              <a:t>:  We want to test whether “</a:t>
            </a:r>
            <a:r>
              <a:rPr lang="en-AU" sz="2000" i="1" dirty="0" err="1" smtClean="0"/>
              <a:t>Pressurego</a:t>
            </a:r>
            <a:r>
              <a:rPr lang="en-AU" sz="2000" i="1" dirty="0" smtClean="0"/>
              <a:t>” is effective at lowering blood pressure in people with high blood pressure. </a:t>
            </a:r>
          </a:p>
          <a:p>
            <a:pPr marL="0" indent="0">
              <a:buFont typeface="Arial" panose="020B0604020202020204" pitchFamily="34" charset="0"/>
              <a:buNone/>
            </a:pPr>
            <a:endParaRPr lang="en-AU" sz="2000" i="1" dirty="0"/>
          </a:p>
          <a:p>
            <a:pPr marL="0" indent="0">
              <a:buFont typeface="Arial" panose="020B0604020202020204" pitchFamily="34" charset="0"/>
              <a:buNone/>
            </a:pPr>
            <a:r>
              <a:rPr lang="en-AU" sz="2000" i="1" dirty="0" smtClean="0"/>
              <a:t>We could have a hypothesis:  “That </a:t>
            </a:r>
            <a:r>
              <a:rPr lang="en-AU" sz="2000" i="1" dirty="0" err="1" smtClean="0"/>
              <a:t>Pressurego</a:t>
            </a:r>
            <a:r>
              <a:rPr lang="en-AU" sz="2000" i="1" dirty="0" smtClean="0"/>
              <a:t> reduces blood pressure” – compared to what?</a:t>
            </a:r>
          </a:p>
          <a:p>
            <a:pPr marL="0" indent="0">
              <a:buFont typeface="Arial" panose="020B0604020202020204" pitchFamily="34" charset="0"/>
              <a:buNone/>
            </a:pPr>
            <a:endParaRPr lang="en-AU" sz="2000" i="1" dirty="0"/>
          </a:p>
          <a:p>
            <a:pPr marL="0" indent="0">
              <a:buFont typeface="Arial" panose="020B0604020202020204" pitchFamily="34" charset="0"/>
              <a:buNone/>
            </a:pPr>
            <a:r>
              <a:rPr lang="en-AU" sz="2000" i="1" dirty="0" smtClean="0"/>
              <a:t>We could say “People who take </a:t>
            </a:r>
            <a:r>
              <a:rPr lang="en-AU" sz="2000" i="1" dirty="0" err="1" smtClean="0"/>
              <a:t>Pressurego</a:t>
            </a:r>
            <a:r>
              <a:rPr lang="en-AU" sz="2000" i="1" dirty="0" smtClean="0"/>
              <a:t> have lower blood pressure than before they took it”</a:t>
            </a:r>
          </a:p>
          <a:p>
            <a:pPr marL="0" indent="0">
              <a:buFont typeface="Arial" panose="020B0604020202020204" pitchFamily="34" charset="0"/>
              <a:buNone/>
            </a:pPr>
            <a:endParaRPr lang="en-AU" sz="2000" i="1" dirty="0"/>
          </a:p>
          <a:p>
            <a:pPr marL="0" indent="0">
              <a:buFont typeface="Arial" panose="020B0604020202020204" pitchFamily="34" charset="0"/>
              <a:buNone/>
            </a:pPr>
            <a:r>
              <a:rPr lang="en-AU" sz="2000" i="1" dirty="0" smtClean="0"/>
              <a:t>In medical research a “case-control” approach is used – comparing one group to another:</a:t>
            </a:r>
          </a:p>
          <a:p>
            <a:pPr marL="0" indent="0">
              <a:buFont typeface="Arial" panose="020B0604020202020204" pitchFamily="34" charset="0"/>
              <a:buNone/>
            </a:pPr>
            <a:endParaRPr lang="en-AU" sz="2000" i="1" dirty="0"/>
          </a:p>
          <a:p>
            <a:pPr marL="0" indent="0">
              <a:buFont typeface="Arial" panose="020B0604020202020204" pitchFamily="34" charset="0"/>
              <a:buNone/>
            </a:pPr>
            <a:r>
              <a:rPr lang="en-AU" sz="2000" b="1" i="1" dirty="0" smtClean="0"/>
              <a:t>“People who take </a:t>
            </a:r>
            <a:r>
              <a:rPr lang="en-AU" sz="2000" b="1" i="1" dirty="0" err="1" smtClean="0"/>
              <a:t>Pressurego</a:t>
            </a:r>
            <a:r>
              <a:rPr lang="en-AU" sz="2000" b="1" i="1" dirty="0" smtClean="0"/>
              <a:t> show a reduction in blood pressure compared to people who do not take it”</a:t>
            </a:r>
          </a:p>
        </p:txBody>
      </p:sp>
    </p:spTree>
    <p:extLst>
      <p:ext uri="{BB962C8B-B14F-4D97-AF65-F5344CB8AC3E}">
        <p14:creationId xmlns:p14="http://schemas.microsoft.com/office/powerpoint/2010/main" val="5317676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 y="187552"/>
            <a:ext cx="8229600" cy="706090"/>
          </a:xfrm>
        </p:spPr>
        <p:txBody>
          <a:bodyPr>
            <a:normAutofit/>
          </a:bodyPr>
          <a:lstStyle/>
          <a:p>
            <a:r>
              <a:rPr lang="en-AU" sz="3600" b="1" dirty="0" smtClean="0">
                <a:latin typeface="+mn-lt"/>
              </a:rPr>
              <a:t>Selecting Variables</a:t>
            </a:r>
            <a:endParaRPr lang="en-AU" sz="3600" b="1" dirty="0">
              <a:latin typeface="+mn-lt"/>
            </a:endParaRPr>
          </a:p>
        </p:txBody>
      </p:sp>
      <p:sp>
        <p:nvSpPr>
          <p:cNvPr id="3" name="Content Placeholder 2"/>
          <p:cNvSpPr>
            <a:spLocks noGrp="1"/>
          </p:cNvSpPr>
          <p:nvPr>
            <p:ph idx="1"/>
          </p:nvPr>
        </p:nvSpPr>
        <p:spPr>
          <a:xfrm>
            <a:off x="335280" y="1041687"/>
            <a:ext cx="5691051" cy="5533283"/>
          </a:xfrm>
        </p:spPr>
        <p:txBody>
          <a:bodyPr>
            <a:normAutofit fontScale="92500" lnSpcReduction="20000"/>
          </a:bodyPr>
          <a:lstStyle/>
          <a:p>
            <a:r>
              <a:rPr lang="en-AU" dirty="0"/>
              <a:t>Should be linked to hypothesis being tested.</a:t>
            </a:r>
          </a:p>
          <a:p>
            <a:r>
              <a:rPr lang="en-AU" b="1" dirty="0"/>
              <a:t>Independent Variable:  </a:t>
            </a:r>
            <a:r>
              <a:rPr lang="en-AU" dirty="0"/>
              <a:t>the thing being changed.</a:t>
            </a:r>
          </a:p>
          <a:p>
            <a:r>
              <a:rPr lang="en-AU" b="1" dirty="0"/>
              <a:t>Dependent Variable: </a:t>
            </a:r>
            <a:r>
              <a:rPr lang="en-AU" dirty="0"/>
              <a:t>the thing that changes in response.</a:t>
            </a:r>
          </a:p>
          <a:p>
            <a:r>
              <a:rPr lang="en-AU" dirty="0"/>
              <a:t>Should be:</a:t>
            </a:r>
          </a:p>
          <a:p>
            <a:pPr lvl="1"/>
            <a:r>
              <a:rPr lang="en-AU" dirty="0"/>
              <a:t>Measurable</a:t>
            </a:r>
          </a:p>
          <a:p>
            <a:pPr lvl="1"/>
            <a:r>
              <a:rPr lang="en-AU" dirty="0"/>
              <a:t>Clear</a:t>
            </a:r>
          </a:p>
          <a:p>
            <a:pPr lvl="1"/>
            <a:r>
              <a:rPr lang="en-AU" dirty="0"/>
              <a:t>Other variables should be controlled (kept the same</a:t>
            </a:r>
            <a:r>
              <a:rPr lang="en-AU" dirty="0" smtClean="0"/>
              <a:t>)</a:t>
            </a:r>
          </a:p>
          <a:p>
            <a:r>
              <a:rPr lang="en-AU" b="1" dirty="0" smtClean="0"/>
              <a:t>Controlled Variables: </a:t>
            </a:r>
            <a:r>
              <a:rPr lang="en-AU" dirty="0" smtClean="0"/>
              <a:t>everything other than the ID and DV should be the same.</a:t>
            </a:r>
            <a:endParaRPr lang="en-AU" b="1" dirty="0"/>
          </a:p>
          <a:p>
            <a:r>
              <a:rPr lang="en-AU" b="1" dirty="0"/>
              <a:t>Control Sample:</a:t>
            </a:r>
            <a:r>
              <a:rPr lang="en-AU" dirty="0"/>
              <a:t>  a sample where the independent variable is not </a:t>
            </a:r>
            <a:r>
              <a:rPr lang="en-AU" dirty="0" smtClean="0"/>
              <a:t>present.  </a:t>
            </a:r>
            <a:r>
              <a:rPr lang="en-AU" dirty="0"/>
              <a:t>Used as a comparison</a:t>
            </a:r>
            <a:endParaRPr lang="en-AU" b="1" dirty="0"/>
          </a:p>
          <a:p>
            <a:pPr marL="457200" lvl="1" indent="0">
              <a:buNone/>
            </a:pPr>
            <a:endParaRPr lang="en-AU" dirty="0"/>
          </a:p>
          <a:p>
            <a:pPr lvl="1"/>
            <a:endParaRPr lang="en-AU" dirty="0"/>
          </a:p>
        </p:txBody>
      </p:sp>
      <p:sp>
        <p:nvSpPr>
          <p:cNvPr id="4" name="Content Placeholder 3"/>
          <p:cNvSpPr txBox="1">
            <a:spLocks/>
          </p:cNvSpPr>
          <p:nvPr/>
        </p:nvSpPr>
        <p:spPr>
          <a:xfrm>
            <a:off x="6546668" y="181208"/>
            <a:ext cx="5181600" cy="6454723"/>
          </a:xfrm>
          <a:prstGeom prst="rect">
            <a:avLst/>
          </a:prstGeom>
          <a:ln w="57150">
            <a:solidFill>
              <a:srgbClr val="FFC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i="1" dirty="0" smtClean="0"/>
              <a:t>When selecting variables to test “</a:t>
            </a:r>
            <a:r>
              <a:rPr lang="en-AU" sz="2000" i="1" dirty="0" err="1" smtClean="0"/>
              <a:t>Pressurego</a:t>
            </a:r>
            <a:r>
              <a:rPr lang="en-AU" sz="2000" i="1" dirty="0" smtClean="0"/>
              <a:t>” with the hypothesis that:</a:t>
            </a:r>
          </a:p>
          <a:p>
            <a:pPr marL="0" indent="0">
              <a:buNone/>
            </a:pPr>
            <a:r>
              <a:rPr lang="en-AU" sz="2000" b="1" i="1" dirty="0"/>
              <a:t>“People who take </a:t>
            </a:r>
            <a:r>
              <a:rPr lang="en-AU" sz="2000" b="1" i="1" dirty="0" err="1"/>
              <a:t>Pressurego</a:t>
            </a:r>
            <a:r>
              <a:rPr lang="en-AU" sz="2000" b="1" i="1" dirty="0"/>
              <a:t> show a reduction in blood pressure compared to people who do not take it</a:t>
            </a:r>
            <a:r>
              <a:rPr lang="en-AU" sz="2000" b="1" i="1" dirty="0" smtClean="0"/>
              <a:t>”</a:t>
            </a:r>
          </a:p>
          <a:p>
            <a:pPr marL="0" indent="0">
              <a:buNone/>
            </a:pPr>
            <a:r>
              <a:rPr lang="en-AU" sz="2000" b="1" dirty="0" smtClean="0"/>
              <a:t>Independent Variable:</a:t>
            </a:r>
            <a:r>
              <a:rPr lang="en-AU" sz="2000" dirty="0" smtClean="0"/>
              <a:t> whether or not </a:t>
            </a:r>
            <a:r>
              <a:rPr lang="en-AU" sz="2000" dirty="0" err="1" smtClean="0"/>
              <a:t>Pressurego</a:t>
            </a:r>
            <a:r>
              <a:rPr lang="en-AU" sz="2000" dirty="0" smtClean="0"/>
              <a:t> is administered.</a:t>
            </a:r>
          </a:p>
          <a:p>
            <a:pPr marL="0" indent="0">
              <a:buNone/>
            </a:pPr>
            <a:r>
              <a:rPr lang="en-AU" sz="2000" b="1" dirty="0" smtClean="0"/>
              <a:t>Dependent Variable:  </a:t>
            </a:r>
            <a:r>
              <a:rPr lang="en-AU" sz="2000" dirty="0" smtClean="0"/>
              <a:t>blood pressure over time.</a:t>
            </a:r>
          </a:p>
          <a:p>
            <a:pPr marL="0" indent="0">
              <a:buNone/>
            </a:pPr>
            <a:r>
              <a:rPr lang="en-AU" sz="2000" b="1" dirty="0" smtClean="0"/>
              <a:t>Controlled Variables:  </a:t>
            </a:r>
            <a:r>
              <a:rPr lang="en-AU" sz="2000" dirty="0" smtClean="0"/>
              <a:t>things kept the same in both the experimental group and the control group:  age, gender and background health of participants, existing high blood pressure, no other medication being used. </a:t>
            </a:r>
          </a:p>
          <a:p>
            <a:pPr marL="0" indent="0">
              <a:buNone/>
            </a:pPr>
            <a:r>
              <a:rPr lang="en-AU" sz="2000" b="1" dirty="0" smtClean="0"/>
              <a:t>Control Sample:</a:t>
            </a:r>
            <a:r>
              <a:rPr lang="en-AU" sz="2000" dirty="0" smtClean="0"/>
              <a:t> In this case, one group would get the </a:t>
            </a:r>
            <a:r>
              <a:rPr lang="en-AU" sz="2000" i="1" dirty="0" err="1" smtClean="0"/>
              <a:t>Pressurego</a:t>
            </a:r>
            <a:r>
              <a:rPr lang="en-AU" sz="2000" i="1" dirty="0" smtClean="0"/>
              <a:t>.  </a:t>
            </a:r>
            <a:r>
              <a:rPr lang="en-AU" sz="2000" dirty="0" smtClean="0"/>
              <a:t>This is the experimental group.  The other group would not get </a:t>
            </a:r>
            <a:r>
              <a:rPr lang="en-AU" sz="2000" i="1" dirty="0" err="1" smtClean="0"/>
              <a:t>Pressurego</a:t>
            </a:r>
            <a:r>
              <a:rPr lang="en-AU" sz="2000" i="1" dirty="0" smtClean="0"/>
              <a:t>.  </a:t>
            </a:r>
            <a:r>
              <a:rPr lang="en-AU" sz="2000" dirty="0" smtClean="0"/>
              <a:t>This is the control sample. They would get a tablet exactly the same in every way, except without the drug.  This way, you can be sure any changes seen in the experimental group are due to the medication.</a:t>
            </a:r>
            <a:endParaRPr lang="en-AU" sz="2000" b="1" dirty="0"/>
          </a:p>
          <a:p>
            <a:pPr marL="0" indent="0">
              <a:buFont typeface="Arial" panose="020B0604020202020204" pitchFamily="34" charset="0"/>
              <a:buNone/>
            </a:pPr>
            <a:endParaRPr lang="en-AU" sz="2000" i="1" dirty="0" smtClean="0"/>
          </a:p>
        </p:txBody>
      </p:sp>
    </p:spTree>
    <p:extLst>
      <p:ext uri="{BB962C8B-B14F-4D97-AF65-F5344CB8AC3E}">
        <p14:creationId xmlns:p14="http://schemas.microsoft.com/office/powerpoint/2010/main" val="472386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00252759"/>
              </p:ext>
            </p:extLst>
          </p:nvPr>
        </p:nvGraphicFramePr>
        <p:xfrm>
          <a:off x="296092" y="100697"/>
          <a:ext cx="11739154" cy="6661119"/>
        </p:xfrm>
        <a:graphic>
          <a:graphicData uri="http://schemas.openxmlformats.org/drawingml/2006/table">
            <a:tbl>
              <a:tblPr firstRow="1" bandRow="1">
                <a:tableStyleId>{5C22544A-7EE6-4342-B048-85BDC9FD1C3A}</a:tableStyleId>
              </a:tblPr>
              <a:tblGrid>
                <a:gridCol w="5869577">
                  <a:extLst>
                    <a:ext uri="{9D8B030D-6E8A-4147-A177-3AD203B41FA5}">
                      <a16:colId xmlns:a16="http://schemas.microsoft.com/office/drawing/2014/main" val="3955304084"/>
                    </a:ext>
                  </a:extLst>
                </a:gridCol>
                <a:gridCol w="5869577">
                  <a:extLst>
                    <a:ext uri="{9D8B030D-6E8A-4147-A177-3AD203B41FA5}">
                      <a16:colId xmlns:a16="http://schemas.microsoft.com/office/drawing/2014/main" val="2642575247"/>
                    </a:ext>
                  </a:extLst>
                </a:gridCol>
              </a:tblGrid>
              <a:tr h="344378">
                <a:tc>
                  <a:txBody>
                    <a:bodyPr/>
                    <a:lstStyle/>
                    <a:p>
                      <a:r>
                        <a:rPr lang="en-AU" smtClean="0"/>
                        <a:t>Date:</a:t>
                      </a:r>
                      <a:endParaRPr lang="en-AU" dirty="0"/>
                    </a:p>
                  </a:txBody>
                  <a:tcPr/>
                </a:tc>
                <a:tc>
                  <a:txBody>
                    <a:bodyPr/>
                    <a:lstStyle/>
                    <a:p>
                      <a:r>
                        <a:rPr lang="en-AU" dirty="0" smtClean="0"/>
                        <a:t>Huma</a:t>
                      </a:r>
                      <a:r>
                        <a:rPr lang="en-AU" baseline="0" dirty="0" smtClean="0"/>
                        <a:t>n Biology Year 12 ATAR </a:t>
                      </a:r>
                      <a:endParaRPr lang="en-AU" dirty="0"/>
                    </a:p>
                  </a:txBody>
                  <a:tcPr/>
                </a:tc>
                <a:extLst>
                  <a:ext uri="{0D108BD9-81ED-4DB2-BD59-A6C34878D82A}">
                    <a16:rowId xmlns:a16="http://schemas.microsoft.com/office/drawing/2014/main" val="745475727"/>
                  </a:ext>
                </a:extLst>
              </a:tr>
              <a:tr h="3741828">
                <a:tc rowSpan="2">
                  <a:txBody>
                    <a:bodyPr/>
                    <a:lstStyle/>
                    <a:p>
                      <a:r>
                        <a:rPr lang="en-AU" sz="1600" b="1" dirty="0" smtClean="0"/>
                        <a:t>Do</a:t>
                      </a:r>
                      <a:r>
                        <a:rPr lang="en-AU" sz="1600" b="1" baseline="0" dirty="0" smtClean="0"/>
                        <a:t> Now</a:t>
                      </a:r>
                    </a:p>
                    <a:p>
                      <a:endParaRPr lang="en-AU" sz="1600" b="1" i="1" baseline="0" dirty="0" smtClean="0"/>
                    </a:p>
                    <a:p>
                      <a:r>
                        <a:rPr lang="en-AU" sz="1600" b="0" baseline="0" dirty="0" smtClean="0"/>
                        <a:t>Complete the past exam question given, under test conditions (not for actual marks)</a:t>
                      </a:r>
                    </a:p>
                    <a:p>
                      <a:endParaRPr lang="en-AU" sz="1600" b="0" baseline="0" dirty="0" smtClean="0"/>
                    </a:p>
                    <a:p>
                      <a:r>
                        <a:rPr lang="en-AU" sz="1600" b="1" dirty="0" smtClean="0"/>
                        <a:t>Lesson Agenda</a:t>
                      </a:r>
                    </a:p>
                    <a:p>
                      <a:r>
                        <a:rPr lang="en-AU" sz="1600" b="0" baseline="0" dirty="0" smtClean="0"/>
                        <a:t>1: Do Now</a:t>
                      </a:r>
                    </a:p>
                    <a:p>
                      <a:r>
                        <a:rPr lang="en-AU" sz="1600" b="0" baseline="0" dirty="0" smtClean="0"/>
                        <a:t>2: Intro to Scientific Method/Types of Investigation/Planning Valid Experiments</a:t>
                      </a:r>
                    </a:p>
                    <a:p>
                      <a:r>
                        <a:rPr lang="en-AU" sz="1600" b="0" baseline="0" dirty="0" smtClean="0"/>
                        <a:t>3: Work on Review Worksheet </a:t>
                      </a:r>
                      <a:endParaRPr lang="en-AU" sz="1600" b="0" i="0" baseline="0" dirty="0" smtClean="0"/>
                    </a:p>
                    <a:p>
                      <a:r>
                        <a:rPr lang="en-AU" sz="1600" b="0" i="0" baseline="0" dirty="0" smtClean="0"/>
                        <a:t>4: Lesson summary and wind-up</a:t>
                      </a:r>
                    </a:p>
                    <a:p>
                      <a:endParaRPr lang="en-AU" sz="1600" b="0" i="0" baseline="0" dirty="0" smtClean="0"/>
                    </a:p>
                    <a:p>
                      <a:r>
                        <a:rPr lang="en-AU" sz="1600" b="1" i="0" baseline="0" dirty="0" smtClean="0"/>
                        <a:t>Suggested Study</a:t>
                      </a:r>
                    </a:p>
                    <a:p>
                      <a:endParaRPr lang="en-AU" sz="1600" b="1" i="0" baseline="0" dirty="0" smtClean="0"/>
                    </a:p>
                    <a:p>
                      <a:pPr marL="285750" indent="-285750">
                        <a:buFont typeface="Arial" panose="020B0604020202020204" pitchFamily="34" charset="0"/>
                        <a:buChar char="•"/>
                      </a:pPr>
                      <a:r>
                        <a:rPr lang="en-AU" sz="1600" b="0" i="0" baseline="0" dirty="0" smtClean="0"/>
                        <a:t>Complete review worksheet, mark and correct using answer key on Connect.</a:t>
                      </a:r>
                    </a:p>
                    <a:p>
                      <a:pPr marL="285750" indent="-285750">
                        <a:buFont typeface="Arial" panose="020B0604020202020204" pitchFamily="34" charset="0"/>
                        <a:buChar char="•"/>
                      </a:pPr>
                      <a:r>
                        <a:rPr lang="en-AU" sz="1600" b="0" i="0" baseline="0" dirty="0" smtClean="0"/>
                        <a:t>Read through today’s notes and textbook section</a:t>
                      </a:r>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r>
                        <a:rPr lang="en-AU" sz="1600" b="1" i="0" baseline="0" dirty="0" smtClean="0"/>
                        <a:t>NEXT LESSON</a:t>
                      </a:r>
                    </a:p>
                    <a:p>
                      <a:pPr marL="0" indent="0">
                        <a:buFont typeface="Arial" panose="020B0604020202020204" pitchFamily="34" charset="0"/>
                        <a:buNone/>
                      </a:pPr>
                      <a:endParaRPr lang="en-AU" sz="1600" b="0" i="0" baseline="0" dirty="0" smtClean="0"/>
                    </a:p>
                    <a:p>
                      <a:pPr marL="0" indent="0">
                        <a:buFont typeface="Arial" panose="020B0604020202020204" pitchFamily="34" charset="0"/>
                        <a:buNone/>
                      </a:pPr>
                      <a:r>
                        <a:rPr lang="en-AU" sz="1600" b="0" i="0" baseline="0" dirty="0" smtClean="0"/>
                        <a:t>Finishing off work from today</a:t>
                      </a:r>
                    </a:p>
                    <a:p>
                      <a:pPr marL="0" indent="0">
                        <a:buFont typeface="Arial" panose="020B0604020202020204" pitchFamily="34" charset="0"/>
                        <a:buNone/>
                      </a:pPr>
                      <a:r>
                        <a:rPr lang="en-AU" sz="1600" b="0" i="0" baseline="0" dirty="0" smtClean="0"/>
                        <a:t>Second hand data analysis question</a:t>
                      </a:r>
                    </a:p>
                    <a:p>
                      <a:pPr marL="0" indent="0">
                        <a:buFont typeface="Arial" panose="020B0604020202020204" pitchFamily="34" charset="0"/>
                        <a:buNone/>
                      </a:pPr>
                      <a:r>
                        <a:rPr lang="en-AU" sz="1600" b="0" i="0" baseline="0" dirty="0" smtClean="0"/>
                        <a:t>Prepare for practical assessment </a:t>
                      </a:r>
                      <a:endParaRPr lang="en-AU" sz="1600" b="1" i="0" baseline="0" dirty="0" smtClean="0"/>
                    </a:p>
                  </a:txBody>
                  <a:tcPr/>
                </a:tc>
                <a:tc>
                  <a:txBody>
                    <a:bodyPr/>
                    <a:lstStyle/>
                    <a:p>
                      <a:r>
                        <a:rPr lang="en-AU" sz="1600" b="1" dirty="0" smtClean="0"/>
                        <a:t>Learning</a:t>
                      </a:r>
                      <a:r>
                        <a:rPr lang="en-AU" sz="1600" b="1" baseline="0" dirty="0" smtClean="0"/>
                        <a:t> Aims:</a:t>
                      </a:r>
                    </a:p>
                    <a:p>
                      <a:endParaRPr lang="en-AU" sz="1600" b="1" baseline="0" dirty="0" smtClean="0"/>
                    </a:p>
                    <a:p>
                      <a:pPr marL="285750" indent="-285750">
                        <a:buFont typeface="Arial" panose="020B0604020202020204" pitchFamily="34" charset="0"/>
                        <a:buChar char="•"/>
                      </a:pPr>
                      <a:r>
                        <a:rPr lang="en-AU" sz="1600" b="0" baseline="0" dirty="0" smtClean="0"/>
                        <a:t>Describe different types of investigation used in human health and medical research, and give examples of their application.</a:t>
                      </a:r>
                    </a:p>
                    <a:p>
                      <a:pPr marL="0" indent="0">
                        <a:buFont typeface="Arial" panose="020B0604020202020204" pitchFamily="34" charset="0"/>
                        <a:buNone/>
                      </a:pPr>
                      <a:endParaRPr lang="en-AU" sz="1600" b="0" baseline="0" dirty="0" smtClean="0"/>
                    </a:p>
                    <a:p>
                      <a:pPr marL="285750" indent="-285750">
                        <a:buFont typeface="Arial" panose="020B0604020202020204" pitchFamily="34" charset="0"/>
                        <a:buChar char="•"/>
                      </a:pPr>
                      <a:r>
                        <a:rPr lang="en-AU" sz="1600" b="0" baseline="0" dirty="0" smtClean="0"/>
                        <a:t>Discuss and apply aspects of planning a valid investigation relevant to human health research.</a:t>
                      </a:r>
                    </a:p>
                    <a:p>
                      <a:pPr marL="285750" indent="-285750">
                        <a:buFont typeface="Arial" panose="020B0604020202020204" pitchFamily="34" charset="0"/>
                        <a:buChar char="•"/>
                      </a:pPr>
                      <a:endParaRPr lang="en-AU" sz="1600" b="0" baseline="0" dirty="0" smtClean="0"/>
                    </a:p>
                  </a:txBody>
                  <a:tcPr/>
                </a:tc>
                <a:extLst>
                  <a:ext uri="{0D108BD9-81ED-4DB2-BD59-A6C34878D82A}">
                    <a16:rowId xmlns:a16="http://schemas.microsoft.com/office/drawing/2014/main" val="3427345155"/>
                  </a:ext>
                </a:extLst>
              </a:tr>
              <a:tr h="2553531">
                <a:tc vMerge="1">
                  <a:txBody>
                    <a:bodyPr/>
                    <a:lstStyle/>
                    <a:p>
                      <a:endParaRPr lang="en-AU" b="0" baseline="0" dirty="0" smtClean="0"/>
                    </a:p>
                  </a:txBody>
                  <a:tcPr/>
                </a:tc>
                <a:tc>
                  <a:txBody>
                    <a:bodyPr/>
                    <a:lstStyle/>
                    <a:p>
                      <a:r>
                        <a:rPr lang="en-AU" sz="1600" b="1" dirty="0" smtClean="0"/>
                        <a:t>Key Vocabulary</a:t>
                      </a:r>
                    </a:p>
                    <a:p>
                      <a:endParaRPr lang="en-AU" sz="1600" b="0" dirty="0" smtClean="0"/>
                    </a:p>
                    <a:p>
                      <a:r>
                        <a:rPr lang="en-AU" sz="1600" b="0" dirty="0" smtClean="0"/>
                        <a:t>Validity</a:t>
                      </a:r>
                    </a:p>
                    <a:p>
                      <a:r>
                        <a:rPr lang="en-AU" sz="1600" b="0" dirty="0" smtClean="0"/>
                        <a:t>Reliability</a:t>
                      </a:r>
                    </a:p>
                    <a:p>
                      <a:r>
                        <a:rPr lang="en-AU" sz="1600" b="0" dirty="0" smtClean="0"/>
                        <a:t>Accuracy</a:t>
                      </a:r>
                    </a:p>
                    <a:p>
                      <a:r>
                        <a:rPr lang="en-AU" sz="1600" b="0" dirty="0" smtClean="0"/>
                        <a:t>Error</a:t>
                      </a:r>
                    </a:p>
                    <a:p>
                      <a:r>
                        <a:rPr lang="en-AU" sz="1600" b="0" dirty="0" smtClean="0"/>
                        <a:t>Bias</a:t>
                      </a:r>
                    </a:p>
                    <a:p>
                      <a:r>
                        <a:rPr lang="en-AU" sz="1600" b="0" dirty="0" smtClean="0"/>
                        <a:t>Placebo</a:t>
                      </a:r>
                    </a:p>
                    <a:p>
                      <a:r>
                        <a:rPr lang="en-AU" sz="1600" b="0" dirty="0" smtClean="0"/>
                        <a:t>Control</a:t>
                      </a:r>
                      <a:r>
                        <a:rPr lang="en-AU" sz="1600" b="0" baseline="0" dirty="0" smtClean="0"/>
                        <a:t> Sample</a:t>
                      </a:r>
                    </a:p>
                    <a:p>
                      <a:r>
                        <a:rPr lang="en-AU" sz="1600" b="0" baseline="0" dirty="0" smtClean="0"/>
                        <a:t>Variables</a:t>
                      </a:r>
                      <a:endParaRPr lang="en-AU" sz="1600" b="0" dirty="0" smtClean="0"/>
                    </a:p>
                  </a:txBody>
                  <a:tcPr/>
                </a:tc>
                <a:extLst>
                  <a:ext uri="{0D108BD9-81ED-4DB2-BD59-A6C34878D82A}">
                    <a16:rowId xmlns:a16="http://schemas.microsoft.com/office/drawing/2014/main" val="2049135741"/>
                  </a:ext>
                </a:extLst>
              </a:tr>
            </a:tbl>
          </a:graphicData>
        </a:graphic>
      </p:graphicFrame>
      <p:pic>
        <p:nvPicPr>
          <p:cNvPr id="1026" name="Picture 2" descr="Pusheenicorn's Motivational Tips - Pusheen | Pusheen cute, Pusheen love,  Pusheen cat"/>
          <p:cNvPicPr>
            <a:picLocks noChangeAspect="1" noChangeArrowheads="1" noCrop="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72549" y="2599119"/>
            <a:ext cx="4162697" cy="4162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0164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029" y="231095"/>
            <a:ext cx="8229600" cy="634082"/>
          </a:xfrm>
        </p:spPr>
        <p:txBody>
          <a:bodyPr>
            <a:normAutofit/>
          </a:bodyPr>
          <a:lstStyle/>
          <a:p>
            <a:r>
              <a:rPr lang="en-AU" sz="3600" b="1" dirty="0" smtClean="0">
                <a:latin typeface="+mn-lt"/>
              </a:rPr>
              <a:t>Ensuring Validity</a:t>
            </a:r>
            <a:endParaRPr lang="en-AU" sz="3600" b="1" dirty="0">
              <a:latin typeface="+mn-lt"/>
            </a:endParaRPr>
          </a:p>
        </p:txBody>
      </p:sp>
      <p:sp>
        <p:nvSpPr>
          <p:cNvPr id="3" name="Content Placeholder 2"/>
          <p:cNvSpPr>
            <a:spLocks noGrp="1"/>
          </p:cNvSpPr>
          <p:nvPr>
            <p:ph idx="1"/>
          </p:nvPr>
        </p:nvSpPr>
        <p:spPr>
          <a:xfrm>
            <a:off x="457200" y="1015563"/>
            <a:ext cx="3975463" cy="5145435"/>
          </a:xfrm>
        </p:spPr>
        <p:txBody>
          <a:bodyPr/>
          <a:lstStyle/>
          <a:p>
            <a:pPr marL="0" indent="0">
              <a:buNone/>
            </a:pPr>
            <a:r>
              <a:rPr lang="en-AU" b="1" dirty="0" smtClean="0"/>
              <a:t>Validity:  </a:t>
            </a:r>
          </a:p>
          <a:p>
            <a:pPr lvl="1"/>
            <a:r>
              <a:rPr lang="en-AU" dirty="0" smtClean="0"/>
              <a:t>how well the experiment tests what it is supposed to test.</a:t>
            </a:r>
          </a:p>
          <a:p>
            <a:pPr marL="457200" lvl="1" indent="0">
              <a:buNone/>
            </a:pPr>
            <a:endParaRPr lang="en-AU" dirty="0" smtClean="0"/>
          </a:p>
          <a:p>
            <a:pPr marL="0" indent="0">
              <a:buNone/>
            </a:pPr>
            <a:r>
              <a:rPr lang="en-AU" sz="2400" i="1" dirty="0" smtClean="0"/>
              <a:t>Does it test the hypothesis?</a:t>
            </a:r>
          </a:p>
          <a:p>
            <a:pPr marL="0" indent="0">
              <a:buNone/>
            </a:pPr>
            <a:endParaRPr lang="en-AU" dirty="0"/>
          </a:p>
          <a:p>
            <a:pPr marL="0" indent="0">
              <a:buNone/>
            </a:pPr>
            <a:r>
              <a:rPr lang="en-AU" sz="2400" i="1" dirty="0" smtClean="0"/>
              <a:t>Are other variables that could affect the results controlled?</a:t>
            </a:r>
          </a:p>
          <a:p>
            <a:pPr marL="0" indent="0">
              <a:buNone/>
            </a:pPr>
            <a:endParaRPr lang="en-AU" sz="2400" i="1" dirty="0"/>
          </a:p>
          <a:p>
            <a:pPr marL="0" indent="0">
              <a:buNone/>
            </a:pPr>
            <a:r>
              <a:rPr lang="en-AU" sz="2400" i="1" dirty="0" smtClean="0"/>
              <a:t>Can you clearly compare to establish cause and effect?</a:t>
            </a:r>
          </a:p>
          <a:p>
            <a:pPr marL="0" indent="0">
              <a:buNone/>
            </a:pPr>
            <a:endParaRPr lang="en-AU" sz="2400" i="1" dirty="0" smtClean="0"/>
          </a:p>
        </p:txBody>
      </p:sp>
      <p:sp>
        <p:nvSpPr>
          <p:cNvPr id="4" name="Content Placeholder 3"/>
          <p:cNvSpPr txBox="1">
            <a:spLocks/>
          </p:cNvSpPr>
          <p:nvPr/>
        </p:nvSpPr>
        <p:spPr>
          <a:xfrm>
            <a:off x="6546668" y="181208"/>
            <a:ext cx="5181600" cy="6454723"/>
          </a:xfrm>
          <a:prstGeom prst="rect">
            <a:avLst/>
          </a:prstGeom>
          <a:ln w="57150">
            <a:solidFill>
              <a:srgbClr val="FFC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i="1" dirty="0" smtClean="0"/>
              <a:t>In the </a:t>
            </a:r>
            <a:r>
              <a:rPr lang="en-AU" sz="2000" i="1" dirty="0" err="1" smtClean="0"/>
              <a:t>Pressurego</a:t>
            </a:r>
            <a:r>
              <a:rPr lang="en-AU" sz="2000" i="1" dirty="0" smtClean="0"/>
              <a:t> experiment:</a:t>
            </a:r>
          </a:p>
          <a:p>
            <a:pPr marL="0" indent="0">
              <a:buNone/>
            </a:pPr>
            <a:r>
              <a:rPr lang="en-AU" sz="2000" b="1" i="1" dirty="0"/>
              <a:t>“People who take </a:t>
            </a:r>
            <a:r>
              <a:rPr lang="en-AU" sz="2000" b="1" i="1" dirty="0" err="1"/>
              <a:t>Pressurego</a:t>
            </a:r>
            <a:r>
              <a:rPr lang="en-AU" sz="2000" b="1" i="1" dirty="0"/>
              <a:t> show a reduction in blood pressure compared to people who do not take it</a:t>
            </a:r>
            <a:r>
              <a:rPr lang="en-AU" sz="2000" b="1" i="1" dirty="0" smtClean="0"/>
              <a:t>”</a:t>
            </a:r>
          </a:p>
          <a:p>
            <a:pPr marL="0" indent="0">
              <a:buNone/>
            </a:pPr>
            <a:r>
              <a:rPr lang="en-AU" sz="2000" dirty="0" smtClean="0"/>
              <a:t>We controlled variables such as age of participants in each group, no other pre-existing health conditions, ensuring that both groups had high blood pressure, etc.   If we didn’t control these variables, we wouldn’t know for sure if </a:t>
            </a:r>
            <a:r>
              <a:rPr lang="en-AU" sz="2000" dirty="0" err="1" smtClean="0"/>
              <a:t>Pressurego</a:t>
            </a:r>
            <a:r>
              <a:rPr lang="en-AU" sz="2000" dirty="0" smtClean="0"/>
              <a:t> was the reason for the results.  </a:t>
            </a:r>
            <a:endParaRPr lang="en-AU" sz="2000" dirty="0"/>
          </a:p>
          <a:p>
            <a:pPr marL="0" indent="0">
              <a:buNone/>
            </a:pPr>
            <a:r>
              <a:rPr lang="en-AU" sz="2000" dirty="0" smtClean="0"/>
              <a:t>We used a Control Sample so we could compare.  This also allows us to be sure that the changes in the experimental group are due to </a:t>
            </a:r>
            <a:r>
              <a:rPr lang="en-AU" sz="2000" dirty="0" err="1" smtClean="0"/>
              <a:t>Pressurego</a:t>
            </a:r>
            <a:r>
              <a:rPr lang="en-AU" sz="2000" dirty="0" smtClean="0"/>
              <a:t>, making it more valid. </a:t>
            </a:r>
          </a:p>
          <a:p>
            <a:pPr marL="0" indent="0">
              <a:buNone/>
            </a:pPr>
            <a:endParaRPr lang="en-AU" sz="2000" dirty="0" smtClean="0"/>
          </a:p>
          <a:p>
            <a:pPr marL="0" indent="0">
              <a:buNone/>
            </a:pPr>
            <a:r>
              <a:rPr lang="en-AU" sz="2000" dirty="0" smtClean="0"/>
              <a:t>If we used a different medication, or tested heart rate instead, we wouldn’t be testing the hypothesis, so the experiment would not be valid.</a:t>
            </a:r>
          </a:p>
          <a:p>
            <a:pPr marL="0" indent="0">
              <a:buNone/>
            </a:pPr>
            <a:endParaRPr lang="en-AU" sz="2000" dirty="0"/>
          </a:p>
          <a:p>
            <a:pPr marL="0" indent="0">
              <a:buFont typeface="Arial" panose="020B0604020202020204" pitchFamily="34" charset="0"/>
              <a:buNone/>
            </a:pPr>
            <a:endParaRPr lang="en-AU" sz="2000" i="1" dirty="0" smtClean="0"/>
          </a:p>
        </p:txBody>
      </p:sp>
    </p:spTree>
    <p:extLst>
      <p:ext uri="{BB962C8B-B14F-4D97-AF65-F5344CB8AC3E}">
        <p14:creationId xmlns:p14="http://schemas.microsoft.com/office/powerpoint/2010/main" val="3422149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423" y="404665"/>
            <a:ext cx="9984377" cy="5721499"/>
          </a:xfrm>
        </p:spPr>
        <p:txBody>
          <a:bodyPr/>
          <a:lstStyle/>
          <a:p>
            <a:r>
              <a:rPr lang="en-AU" b="1" dirty="0" smtClean="0"/>
              <a:t>Valid experiments:</a:t>
            </a:r>
          </a:p>
          <a:p>
            <a:pPr lvl="1"/>
            <a:r>
              <a:rPr lang="en-AU" dirty="0" smtClean="0"/>
              <a:t>Have all variables  well controlled, except for the IV and DV being tested.</a:t>
            </a:r>
          </a:p>
          <a:p>
            <a:pPr lvl="1"/>
            <a:r>
              <a:rPr lang="en-AU" dirty="0" smtClean="0"/>
              <a:t>Have a neutral control sample to compare.</a:t>
            </a:r>
          </a:p>
          <a:p>
            <a:pPr lvl="1"/>
            <a:r>
              <a:rPr lang="en-AU" dirty="0" smtClean="0"/>
              <a:t>Have variables that are measurable/quantifiable, which match the hypothesis</a:t>
            </a:r>
          </a:p>
          <a:p>
            <a:pPr marL="457200" lvl="1" indent="0">
              <a:buNone/>
            </a:pPr>
            <a:endParaRPr lang="en-AU" dirty="0"/>
          </a:p>
          <a:p>
            <a:pPr marL="457200" lvl="1" indent="0">
              <a:buNone/>
            </a:pPr>
            <a:r>
              <a:rPr lang="en-AU" i="1" dirty="0" smtClean="0"/>
              <a:t>This allows us to be confident that any change to the DV must be due to the IV, and not another factor.</a:t>
            </a:r>
          </a:p>
          <a:p>
            <a:pPr marL="457200" lvl="1" indent="0">
              <a:buNone/>
            </a:pPr>
            <a:endParaRPr lang="en-AU"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2134" y="3415870"/>
            <a:ext cx="3085431" cy="3020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78427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189" y="1024436"/>
            <a:ext cx="4195354" cy="5517330"/>
          </a:xfrm>
        </p:spPr>
        <p:txBody>
          <a:bodyPr>
            <a:normAutofit/>
          </a:bodyPr>
          <a:lstStyle/>
          <a:p>
            <a:pPr marL="0" indent="0">
              <a:buNone/>
            </a:pPr>
            <a:r>
              <a:rPr lang="en-AU" dirty="0" smtClean="0"/>
              <a:t>Reliability:  </a:t>
            </a:r>
          </a:p>
          <a:p>
            <a:pPr lvl="1"/>
            <a:r>
              <a:rPr lang="en-AU" dirty="0" smtClean="0"/>
              <a:t>confidence that the results will show the same thing each time the experiment is run.</a:t>
            </a:r>
          </a:p>
          <a:p>
            <a:pPr marL="457200" lvl="1" indent="0">
              <a:buNone/>
            </a:pPr>
            <a:endParaRPr lang="en-AU" dirty="0" smtClean="0"/>
          </a:p>
          <a:p>
            <a:pPr lvl="1"/>
            <a:r>
              <a:rPr lang="en-AU" dirty="0" smtClean="0"/>
              <a:t>Helped by large sample sizes, repeated trials.</a:t>
            </a:r>
          </a:p>
          <a:p>
            <a:pPr marL="457200" lvl="1" indent="0">
              <a:buNone/>
            </a:pPr>
            <a:endParaRPr lang="en-AU" dirty="0" smtClean="0"/>
          </a:p>
          <a:p>
            <a:pPr lvl="1"/>
            <a:r>
              <a:rPr lang="en-AU" dirty="0" smtClean="0"/>
              <a:t>Can help overcome problems with uncontrolled variables/outliers in the results.</a:t>
            </a:r>
          </a:p>
          <a:p>
            <a:pPr marL="457200" lvl="1" indent="0">
              <a:buNone/>
            </a:pPr>
            <a:endParaRPr lang="en-AU"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5856" y="3948300"/>
            <a:ext cx="2047875"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283029" y="231095"/>
            <a:ext cx="8229600" cy="6340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b="1" dirty="0" smtClean="0">
                <a:latin typeface="+mn-lt"/>
              </a:rPr>
              <a:t>Ensuring Reliability</a:t>
            </a:r>
            <a:endParaRPr lang="en-AU" sz="3600" b="1" dirty="0">
              <a:latin typeface="+mn-lt"/>
            </a:endParaRPr>
          </a:p>
        </p:txBody>
      </p:sp>
      <p:sp>
        <p:nvSpPr>
          <p:cNvPr id="6" name="Content Placeholder 3"/>
          <p:cNvSpPr txBox="1">
            <a:spLocks/>
          </p:cNvSpPr>
          <p:nvPr/>
        </p:nvSpPr>
        <p:spPr>
          <a:xfrm>
            <a:off x="6442165" y="846784"/>
            <a:ext cx="5181600" cy="4477878"/>
          </a:xfrm>
          <a:prstGeom prst="rect">
            <a:avLst/>
          </a:prstGeom>
          <a:ln w="57150">
            <a:solidFill>
              <a:srgbClr val="FFC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i="1" dirty="0" smtClean="0"/>
              <a:t>In the </a:t>
            </a:r>
            <a:r>
              <a:rPr lang="en-AU" sz="2000" i="1" dirty="0" err="1" smtClean="0"/>
              <a:t>Pressurego</a:t>
            </a:r>
            <a:r>
              <a:rPr lang="en-AU" sz="2000" i="1" dirty="0" smtClean="0"/>
              <a:t> experiment we could ensure reliability by ensuring that the size of the experimental and control groups was large enough.  </a:t>
            </a:r>
            <a:br>
              <a:rPr lang="en-AU" sz="2000" i="1" dirty="0" smtClean="0"/>
            </a:br>
            <a:r>
              <a:rPr lang="en-AU" sz="2000" i="1" dirty="0" smtClean="0"/>
              <a:t/>
            </a:r>
            <a:br>
              <a:rPr lang="en-AU" sz="2000" i="1" dirty="0" smtClean="0"/>
            </a:br>
            <a:r>
              <a:rPr lang="en-AU" sz="2000" i="1" dirty="0" smtClean="0"/>
              <a:t>If you get the same results with hundreds of people in each group, you can be more sure of the results – it’s far less likely to be a coincidence than if there is one person in each group. </a:t>
            </a:r>
          </a:p>
          <a:p>
            <a:pPr marL="0" indent="0">
              <a:buFont typeface="Arial" panose="020B0604020202020204" pitchFamily="34" charset="0"/>
              <a:buNone/>
            </a:pPr>
            <a:endParaRPr lang="en-AU" sz="2000" i="1" dirty="0"/>
          </a:p>
          <a:p>
            <a:pPr marL="0" indent="0">
              <a:buFont typeface="Arial" panose="020B0604020202020204" pitchFamily="34" charset="0"/>
              <a:buNone/>
            </a:pPr>
            <a:r>
              <a:rPr lang="en-AU" sz="2000" i="1" dirty="0" smtClean="0"/>
              <a:t>We could also repeat the experiment multiple times.  If the results are the same each time then we can be confident that the cause and effect relationship is reliable. </a:t>
            </a:r>
            <a:endParaRPr lang="en-AU" sz="2000" dirty="0"/>
          </a:p>
          <a:p>
            <a:pPr marL="0" indent="0">
              <a:buFont typeface="Arial" panose="020B0604020202020204" pitchFamily="34" charset="0"/>
              <a:buNone/>
            </a:pPr>
            <a:endParaRPr lang="en-AU" sz="2000" i="1" dirty="0" smtClean="0"/>
          </a:p>
        </p:txBody>
      </p:sp>
    </p:spTree>
    <p:extLst>
      <p:ext uri="{BB962C8B-B14F-4D97-AF65-F5344CB8AC3E}">
        <p14:creationId xmlns:p14="http://schemas.microsoft.com/office/powerpoint/2010/main" val="41877733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188" y="1024436"/>
            <a:ext cx="5884818" cy="5517330"/>
          </a:xfrm>
        </p:spPr>
        <p:txBody>
          <a:bodyPr>
            <a:normAutofit/>
          </a:bodyPr>
          <a:lstStyle/>
          <a:p>
            <a:pPr marL="0" indent="0">
              <a:buNone/>
            </a:pPr>
            <a:r>
              <a:rPr lang="en-AU" dirty="0" smtClean="0"/>
              <a:t>Accuracy:  </a:t>
            </a:r>
          </a:p>
          <a:p>
            <a:pPr lvl="1"/>
            <a:r>
              <a:rPr lang="en-AU" dirty="0" smtClean="0"/>
              <a:t>How close the measured data is to the exact value. </a:t>
            </a:r>
          </a:p>
          <a:p>
            <a:pPr lvl="1"/>
            <a:r>
              <a:rPr lang="en-AU" dirty="0" smtClean="0"/>
              <a:t>Depends on the measurement equipment used.</a:t>
            </a:r>
          </a:p>
          <a:p>
            <a:pPr lvl="2"/>
            <a:r>
              <a:rPr lang="en-AU" dirty="0" smtClean="0"/>
              <a:t>Correctly calibrated (works properly)</a:t>
            </a:r>
          </a:p>
          <a:p>
            <a:pPr marL="914400" lvl="2" indent="0">
              <a:buNone/>
            </a:pPr>
            <a:endParaRPr lang="en-AU" dirty="0" smtClean="0"/>
          </a:p>
          <a:p>
            <a:pPr lvl="2"/>
            <a:r>
              <a:rPr lang="en-AU" dirty="0" smtClean="0"/>
              <a:t>Sensitive enough (so using mm on a ruler to measure something small, not cm) </a:t>
            </a:r>
          </a:p>
          <a:p>
            <a:pPr lvl="2"/>
            <a:endParaRPr lang="en-AU" dirty="0" smtClean="0"/>
          </a:p>
          <a:p>
            <a:pPr marL="457200" lvl="1" indent="0">
              <a:buNone/>
            </a:pPr>
            <a:endParaRPr lang="en-AU" dirty="0" smtClean="0"/>
          </a:p>
          <a:p>
            <a:pPr marL="457200" lvl="1" indent="0">
              <a:buNone/>
            </a:pPr>
            <a:endParaRPr lang="en-AU" dirty="0" smtClean="0"/>
          </a:p>
          <a:p>
            <a:pPr marL="457200" lvl="1" indent="0">
              <a:buNone/>
            </a:pPr>
            <a:endParaRPr lang="en-AU" dirty="0" smtClean="0"/>
          </a:p>
        </p:txBody>
      </p:sp>
      <p:sp>
        <p:nvSpPr>
          <p:cNvPr id="5" name="Title 1"/>
          <p:cNvSpPr txBox="1">
            <a:spLocks/>
          </p:cNvSpPr>
          <p:nvPr/>
        </p:nvSpPr>
        <p:spPr>
          <a:xfrm>
            <a:off x="283029" y="231095"/>
            <a:ext cx="8229600" cy="6340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b="1" dirty="0" smtClean="0">
                <a:latin typeface="+mn-lt"/>
              </a:rPr>
              <a:t>Ensuring Accuracy</a:t>
            </a:r>
            <a:endParaRPr lang="en-AU" sz="3600" b="1" dirty="0">
              <a:latin typeface="+mn-lt"/>
            </a:endParaRPr>
          </a:p>
        </p:txBody>
      </p:sp>
      <p:sp>
        <p:nvSpPr>
          <p:cNvPr id="6" name="Content Placeholder 3"/>
          <p:cNvSpPr txBox="1">
            <a:spLocks/>
          </p:cNvSpPr>
          <p:nvPr/>
        </p:nvSpPr>
        <p:spPr>
          <a:xfrm>
            <a:off x="6442165" y="1317047"/>
            <a:ext cx="5181600" cy="3220119"/>
          </a:xfrm>
          <a:prstGeom prst="rect">
            <a:avLst/>
          </a:prstGeom>
          <a:ln w="57150">
            <a:solidFill>
              <a:srgbClr val="FFC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i="1" dirty="0" smtClean="0"/>
              <a:t>In the </a:t>
            </a:r>
            <a:r>
              <a:rPr lang="en-AU" sz="2000" i="1" dirty="0" err="1" smtClean="0"/>
              <a:t>Pressurego</a:t>
            </a:r>
            <a:r>
              <a:rPr lang="en-AU" sz="2000" i="1" dirty="0" smtClean="0"/>
              <a:t> experiment we could ensure accuracy by:  </a:t>
            </a:r>
          </a:p>
          <a:p>
            <a:r>
              <a:rPr lang="en-AU" sz="2000" i="1" dirty="0" smtClean="0"/>
              <a:t>making sure the dosage is measured correctly – </a:t>
            </a:r>
            <a:r>
              <a:rPr lang="en-AU" sz="2000" i="1" dirty="0" err="1" smtClean="0"/>
              <a:t>eg</a:t>
            </a:r>
            <a:r>
              <a:rPr lang="en-AU" sz="2000" i="1" dirty="0" smtClean="0"/>
              <a:t> each tablet has exactly the same dose, measured carefully.</a:t>
            </a:r>
          </a:p>
          <a:p>
            <a:endParaRPr lang="en-AU" sz="2000" i="1" dirty="0"/>
          </a:p>
          <a:p>
            <a:r>
              <a:rPr lang="en-AU" sz="2000" i="1" dirty="0" smtClean="0"/>
              <a:t>Making sure blood pressure is measured by experienced nurses, using well-calibrated, high quality equipment</a:t>
            </a:r>
          </a:p>
          <a:p>
            <a:pPr marL="0" indent="0">
              <a:buFont typeface="Arial" panose="020B0604020202020204" pitchFamily="34" charset="0"/>
              <a:buNone/>
            </a:pPr>
            <a:endParaRPr lang="en-AU" sz="2000" i="1" dirty="0"/>
          </a:p>
          <a:p>
            <a:pPr marL="0" indent="0">
              <a:buFont typeface="Arial" panose="020B0604020202020204" pitchFamily="34" charset="0"/>
              <a:buNone/>
            </a:pPr>
            <a:endParaRPr lang="en-AU" sz="2000" i="1" dirty="0" smtClean="0"/>
          </a:p>
          <a:p>
            <a:pPr marL="0" indent="0">
              <a:buFont typeface="Arial" panose="020B0604020202020204" pitchFamily="34" charset="0"/>
              <a:buNone/>
            </a:pPr>
            <a:endParaRPr lang="en-AU" sz="2000" i="1" dirty="0" smtClean="0"/>
          </a:p>
        </p:txBody>
      </p:sp>
      <p:pic>
        <p:nvPicPr>
          <p:cNvPr id="1026" name="Picture 2" descr="Ruler clip art Free vector in Open office drawing svg ( .svg ) vector  illustration graphic art design format format for free download 164.82K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793" y="4787452"/>
            <a:ext cx="4000499" cy="191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553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549" y="1114697"/>
            <a:ext cx="6113417" cy="5460274"/>
          </a:xfrm>
        </p:spPr>
        <p:txBody>
          <a:bodyPr>
            <a:normAutofit/>
          </a:bodyPr>
          <a:lstStyle/>
          <a:p>
            <a:pPr marL="0" indent="0">
              <a:buNone/>
            </a:pPr>
            <a:r>
              <a:rPr lang="en-AU" dirty="0" smtClean="0"/>
              <a:t>Error:  </a:t>
            </a:r>
          </a:p>
          <a:p>
            <a:r>
              <a:rPr lang="en-AU" dirty="0" smtClean="0"/>
              <a:t>mistakes in the experiment or data collection that affect the results:</a:t>
            </a:r>
          </a:p>
          <a:p>
            <a:pPr marL="0" indent="0">
              <a:buNone/>
            </a:pPr>
            <a:endParaRPr lang="en-AU" dirty="0" smtClean="0"/>
          </a:p>
          <a:p>
            <a:pPr marL="457200" lvl="1" indent="0">
              <a:lnSpc>
                <a:spcPct val="100000"/>
              </a:lnSpc>
              <a:buNone/>
            </a:pPr>
            <a:r>
              <a:rPr lang="en-AU" b="1" i="1" dirty="0" smtClean="0"/>
              <a:t>Systematic </a:t>
            </a:r>
            <a:r>
              <a:rPr lang="en-AU" b="1" i="1" dirty="0"/>
              <a:t>Error:  </a:t>
            </a:r>
            <a:r>
              <a:rPr lang="en-AU" i="1" dirty="0"/>
              <a:t>mistakes in </a:t>
            </a:r>
            <a:r>
              <a:rPr lang="en-AU" i="1" dirty="0" smtClean="0"/>
              <a:t>experimental </a:t>
            </a:r>
            <a:r>
              <a:rPr lang="en-AU" i="1" dirty="0"/>
              <a:t>design</a:t>
            </a:r>
          </a:p>
          <a:p>
            <a:pPr marL="0" indent="0">
              <a:buNone/>
            </a:pPr>
            <a:endParaRPr lang="en-AU" dirty="0" smtClean="0"/>
          </a:p>
          <a:p>
            <a:pPr marL="457200" lvl="1" indent="0">
              <a:buNone/>
            </a:pPr>
            <a:r>
              <a:rPr lang="en-AU" b="1" i="1" dirty="0" smtClean="0"/>
              <a:t>Human Error:  </a:t>
            </a:r>
            <a:r>
              <a:rPr lang="en-AU" i="1" dirty="0" smtClean="0"/>
              <a:t>data entry mistakes, misreading equipment etc.</a:t>
            </a:r>
          </a:p>
          <a:p>
            <a:pPr marL="457200" lvl="1" indent="0">
              <a:buNone/>
            </a:pPr>
            <a:endParaRPr lang="en-AU" i="1" dirty="0" smtClean="0"/>
          </a:p>
          <a:p>
            <a:pPr marL="457200" lvl="1" indent="0">
              <a:buNone/>
            </a:pPr>
            <a:endParaRPr lang="en-AU" i="1" dirty="0" smtClean="0"/>
          </a:p>
          <a:p>
            <a:pPr marL="457200" lvl="1" indent="0">
              <a:buNone/>
            </a:pPr>
            <a:r>
              <a:rPr lang="en-AU" b="1" i="1" dirty="0" smtClean="0"/>
              <a:t>Random Error:</a:t>
            </a:r>
            <a:r>
              <a:rPr lang="en-AU" i="1" dirty="0" smtClean="0"/>
              <a:t>  unpredictable </a:t>
            </a:r>
            <a:r>
              <a:rPr lang="en-AU" i="1" dirty="0" err="1" smtClean="0"/>
              <a:t>eg</a:t>
            </a:r>
            <a:r>
              <a:rPr lang="en-AU" i="1" dirty="0" smtClean="0"/>
              <a:t> environmental conditions</a:t>
            </a:r>
          </a:p>
          <a:p>
            <a:pPr marL="457200" lvl="1" indent="0">
              <a:buNone/>
            </a:pPr>
            <a:endParaRPr lang="en-AU" i="1" dirty="0" smtClean="0"/>
          </a:p>
        </p:txBody>
      </p:sp>
      <p:sp>
        <p:nvSpPr>
          <p:cNvPr id="4" name="Title 1"/>
          <p:cNvSpPr txBox="1">
            <a:spLocks/>
          </p:cNvSpPr>
          <p:nvPr/>
        </p:nvSpPr>
        <p:spPr>
          <a:xfrm>
            <a:off x="283029" y="231095"/>
            <a:ext cx="8229600" cy="6340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b="1" dirty="0" smtClean="0">
                <a:latin typeface="+mn-lt"/>
              </a:rPr>
              <a:t>Minimising sources of error</a:t>
            </a:r>
            <a:endParaRPr lang="en-AU" sz="3600" b="1" dirty="0">
              <a:latin typeface="+mn-lt"/>
            </a:endParaRPr>
          </a:p>
        </p:txBody>
      </p:sp>
      <p:sp>
        <p:nvSpPr>
          <p:cNvPr id="5" name="Content Placeholder 3"/>
          <p:cNvSpPr txBox="1">
            <a:spLocks/>
          </p:cNvSpPr>
          <p:nvPr/>
        </p:nvSpPr>
        <p:spPr>
          <a:xfrm>
            <a:off x="6442165" y="846784"/>
            <a:ext cx="5181600" cy="5466930"/>
          </a:xfrm>
          <a:prstGeom prst="rect">
            <a:avLst/>
          </a:prstGeom>
          <a:ln w="57150">
            <a:solidFill>
              <a:srgbClr val="FFC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i="1" dirty="0" smtClean="0"/>
              <a:t>We can minimise error in the </a:t>
            </a:r>
            <a:r>
              <a:rPr lang="en-AU" sz="2000" i="1" dirty="0" err="1" smtClean="0"/>
              <a:t>Pressurego</a:t>
            </a:r>
            <a:r>
              <a:rPr lang="en-AU" sz="2000" i="1" dirty="0" smtClean="0"/>
              <a:t> experiment by:</a:t>
            </a:r>
          </a:p>
          <a:p>
            <a:pPr marL="0" indent="0">
              <a:buFont typeface="Arial" panose="020B0604020202020204" pitchFamily="34" charset="0"/>
              <a:buNone/>
            </a:pPr>
            <a:endParaRPr lang="en-AU" sz="2000" i="1" dirty="0"/>
          </a:p>
          <a:p>
            <a:pPr marL="0" indent="0">
              <a:buFont typeface="Arial" panose="020B0604020202020204" pitchFamily="34" charset="0"/>
              <a:buNone/>
            </a:pPr>
            <a:r>
              <a:rPr lang="en-AU" sz="2000" i="1" dirty="0" smtClean="0"/>
              <a:t>Carefully reviewing the experiment design to ensure it is free from systematic error.</a:t>
            </a:r>
          </a:p>
          <a:p>
            <a:pPr marL="0" indent="0">
              <a:buFont typeface="Arial" panose="020B0604020202020204" pitchFamily="34" charset="0"/>
              <a:buNone/>
            </a:pPr>
            <a:endParaRPr lang="en-AU" sz="2000" i="1" dirty="0"/>
          </a:p>
          <a:p>
            <a:pPr marL="0" indent="0">
              <a:buFont typeface="Arial" panose="020B0604020202020204" pitchFamily="34" charset="0"/>
              <a:buNone/>
            </a:pPr>
            <a:r>
              <a:rPr lang="en-AU" sz="2000" i="1" dirty="0" smtClean="0"/>
              <a:t>Ensuring accurate data entry (possibly using an automatic system that records onto computer directly from measuring equipment) to avoid human error, or double checking measurements</a:t>
            </a:r>
          </a:p>
          <a:p>
            <a:pPr marL="0" indent="0">
              <a:buFont typeface="Arial" panose="020B0604020202020204" pitchFamily="34" charset="0"/>
              <a:buNone/>
            </a:pPr>
            <a:endParaRPr lang="en-AU" sz="2000" i="1" dirty="0"/>
          </a:p>
          <a:p>
            <a:pPr marL="0" indent="0">
              <a:buFont typeface="Arial" panose="020B0604020202020204" pitchFamily="34" charset="0"/>
              <a:buNone/>
            </a:pPr>
            <a:r>
              <a:rPr lang="en-AU" sz="2000" i="1" dirty="0" smtClean="0"/>
              <a:t>Random error can’t be avoided, but if it occurs it is important that it is recorded and taken into account when looking at the accuracy of the results. </a:t>
            </a:r>
            <a:endParaRPr lang="en-AU" sz="2000" dirty="0"/>
          </a:p>
          <a:p>
            <a:pPr marL="0" indent="0">
              <a:buFont typeface="Arial" panose="020B0604020202020204" pitchFamily="34" charset="0"/>
              <a:buNone/>
            </a:pPr>
            <a:endParaRPr lang="en-AU" sz="2000" i="1" dirty="0" smtClean="0"/>
          </a:p>
        </p:txBody>
      </p:sp>
    </p:spTree>
    <p:extLst>
      <p:ext uri="{BB962C8B-B14F-4D97-AF65-F5344CB8AC3E}">
        <p14:creationId xmlns:p14="http://schemas.microsoft.com/office/powerpoint/2010/main" val="10590510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532" y="865177"/>
            <a:ext cx="5795554" cy="5793507"/>
          </a:xfrm>
        </p:spPr>
        <p:txBody>
          <a:bodyPr>
            <a:normAutofit fontScale="92500" lnSpcReduction="10000"/>
          </a:bodyPr>
          <a:lstStyle/>
          <a:p>
            <a:r>
              <a:rPr lang="en-AU" sz="2400" dirty="0" smtClean="0"/>
              <a:t>Bias is a preference to see a particular result. </a:t>
            </a:r>
          </a:p>
          <a:p>
            <a:r>
              <a:rPr lang="en-AU" sz="2400" dirty="0" smtClean="0"/>
              <a:t>Scientists </a:t>
            </a:r>
            <a:r>
              <a:rPr lang="en-AU" sz="2400" dirty="0"/>
              <a:t>try to be </a:t>
            </a:r>
            <a:r>
              <a:rPr lang="en-AU" sz="2400" b="1" i="1" dirty="0"/>
              <a:t>objective</a:t>
            </a:r>
            <a:r>
              <a:rPr lang="en-AU" sz="2400" b="1" dirty="0"/>
              <a:t>.  </a:t>
            </a:r>
            <a:endParaRPr lang="en-AU" sz="2400" dirty="0"/>
          </a:p>
          <a:p>
            <a:pPr lvl="1"/>
            <a:r>
              <a:rPr lang="en-AU" dirty="0"/>
              <a:t>Try not to let their own thoughts, feelings and opinions to influence their experiment</a:t>
            </a:r>
          </a:p>
          <a:p>
            <a:pPr lvl="1">
              <a:buNone/>
            </a:pPr>
            <a:endParaRPr lang="en-AU" dirty="0"/>
          </a:p>
          <a:p>
            <a:pPr lvl="1"/>
            <a:r>
              <a:rPr lang="en-AU" dirty="0"/>
              <a:t>Keep an open mind about what the results may be</a:t>
            </a:r>
          </a:p>
          <a:p>
            <a:pPr lvl="1"/>
            <a:endParaRPr lang="en-AU" dirty="0"/>
          </a:p>
          <a:p>
            <a:pPr lvl="1"/>
            <a:r>
              <a:rPr lang="en-AU" dirty="0"/>
              <a:t>Try not to have </a:t>
            </a:r>
            <a:r>
              <a:rPr lang="en-AU" i="1" dirty="0"/>
              <a:t>conflict of interest</a:t>
            </a:r>
            <a:r>
              <a:rPr lang="en-AU" dirty="0"/>
              <a:t> </a:t>
            </a:r>
            <a:r>
              <a:rPr lang="en-AU" dirty="0" err="1"/>
              <a:t>eg</a:t>
            </a:r>
            <a:r>
              <a:rPr lang="en-AU" dirty="0"/>
              <a:t>: accepting money or favours for the result to be a certain way.</a:t>
            </a:r>
          </a:p>
          <a:p>
            <a:pPr lvl="1">
              <a:buNone/>
            </a:pPr>
            <a:endParaRPr lang="en-AU" dirty="0"/>
          </a:p>
          <a:p>
            <a:pPr lvl="1"/>
            <a:r>
              <a:rPr lang="en-AU" dirty="0"/>
              <a:t>Allow other scientists to review their experimental design, results and conclusions</a:t>
            </a:r>
            <a:r>
              <a:rPr lang="en-AU" dirty="0" smtClean="0"/>
              <a:t>.  This is the peer review process.  Other scientists can decide whether the experiment is published based on whether it meets standards of validity/reliability etc. </a:t>
            </a:r>
            <a:endParaRPr lang="en-AU" dirty="0"/>
          </a:p>
          <a:p>
            <a:pPr marL="457200" lvl="1" indent="0">
              <a:buNone/>
            </a:pPr>
            <a:endParaRPr lang="en-AU" dirty="0" smtClean="0"/>
          </a:p>
        </p:txBody>
      </p:sp>
      <p:sp>
        <p:nvSpPr>
          <p:cNvPr id="4" name="Title 1"/>
          <p:cNvSpPr txBox="1">
            <a:spLocks/>
          </p:cNvSpPr>
          <p:nvPr/>
        </p:nvSpPr>
        <p:spPr>
          <a:xfrm>
            <a:off x="283029" y="231095"/>
            <a:ext cx="8229600" cy="6340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AU" sz="3600" b="1" dirty="0" smtClean="0">
                <a:latin typeface="+mn-lt"/>
              </a:rPr>
              <a:t>Avoiding Bias</a:t>
            </a:r>
            <a:endParaRPr lang="en-AU" sz="3600" b="1" dirty="0">
              <a:latin typeface="+mn-lt"/>
            </a:endParaRPr>
          </a:p>
        </p:txBody>
      </p:sp>
      <p:sp>
        <p:nvSpPr>
          <p:cNvPr id="5" name="Content Placeholder 3"/>
          <p:cNvSpPr txBox="1">
            <a:spLocks/>
          </p:cNvSpPr>
          <p:nvPr/>
        </p:nvSpPr>
        <p:spPr>
          <a:xfrm>
            <a:off x="6442165" y="846784"/>
            <a:ext cx="5181600" cy="5466930"/>
          </a:xfrm>
          <a:prstGeom prst="rect">
            <a:avLst/>
          </a:prstGeom>
          <a:ln w="57150">
            <a:solidFill>
              <a:srgbClr val="FFC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i="1" dirty="0" smtClean="0"/>
              <a:t>We can avoid bias in the </a:t>
            </a:r>
            <a:r>
              <a:rPr lang="en-AU" sz="2000" i="1" dirty="0" err="1" smtClean="0"/>
              <a:t>Pressurego</a:t>
            </a:r>
            <a:r>
              <a:rPr lang="en-AU" sz="2000" i="1" dirty="0" smtClean="0"/>
              <a:t> experiment by:</a:t>
            </a:r>
          </a:p>
          <a:p>
            <a:pPr marL="0" indent="0">
              <a:buFont typeface="Arial" panose="020B0604020202020204" pitchFamily="34" charset="0"/>
              <a:buNone/>
            </a:pPr>
            <a:endParaRPr lang="en-AU" sz="2000" i="1" dirty="0"/>
          </a:p>
          <a:p>
            <a:pPr marL="0" indent="0">
              <a:buFont typeface="Arial" panose="020B0604020202020204" pitchFamily="34" charset="0"/>
              <a:buNone/>
            </a:pPr>
            <a:r>
              <a:rPr lang="en-AU" sz="2000" i="1" dirty="0" smtClean="0"/>
              <a:t>Not accepting money or favours from the manufacturers of </a:t>
            </a:r>
            <a:r>
              <a:rPr lang="en-AU" sz="2000" i="1" dirty="0" err="1" smtClean="0"/>
              <a:t>Pressurego</a:t>
            </a:r>
            <a:r>
              <a:rPr lang="en-AU" sz="2000" i="1" dirty="0" smtClean="0"/>
              <a:t>.</a:t>
            </a:r>
          </a:p>
          <a:p>
            <a:pPr marL="0" indent="0">
              <a:buFont typeface="Arial" panose="020B0604020202020204" pitchFamily="34" charset="0"/>
              <a:buNone/>
            </a:pPr>
            <a:endParaRPr lang="en-AU" sz="2000" i="1" dirty="0"/>
          </a:p>
          <a:p>
            <a:pPr marL="0" indent="0">
              <a:buFont typeface="Arial" panose="020B0604020202020204" pitchFamily="34" charset="0"/>
              <a:buNone/>
            </a:pPr>
            <a:r>
              <a:rPr lang="en-AU" sz="2000" i="1" dirty="0" smtClean="0"/>
              <a:t>Ensuring other scientists can review your experimental design, results and conclusions, but submitting the results for peer review.</a:t>
            </a:r>
          </a:p>
          <a:p>
            <a:pPr marL="0" indent="0">
              <a:buFont typeface="Arial" panose="020B0604020202020204" pitchFamily="34" charset="0"/>
              <a:buNone/>
            </a:pPr>
            <a:endParaRPr lang="en-AU" sz="2000" i="1" dirty="0"/>
          </a:p>
          <a:p>
            <a:pPr marL="0" indent="0">
              <a:buFont typeface="Arial" panose="020B0604020202020204" pitchFamily="34" charset="0"/>
              <a:buNone/>
            </a:pPr>
            <a:r>
              <a:rPr lang="en-AU" sz="2000" i="1" dirty="0" smtClean="0"/>
              <a:t>Making the experiment a “double blind” experiment – more on this later.  </a:t>
            </a:r>
          </a:p>
        </p:txBody>
      </p:sp>
    </p:spTree>
    <p:extLst>
      <p:ext uri="{BB962C8B-B14F-4D97-AF65-F5344CB8AC3E}">
        <p14:creationId xmlns:p14="http://schemas.microsoft.com/office/powerpoint/2010/main" val="40279308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68313" y="300764"/>
            <a:ext cx="5444807" cy="561975"/>
          </a:xfrm>
        </p:spPr>
        <p:txBody>
          <a:bodyPr>
            <a:noAutofit/>
          </a:bodyPr>
          <a:lstStyle/>
          <a:p>
            <a:pPr eaLnBrk="1" hangingPunct="1"/>
            <a:r>
              <a:rPr lang="en-AU" sz="3600" b="1" dirty="0" smtClean="0">
                <a:latin typeface="+mn-lt"/>
              </a:rPr>
              <a:t>Bias and the Placebo effect</a:t>
            </a:r>
            <a:endParaRPr lang="en-AU" sz="3600" b="1" dirty="0">
              <a:latin typeface="+mn-lt"/>
            </a:endParaRPr>
          </a:p>
        </p:txBody>
      </p:sp>
      <p:sp>
        <p:nvSpPr>
          <p:cNvPr id="10243" name="Rectangle 3"/>
          <p:cNvSpPr>
            <a:spLocks noGrp="1" noChangeArrowheads="1"/>
          </p:cNvSpPr>
          <p:nvPr>
            <p:ph type="body" idx="1"/>
          </p:nvPr>
        </p:nvSpPr>
        <p:spPr>
          <a:xfrm>
            <a:off x="409303" y="1125539"/>
            <a:ext cx="5503817" cy="5510392"/>
          </a:xfrm>
        </p:spPr>
        <p:txBody>
          <a:bodyPr/>
          <a:lstStyle/>
          <a:p>
            <a:pPr eaLnBrk="1" hangingPunct="1"/>
            <a:r>
              <a:rPr lang="en-AU" sz="2400" dirty="0" smtClean="0"/>
              <a:t>Placebo effect is </a:t>
            </a:r>
            <a:r>
              <a:rPr lang="en-AU" sz="2400" dirty="0"/>
              <a:t>a type of bias that can occur</a:t>
            </a:r>
          </a:p>
          <a:p>
            <a:pPr eaLnBrk="1" hangingPunct="1"/>
            <a:r>
              <a:rPr lang="en-AU" sz="2400" dirty="0"/>
              <a:t>“trick of the mind”</a:t>
            </a:r>
          </a:p>
          <a:p>
            <a:pPr eaLnBrk="1" hangingPunct="1"/>
            <a:r>
              <a:rPr lang="en-AU" sz="2400" dirty="0"/>
              <a:t>Scientists or experiment participants may unconsciously introduce bias into the results.  </a:t>
            </a:r>
          </a:p>
          <a:p>
            <a:pPr eaLnBrk="1" hangingPunct="1">
              <a:buFontTx/>
              <a:buNone/>
            </a:pPr>
            <a:endParaRPr lang="en-AU" sz="2400" dirty="0"/>
          </a:p>
          <a:p>
            <a:pPr lvl="1" eaLnBrk="1" hangingPunct="1"/>
            <a:r>
              <a:rPr lang="en-AU" sz="2000" dirty="0" err="1"/>
              <a:t>Eg</a:t>
            </a:r>
            <a:r>
              <a:rPr lang="en-AU" sz="2000" dirty="0"/>
              <a:t>:  people receiving a medication may </a:t>
            </a:r>
            <a:r>
              <a:rPr lang="en-AU" sz="2000" i="1" dirty="0"/>
              <a:t>believe</a:t>
            </a:r>
            <a:r>
              <a:rPr lang="en-AU" sz="2000" dirty="0"/>
              <a:t> they will get better, and therefore report feeling better even if the symptoms don’t go away.  </a:t>
            </a:r>
            <a:endParaRPr lang="en-AU" sz="2000" dirty="0" smtClean="0"/>
          </a:p>
          <a:p>
            <a:pPr lvl="1" eaLnBrk="1" hangingPunct="1"/>
            <a:r>
              <a:rPr lang="en-AU" sz="2000" dirty="0" smtClean="0"/>
              <a:t>Scientists may </a:t>
            </a:r>
            <a:r>
              <a:rPr lang="en-AU" sz="2000" i="1" dirty="0" smtClean="0"/>
              <a:t>believe</a:t>
            </a:r>
            <a:r>
              <a:rPr lang="en-AU" sz="2000" dirty="0" smtClean="0"/>
              <a:t> they will see a set of results and will therefore unconsciously introduce measurement error, affecting the results so they see what they expect to see.</a:t>
            </a:r>
            <a:endParaRPr lang="en-AU" sz="2000" dirty="0"/>
          </a:p>
          <a:p>
            <a:pPr lvl="1" eaLnBrk="1" hangingPunct="1">
              <a:buFontTx/>
              <a:buNone/>
            </a:pPr>
            <a:endParaRPr lang="en-AU" sz="2000" dirty="0"/>
          </a:p>
        </p:txBody>
      </p:sp>
      <p:pic>
        <p:nvPicPr>
          <p:cNvPr id="10244" name="Picture 5" descr="placeb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158" y="2228715"/>
            <a:ext cx="4754562"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2364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78526" y="204970"/>
            <a:ext cx="8229600" cy="633412"/>
          </a:xfrm>
        </p:spPr>
        <p:txBody>
          <a:bodyPr>
            <a:normAutofit/>
          </a:bodyPr>
          <a:lstStyle/>
          <a:p>
            <a:pPr eaLnBrk="1" hangingPunct="1"/>
            <a:r>
              <a:rPr lang="en-AU" sz="3600" b="1" dirty="0">
                <a:latin typeface="+mn-lt"/>
              </a:rPr>
              <a:t>Avoiding placebo effect</a:t>
            </a:r>
          </a:p>
        </p:txBody>
      </p:sp>
      <p:sp>
        <p:nvSpPr>
          <p:cNvPr id="11267" name="Rectangle 3"/>
          <p:cNvSpPr>
            <a:spLocks noGrp="1" noChangeArrowheads="1"/>
          </p:cNvSpPr>
          <p:nvPr>
            <p:ph type="body" idx="1"/>
          </p:nvPr>
        </p:nvSpPr>
        <p:spPr>
          <a:xfrm>
            <a:off x="424770" y="953136"/>
            <a:ext cx="5296761" cy="5160281"/>
          </a:xfrm>
        </p:spPr>
        <p:txBody>
          <a:bodyPr>
            <a:normAutofit fontScale="92500" lnSpcReduction="20000"/>
          </a:bodyPr>
          <a:lstStyle/>
          <a:p>
            <a:pPr eaLnBrk="1" hangingPunct="1">
              <a:buFontTx/>
              <a:buNone/>
            </a:pPr>
            <a:r>
              <a:rPr lang="en-AU" sz="2400" b="1" dirty="0"/>
              <a:t>Blind studies:</a:t>
            </a:r>
            <a:endParaRPr lang="en-AU" sz="2400" dirty="0"/>
          </a:p>
          <a:p>
            <a:pPr lvl="1" eaLnBrk="1" hangingPunct="1"/>
            <a:r>
              <a:rPr lang="en-AU" sz="2000" dirty="0"/>
              <a:t>Neither the test group nor the controls know whether they are getting the drug or the </a:t>
            </a:r>
            <a:r>
              <a:rPr lang="en-AU" sz="2000" dirty="0" smtClean="0"/>
              <a:t>placebo – the experimenter does not let them know until after all data has been gathered and analysed. </a:t>
            </a:r>
            <a:endParaRPr lang="en-AU" sz="2000" dirty="0"/>
          </a:p>
          <a:p>
            <a:pPr lvl="1" eaLnBrk="1" hangingPunct="1"/>
            <a:endParaRPr lang="en-AU" sz="2000" dirty="0"/>
          </a:p>
          <a:p>
            <a:pPr eaLnBrk="1" hangingPunct="1">
              <a:buFontTx/>
              <a:buNone/>
            </a:pPr>
            <a:r>
              <a:rPr lang="en-AU" sz="2400" b="1" dirty="0"/>
              <a:t>Double Blind studies:</a:t>
            </a:r>
            <a:br>
              <a:rPr lang="en-AU" sz="2400" b="1" dirty="0"/>
            </a:br>
            <a:endParaRPr lang="en-AU" sz="2400" b="1" dirty="0"/>
          </a:p>
          <a:p>
            <a:pPr lvl="1" eaLnBrk="1" hangingPunct="1"/>
            <a:r>
              <a:rPr lang="en-AU" sz="2000" dirty="0"/>
              <a:t>None of the people being tested, the control group, OR the scientist know which group is getting the drug and which group is getting the placebo until after the experiment</a:t>
            </a:r>
            <a:r>
              <a:rPr lang="en-AU" sz="2000" dirty="0" smtClean="0"/>
              <a:t>.</a:t>
            </a:r>
          </a:p>
          <a:p>
            <a:pPr marL="457200" lvl="1" indent="0" eaLnBrk="1" hangingPunct="1">
              <a:buNone/>
            </a:pPr>
            <a:endParaRPr lang="en-AU" sz="2000" dirty="0"/>
          </a:p>
          <a:p>
            <a:pPr marL="457200" lvl="1" indent="0" eaLnBrk="1" hangingPunct="1">
              <a:buNone/>
            </a:pPr>
            <a:r>
              <a:rPr lang="en-AU" sz="2000" dirty="0" smtClean="0"/>
              <a:t>The drug and the placebo (the fake medication) are put in bottles labelled “A” and “B” by an independent person.  This person does not let the experimenters or the testing groups know which is the drug and which is the placebo (fake) medication until after all data has been gathered and analysed. </a:t>
            </a:r>
            <a:endParaRPr lang="en-AU" sz="2000" dirty="0"/>
          </a:p>
        </p:txBody>
      </p:sp>
      <p:sp>
        <p:nvSpPr>
          <p:cNvPr id="4" name="Content Placeholder 3"/>
          <p:cNvSpPr txBox="1">
            <a:spLocks/>
          </p:cNvSpPr>
          <p:nvPr/>
        </p:nvSpPr>
        <p:spPr>
          <a:xfrm>
            <a:off x="6442165" y="846784"/>
            <a:ext cx="5181600" cy="5466930"/>
          </a:xfrm>
          <a:prstGeom prst="rect">
            <a:avLst/>
          </a:prstGeom>
          <a:ln w="57150">
            <a:solidFill>
              <a:srgbClr val="FFC000"/>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sz="2000" i="1" dirty="0" smtClean="0"/>
              <a:t>We can avoid placebo effect in the </a:t>
            </a:r>
            <a:r>
              <a:rPr lang="en-AU" sz="2000" i="1" dirty="0" err="1" smtClean="0"/>
              <a:t>Pressurego</a:t>
            </a:r>
            <a:r>
              <a:rPr lang="en-AU" sz="2000" i="1" dirty="0" smtClean="0"/>
              <a:t> experiment by:</a:t>
            </a:r>
          </a:p>
          <a:p>
            <a:pPr marL="0" indent="0">
              <a:buFont typeface="Arial" panose="020B0604020202020204" pitchFamily="34" charset="0"/>
              <a:buNone/>
            </a:pPr>
            <a:endParaRPr lang="en-AU" sz="2000" i="1" dirty="0" smtClean="0"/>
          </a:p>
          <a:p>
            <a:pPr marL="0" indent="0">
              <a:buFont typeface="Arial" panose="020B0604020202020204" pitchFamily="34" charset="0"/>
              <a:buNone/>
            </a:pPr>
            <a:r>
              <a:rPr lang="en-AU" sz="2000" i="1" dirty="0" smtClean="0"/>
              <a:t>Getting an independent person to put the </a:t>
            </a:r>
            <a:r>
              <a:rPr lang="en-AU" sz="2000" i="1" dirty="0" err="1" smtClean="0"/>
              <a:t>Pressurego</a:t>
            </a:r>
            <a:r>
              <a:rPr lang="en-AU" sz="2000" i="1" dirty="0" smtClean="0"/>
              <a:t> tablets in one container, and the tablets with no </a:t>
            </a:r>
            <a:r>
              <a:rPr lang="en-AU" sz="2000" i="1" dirty="0" err="1" smtClean="0"/>
              <a:t>Pressurego</a:t>
            </a:r>
            <a:r>
              <a:rPr lang="en-AU" sz="2000" i="1" dirty="0" smtClean="0"/>
              <a:t> (</a:t>
            </a:r>
            <a:r>
              <a:rPr lang="en-AU" sz="2000" i="1" dirty="0" err="1" smtClean="0"/>
              <a:t>eg</a:t>
            </a:r>
            <a:r>
              <a:rPr lang="en-AU" sz="2000" i="1" dirty="0" smtClean="0"/>
              <a:t> sugar pills) in another container, then label the containers A and B, but not tell anyone which is which until after the results are in.  </a:t>
            </a:r>
            <a:br>
              <a:rPr lang="en-AU" sz="2000" i="1" dirty="0" smtClean="0"/>
            </a:br>
            <a:r>
              <a:rPr lang="en-AU" sz="2000" i="1" dirty="0" smtClean="0"/>
              <a:t/>
            </a:r>
            <a:br>
              <a:rPr lang="en-AU" sz="2000" i="1" dirty="0" smtClean="0"/>
            </a:br>
            <a:r>
              <a:rPr lang="en-AU" sz="2000" i="1" dirty="0" smtClean="0"/>
              <a:t>If the </a:t>
            </a:r>
            <a:r>
              <a:rPr lang="en-AU" sz="2000" i="1" dirty="0" err="1" smtClean="0"/>
              <a:t>Pressurego</a:t>
            </a:r>
            <a:r>
              <a:rPr lang="en-AU" sz="2000" i="1" dirty="0" smtClean="0"/>
              <a:t> really works, the experimenter should be able to tell from the results which group got the real medication, and can confirm this with the third party.</a:t>
            </a:r>
            <a:endParaRPr lang="en-AU" sz="2000" i="1" dirty="0"/>
          </a:p>
        </p:txBody>
      </p:sp>
    </p:spTree>
    <p:extLst>
      <p:ext uri="{BB962C8B-B14F-4D97-AF65-F5344CB8AC3E}">
        <p14:creationId xmlns:p14="http://schemas.microsoft.com/office/powerpoint/2010/main" val="13987183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2107" y="129993"/>
            <a:ext cx="11198341" cy="522515"/>
          </a:xfrm>
        </p:spPr>
        <p:txBody>
          <a:bodyPr/>
          <a:lstStyle/>
          <a:p>
            <a:pPr marL="0" indent="0">
              <a:buNone/>
            </a:pPr>
            <a:r>
              <a:rPr lang="en-AU" dirty="0" smtClean="0"/>
              <a:t>The road to investigating a new medication and getting it approved for use.</a:t>
            </a:r>
            <a:endParaRPr lang="en-AU" dirty="0"/>
          </a:p>
        </p:txBody>
      </p:sp>
      <p:pic>
        <p:nvPicPr>
          <p:cNvPr id="2050" name="Picture 2" descr="Understanding the Clinical Trial Process - MStransl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6742" y="652508"/>
            <a:ext cx="5477435" cy="50666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linical Trials Pha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09" y="1093695"/>
            <a:ext cx="6497733" cy="344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979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339634" y="274639"/>
            <a:ext cx="9871166" cy="706437"/>
          </a:xfrm>
        </p:spPr>
        <p:txBody>
          <a:bodyPr>
            <a:normAutofit/>
          </a:bodyPr>
          <a:lstStyle/>
          <a:p>
            <a:pPr eaLnBrk="1" hangingPunct="1"/>
            <a:r>
              <a:rPr lang="en-AU" sz="3600" b="1" dirty="0"/>
              <a:t>What is science?</a:t>
            </a:r>
          </a:p>
        </p:txBody>
      </p:sp>
      <p:sp>
        <p:nvSpPr>
          <p:cNvPr id="3075" name="Rectangle 3"/>
          <p:cNvSpPr>
            <a:spLocks noGrp="1" noChangeArrowheads="1"/>
          </p:cNvSpPr>
          <p:nvPr>
            <p:ph type="body" idx="1"/>
          </p:nvPr>
        </p:nvSpPr>
        <p:spPr>
          <a:xfrm>
            <a:off x="339634" y="981077"/>
            <a:ext cx="9809254" cy="5471974"/>
          </a:xfrm>
        </p:spPr>
        <p:txBody>
          <a:bodyPr/>
          <a:lstStyle/>
          <a:p>
            <a:pPr eaLnBrk="1" hangingPunct="1"/>
            <a:r>
              <a:rPr lang="en-AU" dirty="0"/>
              <a:t>Two aspects:</a:t>
            </a:r>
          </a:p>
          <a:p>
            <a:pPr lvl="1" eaLnBrk="1" hangingPunct="1"/>
            <a:r>
              <a:rPr lang="en-AU" dirty="0"/>
              <a:t>A process of inquiry</a:t>
            </a:r>
          </a:p>
          <a:p>
            <a:pPr lvl="2" eaLnBrk="1" hangingPunct="1"/>
            <a:r>
              <a:rPr lang="en-AU" dirty="0"/>
              <a:t>a way of finding out about things.</a:t>
            </a:r>
          </a:p>
          <a:p>
            <a:pPr lvl="2" eaLnBrk="1" hangingPunct="1"/>
            <a:r>
              <a:rPr lang="en-AU" dirty="0"/>
              <a:t>Scientists observe the world and come up with ideas:</a:t>
            </a:r>
          </a:p>
          <a:p>
            <a:pPr lvl="3" eaLnBrk="1" hangingPunct="1"/>
            <a:r>
              <a:rPr lang="en-AU" dirty="0"/>
              <a:t>About connections between things</a:t>
            </a:r>
          </a:p>
          <a:p>
            <a:pPr lvl="3" eaLnBrk="1" hangingPunct="1"/>
            <a:r>
              <a:rPr lang="en-AU" dirty="0"/>
              <a:t>About why things happen</a:t>
            </a:r>
          </a:p>
          <a:p>
            <a:pPr lvl="2" eaLnBrk="1" hangingPunct="1"/>
            <a:r>
              <a:rPr lang="en-AU" dirty="0"/>
              <a:t>Scientists use a systematic process “the scientific method” to explore </a:t>
            </a:r>
            <a:r>
              <a:rPr lang="en-AU" dirty="0" smtClean="0"/>
              <a:t>possible connections </a:t>
            </a:r>
            <a:r>
              <a:rPr lang="en-AU" dirty="0"/>
              <a:t>and prove/disprove them.</a:t>
            </a:r>
          </a:p>
          <a:p>
            <a:pPr lvl="1" eaLnBrk="1" hangingPunct="1">
              <a:buFontTx/>
              <a:buNone/>
            </a:pPr>
            <a:endParaRPr lang="en-AU" dirty="0" smtClean="0"/>
          </a:p>
          <a:p>
            <a:pPr lvl="1" eaLnBrk="1" hangingPunct="1">
              <a:buFontTx/>
              <a:buNone/>
            </a:pPr>
            <a:endParaRPr lang="en-AU" dirty="0"/>
          </a:p>
          <a:p>
            <a:pPr lvl="1" eaLnBrk="1" hangingPunct="1"/>
            <a:r>
              <a:rPr lang="en-AU" dirty="0"/>
              <a:t>A body of knowledge</a:t>
            </a:r>
          </a:p>
          <a:p>
            <a:pPr lvl="2" eaLnBrk="1" hangingPunct="1"/>
            <a:r>
              <a:rPr lang="en-AU" dirty="0"/>
              <a:t>Gained by systematic observation and testing of ideas.</a:t>
            </a:r>
          </a:p>
          <a:p>
            <a:pPr lvl="2" eaLnBrk="1" hangingPunct="1">
              <a:buFontTx/>
              <a:buNone/>
            </a:pPr>
            <a:endParaRPr lang="en-AU" dirty="0"/>
          </a:p>
        </p:txBody>
      </p:sp>
    </p:spTree>
    <p:extLst>
      <p:ext uri="{BB962C8B-B14F-4D97-AF65-F5344CB8AC3E}">
        <p14:creationId xmlns:p14="http://schemas.microsoft.com/office/powerpoint/2010/main" val="34475267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565" y="391252"/>
            <a:ext cx="10515600" cy="810532"/>
          </a:xfrm>
        </p:spPr>
        <p:txBody>
          <a:bodyPr>
            <a:normAutofit/>
          </a:bodyPr>
          <a:lstStyle/>
          <a:p>
            <a:r>
              <a:rPr lang="en-AU" sz="3600" dirty="0" smtClean="0"/>
              <a:t>In human biology and medical research…</a:t>
            </a:r>
            <a:endParaRPr lang="en-AU" sz="3600" dirty="0"/>
          </a:p>
        </p:txBody>
      </p:sp>
      <p:sp>
        <p:nvSpPr>
          <p:cNvPr id="3" name="Content Placeholder 2"/>
          <p:cNvSpPr>
            <a:spLocks noGrp="1"/>
          </p:cNvSpPr>
          <p:nvPr>
            <p:ph idx="1"/>
          </p:nvPr>
        </p:nvSpPr>
        <p:spPr/>
        <p:txBody>
          <a:bodyPr/>
          <a:lstStyle/>
          <a:p>
            <a:r>
              <a:rPr lang="en-AU" dirty="0" smtClean="0"/>
              <a:t>Inquiry, for example:</a:t>
            </a:r>
          </a:p>
          <a:p>
            <a:pPr lvl="1"/>
            <a:r>
              <a:rPr lang="en-AU" dirty="0" smtClean="0"/>
              <a:t>Formulating and testing drugs</a:t>
            </a:r>
          </a:p>
          <a:p>
            <a:pPr lvl="1"/>
            <a:r>
              <a:rPr lang="en-AU" dirty="0" smtClean="0"/>
              <a:t>Studying human health over time</a:t>
            </a:r>
          </a:p>
          <a:p>
            <a:pPr lvl="1"/>
            <a:r>
              <a:rPr lang="en-AU" dirty="0" smtClean="0"/>
              <a:t>Gathering data on human systems</a:t>
            </a:r>
          </a:p>
          <a:p>
            <a:pPr marL="457200" lvl="1" indent="0">
              <a:buNone/>
            </a:pPr>
            <a:endParaRPr lang="en-AU" dirty="0"/>
          </a:p>
          <a:p>
            <a:pPr marL="457200" lvl="1" indent="0">
              <a:buNone/>
            </a:pPr>
            <a:r>
              <a:rPr lang="en-AU" dirty="0" smtClean="0"/>
              <a:t>Leads to:</a:t>
            </a:r>
            <a:endParaRPr lang="en-AU" dirty="0"/>
          </a:p>
          <a:p>
            <a:endParaRPr lang="en-AU" dirty="0" smtClean="0"/>
          </a:p>
          <a:p>
            <a:r>
              <a:rPr lang="en-AU" dirty="0" smtClean="0"/>
              <a:t>medical advances and more accurate understandings – contributes to a body of knowledge</a:t>
            </a:r>
            <a:endParaRPr lang="en-AU" dirty="0"/>
          </a:p>
        </p:txBody>
      </p:sp>
    </p:spTree>
    <p:extLst>
      <p:ext uri="{BB962C8B-B14F-4D97-AF65-F5344CB8AC3E}">
        <p14:creationId xmlns:p14="http://schemas.microsoft.com/office/powerpoint/2010/main" val="1419710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3592" y="2204865"/>
            <a:ext cx="7272808" cy="769441"/>
          </a:xfrm>
          <a:prstGeom prst="rect">
            <a:avLst/>
          </a:prstGeom>
          <a:noFill/>
        </p:spPr>
        <p:txBody>
          <a:bodyPr wrap="square" rtlCol="0">
            <a:spAutoFit/>
          </a:bodyPr>
          <a:lstStyle/>
          <a:p>
            <a:pPr algn="ctr"/>
            <a:r>
              <a:rPr lang="en-AU" sz="4400" dirty="0"/>
              <a:t>Types of Investigation</a:t>
            </a:r>
          </a:p>
        </p:txBody>
      </p:sp>
    </p:spTree>
    <p:extLst>
      <p:ext uri="{BB962C8B-B14F-4D97-AF65-F5344CB8AC3E}">
        <p14:creationId xmlns:p14="http://schemas.microsoft.com/office/powerpoint/2010/main" val="205272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672" y="211252"/>
            <a:ext cx="2952328" cy="2708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182880" y="332656"/>
            <a:ext cx="10099928" cy="6336704"/>
          </a:xfrm>
        </p:spPr>
        <p:txBody>
          <a:bodyPr/>
          <a:lstStyle/>
          <a:p>
            <a:r>
              <a:rPr lang="en-AU" b="1" dirty="0" smtClean="0"/>
              <a:t>Observations</a:t>
            </a:r>
          </a:p>
          <a:p>
            <a:pPr lvl="1"/>
            <a:r>
              <a:rPr lang="en-AU" dirty="0" smtClean="0"/>
              <a:t>Using senses and measuring equipment</a:t>
            </a:r>
          </a:p>
          <a:p>
            <a:pPr lvl="1"/>
            <a:r>
              <a:rPr lang="en-AU" dirty="0" smtClean="0"/>
              <a:t>Gathering, collating and analysing data gathered</a:t>
            </a:r>
          </a:p>
          <a:p>
            <a:pPr lvl="1"/>
            <a:r>
              <a:rPr lang="en-AU" dirty="0" smtClean="0"/>
              <a:t>Looking for patterns and relationships within the data.</a:t>
            </a:r>
          </a:p>
          <a:p>
            <a:pPr lvl="1"/>
            <a:r>
              <a:rPr lang="en-AU" dirty="0" smtClean="0"/>
              <a:t>Often observations are the first step in forming a testable hypothesis which then leads to further research using other techniques.</a:t>
            </a:r>
          </a:p>
          <a:p>
            <a:pPr marL="457200" lvl="1" indent="0">
              <a:buNone/>
            </a:pPr>
            <a:endParaRPr lang="en-AU" b="1" i="1" dirty="0" smtClean="0"/>
          </a:p>
          <a:p>
            <a:pPr marL="457200" lvl="1" indent="0">
              <a:buNone/>
            </a:pPr>
            <a:r>
              <a:rPr lang="en-AU" b="1" i="1" dirty="0" smtClean="0"/>
              <a:t>Examples: </a:t>
            </a:r>
          </a:p>
          <a:p>
            <a:pPr lvl="1"/>
            <a:r>
              <a:rPr lang="en-AU" dirty="0" smtClean="0"/>
              <a:t>Observation of animal behaviour</a:t>
            </a:r>
            <a:endParaRPr lang="en-AU" dirty="0"/>
          </a:p>
          <a:p>
            <a:pPr lvl="1"/>
            <a:r>
              <a:rPr lang="en-AU" dirty="0" smtClean="0"/>
              <a:t>Discovery of </a:t>
            </a:r>
            <a:r>
              <a:rPr lang="en-AU" i="1" dirty="0" smtClean="0"/>
              <a:t>Helicobacter pylori</a:t>
            </a:r>
          </a:p>
          <a:p>
            <a:pPr lvl="2"/>
            <a:r>
              <a:rPr lang="en-AU" dirty="0" smtClean="0"/>
              <a:t>Gastric ulcers used to be attributed to stress.</a:t>
            </a:r>
          </a:p>
          <a:p>
            <a:pPr lvl="2"/>
            <a:r>
              <a:rPr lang="en-AU" dirty="0" smtClean="0"/>
              <a:t>Barry Marshall and Robin Warren observed that in almost all cases, a particular type of bacterium (</a:t>
            </a:r>
            <a:r>
              <a:rPr lang="en-AU" i="1" dirty="0" smtClean="0"/>
              <a:t>Helicobacter pylori)</a:t>
            </a:r>
            <a:r>
              <a:rPr lang="en-AU" dirty="0" smtClean="0"/>
              <a:t> was present. </a:t>
            </a:r>
          </a:p>
          <a:p>
            <a:pPr lvl="2"/>
            <a:r>
              <a:rPr lang="en-AU" dirty="0" smtClean="0"/>
              <a:t>They were then able to formulate and test the hypothesis that these bacteria were the cause of gastric ulcers.  </a:t>
            </a:r>
          </a:p>
          <a:p>
            <a:pPr marL="914400" lvl="2" indent="0">
              <a:buNone/>
            </a:pPr>
            <a:endParaRPr lang="en-AU" dirty="0" smtClean="0"/>
          </a:p>
          <a:p>
            <a:pPr lvl="1"/>
            <a:endParaRPr lang="en-AU" dirty="0"/>
          </a:p>
          <a:p>
            <a:pPr lvl="1"/>
            <a:endParaRPr lang="en-AU" dirty="0"/>
          </a:p>
        </p:txBody>
      </p:sp>
    </p:spTree>
    <p:extLst>
      <p:ext uri="{BB962C8B-B14F-4D97-AF65-F5344CB8AC3E}">
        <p14:creationId xmlns:p14="http://schemas.microsoft.com/office/powerpoint/2010/main" val="473892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046" y="343705"/>
            <a:ext cx="9775371" cy="5721499"/>
          </a:xfrm>
        </p:spPr>
        <p:txBody>
          <a:bodyPr/>
          <a:lstStyle/>
          <a:p>
            <a:r>
              <a:rPr lang="en-AU" b="1" dirty="0" smtClean="0"/>
              <a:t>Surveys</a:t>
            </a:r>
          </a:p>
          <a:p>
            <a:endParaRPr lang="en-AU" b="1" dirty="0" smtClean="0"/>
          </a:p>
          <a:p>
            <a:pPr lvl="1"/>
            <a:r>
              <a:rPr lang="en-AU" dirty="0" smtClean="0"/>
              <a:t>Collection of data from a large number of people.</a:t>
            </a:r>
          </a:p>
          <a:p>
            <a:pPr lvl="1"/>
            <a:r>
              <a:rPr lang="en-AU" dirty="0" smtClean="0"/>
              <a:t>Questionnaire or interview.</a:t>
            </a:r>
          </a:p>
          <a:p>
            <a:pPr lvl="1"/>
            <a:r>
              <a:rPr lang="en-AU" dirty="0" smtClean="0"/>
              <a:t>Can reveal patterns of behaviour, provide ideas about connections (</a:t>
            </a:r>
            <a:r>
              <a:rPr lang="en-AU" dirty="0" err="1" smtClean="0"/>
              <a:t>eg</a:t>
            </a:r>
            <a:r>
              <a:rPr lang="en-AU" dirty="0" smtClean="0"/>
              <a:t> lifestyle and heart disease)</a:t>
            </a:r>
          </a:p>
          <a:p>
            <a:pPr lvl="1"/>
            <a:r>
              <a:rPr lang="en-AU" dirty="0" smtClean="0"/>
              <a:t>Can be used to assess how an intervention is working (</a:t>
            </a:r>
            <a:r>
              <a:rPr lang="en-AU" dirty="0" err="1" smtClean="0"/>
              <a:t>eg</a:t>
            </a:r>
            <a:r>
              <a:rPr lang="en-AU" dirty="0" smtClean="0"/>
              <a:t>: are people eating the recommended amount of fruit and veg after the 2 and 5 campaign.</a:t>
            </a:r>
          </a:p>
          <a:p>
            <a:pPr lvl="1"/>
            <a:r>
              <a:rPr lang="en-AU" dirty="0" smtClean="0"/>
              <a:t>Often used in conjunction with other data collection methods.</a:t>
            </a:r>
          </a:p>
          <a:p>
            <a:pPr lvl="1"/>
            <a:r>
              <a:rPr lang="en-AU" dirty="0" smtClean="0"/>
              <a:t>Can also be used to form testable hypotheses for further research.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7664" y="3622465"/>
            <a:ext cx="3024336" cy="2937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067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217" y="404665"/>
            <a:ext cx="9888583" cy="5721499"/>
          </a:xfrm>
        </p:spPr>
        <p:txBody>
          <a:bodyPr/>
          <a:lstStyle/>
          <a:p>
            <a:r>
              <a:rPr lang="en-AU" b="1" dirty="0" smtClean="0"/>
              <a:t>Trial and Error</a:t>
            </a:r>
          </a:p>
          <a:p>
            <a:pPr marL="0" indent="0">
              <a:buNone/>
            </a:pPr>
            <a:endParaRPr lang="en-AU" b="1" dirty="0" smtClean="0"/>
          </a:p>
          <a:p>
            <a:pPr lvl="1"/>
            <a:r>
              <a:rPr lang="en-AU" dirty="0" smtClean="0"/>
              <a:t>Systematic</a:t>
            </a:r>
          </a:p>
          <a:p>
            <a:pPr lvl="1"/>
            <a:r>
              <a:rPr lang="en-AU" dirty="0" smtClean="0"/>
              <a:t>Testing things in turn</a:t>
            </a:r>
          </a:p>
          <a:p>
            <a:pPr lvl="1"/>
            <a:r>
              <a:rPr lang="en-AU" dirty="0" smtClean="0"/>
              <a:t>Can be prolonged/time consuming</a:t>
            </a:r>
          </a:p>
          <a:p>
            <a:pPr lvl="1"/>
            <a:r>
              <a:rPr lang="en-AU" dirty="0" smtClean="0"/>
              <a:t>Keeping very accurate records is important</a:t>
            </a:r>
          </a:p>
          <a:p>
            <a:pPr lvl="1"/>
            <a:r>
              <a:rPr lang="en-AU" dirty="0" smtClean="0"/>
              <a:t>Is then used to formulate a hypothesis for testing</a:t>
            </a:r>
          </a:p>
          <a:p>
            <a:pPr marL="457200" lvl="1" indent="0">
              <a:buNone/>
            </a:pPr>
            <a:endParaRPr lang="en-AU" dirty="0"/>
          </a:p>
          <a:p>
            <a:pPr marL="457200" lvl="1" indent="0">
              <a:buNone/>
            </a:pPr>
            <a:r>
              <a:rPr lang="en-AU" dirty="0" smtClean="0"/>
              <a:t>Example:  testing different chemical compounds from plants, to see whether they have an antibiotic effect on bacterial colonies</a:t>
            </a:r>
            <a:endParaRPr lang="en-A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2065" y="4653136"/>
            <a:ext cx="2786261" cy="1681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4760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2846" y="404665"/>
            <a:ext cx="9757954" cy="5721499"/>
          </a:xfrm>
        </p:spPr>
        <p:txBody>
          <a:bodyPr/>
          <a:lstStyle/>
          <a:p>
            <a:r>
              <a:rPr lang="en-AU" b="1" dirty="0" smtClean="0"/>
              <a:t>Case Studies</a:t>
            </a:r>
          </a:p>
          <a:p>
            <a:pPr marL="0" indent="0">
              <a:buNone/>
            </a:pPr>
            <a:endParaRPr lang="en-AU" b="1" dirty="0" smtClean="0"/>
          </a:p>
          <a:p>
            <a:pPr lvl="1"/>
            <a:r>
              <a:rPr lang="en-AU" dirty="0" smtClean="0"/>
              <a:t>In depth investigation and report of a specific situation.</a:t>
            </a:r>
          </a:p>
          <a:p>
            <a:pPr marL="457200" lvl="1" indent="0">
              <a:buNone/>
            </a:pPr>
            <a:endParaRPr lang="en-AU" dirty="0" smtClean="0"/>
          </a:p>
          <a:p>
            <a:pPr lvl="1"/>
            <a:r>
              <a:rPr lang="en-AU" dirty="0" smtClean="0"/>
              <a:t>Can be used to track the progress of a disease in an individual, to learn more about disease in general, or to confirm other data.</a:t>
            </a:r>
          </a:p>
          <a:p>
            <a:pPr lvl="1"/>
            <a:endParaRPr lang="en-AU" dirty="0"/>
          </a:p>
          <a:p>
            <a:pPr lvl="1"/>
            <a:r>
              <a:rPr lang="en-AU" dirty="0" smtClean="0"/>
              <a:t>Have limitations – can be too narrow in view, lack validity</a:t>
            </a:r>
            <a:r>
              <a:rPr lang="en-AU" dirty="0"/>
              <a:t> </a:t>
            </a:r>
            <a:r>
              <a:rPr lang="en-AU" dirty="0" smtClean="0"/>
              <a:t>and repeatability.</a:t>
            </a:r>
            <a:endParaRPr lang="en-AU" dirty="0"/>
          </a:p>
        </p:txBody>
      </p:sp>
    </p:spTree>
    <p:extLst>
      <p:ext uri="{BB962C8B-B14F-4D97-AF65-F5344CB8AC3E}">
        <p14:creationId xmlns:p14="http://schemas.microsoft.com/office/powerpoint/2010/main" val="545855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A991874-8144-4F36-8BBD-4459EF6345C9}"/>
</file>

<file path=customXml/itemProps2.xml><?xml version="1.0" encoding="utf-8"?>
<ds:datastoreItem xmlns:ds="http://schemas.openxmlformats.org/officeDocument/2006/customXml" ds:itemID="{EF2F30FF-4B83-4D36-AB4C-C4977C735B2D}"/>
</file>

<file path=customXml/itemProps3.xml><?xml version="1.0" encoding="utf-8"?>
<ds:datastoreItem xmlns:ds="http://schemas.openxmlformats.org/officeDocument/2006/customXml" ds:itemID="{0C601876-5F50-435E-9197-4F32AFEE6A41}"/>
</file>

<file path=docProps/app.xml><?xml version="1.0" encoding="utf-8"?>
<Properties xmlns="http://schemas.openxmlformats.org/officeDocument/2006/extended-properties" xmlns:vt="http://schemas.openxmlformats.org/officeDocument/2006/docPropsVTypes">
  <TotalTime>475</TotalTime>
  <Words>2633</Words>
  <Application>Microsoft Office PowerPoint</Application>
  <PresentationFormat>Widescreen</PresentationFormat>
  <Paragraphs>317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Chapter 01 Science Inquiry</vt:lpstr>
      <vt:lpstr>PowerPoint Presentation</vt:lpstr>
      <vt:lpstr>What is science?</vt:lpstr>
      <vt:lpstr>In human biology and medical research…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Scientific Method and Planning Valid Investigations </vt:lpstr>
      <vt:lpstr>PowerPoint Presentation</vt:lpstr>
      <vt:lpstr>Planning a controlled experiment using Scientific Method</vt:lpstr>
      <vt:lpstr>Literature Review</vt:lpstr>
      <vt:lpstr>Safety</vt:lpstr>
      <vt:lpstr>Ethics</vt:lpstr>
      <vt:lpstr>Formulating a hypothesis</vt:lpstr>
      <vt:lpstr>Selecting Variables</vt:lpstr>
      <vt:lpstr>Ensuring Validity</vt:lpstr>
      <vt:lpstr>PowerPoint Presentation</vt:lpstr>
      <vt:lpstr>PowerPoint Presentation</vt:lpstr>
      <vt:lpstr>PowerPoint Presentation</vt:lpstr>
      <vt:lpstr>PowerPoint Presentation</vt:lpstr>
      <vt:lpstr>PowerPoint Presentation</vt:lpstr>
      <vt:lpstr>Bias and the Placebo effect</vt:lpstr>
      <vt:lpstr>Avoiding placebo effect</vt:lpstr>
      <vt:lpstr>PowerPoint Presentation</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BYRNE Robin [Belmont City College]</dc:creator>
  <cp:lastModifiedBy>BYRNE Robin [Belmont City College]</cp:lastModifiedBy>
  <cp:revision>30</cp:revision>
  <dcterms:created xsi:type="dcterms:W3CDTF">2021-03-16T04:34:03Z</dcterms:created>
  <dcterms:modified xsi:type="dcterms:W3CDTF">2022-03-11T02:43:42Z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