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34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35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1788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583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03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66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09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7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52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2317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548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51056-808C-4299-9AD6-B797CB00C0CE}" type="datetimeFigureOut">
              <a:rPr lang="en-AU" smtClean="0"/>
              <a:t>12/03/2020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6395-46C3-482A-B9D2-C698A5CF72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9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AU" dirty="0" smtClean="0"/>
              <a:t>Chapter 01 Science Inquiry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1752600"/>
          </a:xfrm>
        </p:spPr>
        <p:txBody>
          <a:bodyPr/>
          <a:lstStyle/>
          <a:p>
            <a:r>
              <a:rPr lang="en-AU" dirty="0" smtClean="0"/>
              <a:t>Scientific Method</a:t>
            </a:r>
          </a:p>
          <a:p>
            <a:r>
              <a:rPr lang="en-AU" dirty="0" smtClean="0"/>
              <a:t>Planning an Investigation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337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AU" b="1" dirty="0" smtClean="0"/>
              <a:t>Valid experiments:</a:t>
            </a:r>
          </a:p>
          <a:p>
            <a:pPr lvl="1"/>
            <a:r>
              <a:rPr lang="en-AU" dirty="0" smtClean="0"/>
              <a:t>Are RELIABLE.</a:t>
            </a:r>
          </a:p>
          <a:p>
            <a:pPr lvl="1"/>
            <a:r>
              <a:rPr lang="en-AU" dirty="0" smtClean="0"/>
              <a:t>Reliability:  </a:t>
            </a:r>
          </a:p>
          <a:p>
            <a:pPr lvl="2"/>
            <a:r>
              <a:rPr lang="en-AU" dirty="0" smtClean="0"/>
              <a:t>confidence that the results will show the same thing each time the experiment is run.</a:t>
            </a:r>
          </a:p>
          <a:p>
            <a:pPr lvl="2"/>
            <a:r>
              <a:rPr lang="en-AU" dirty="0" smtClean="0"/>
              <a:t>Helped by large sample sizes, repeated trials.</a:t>
            </a:r>
          </a:p>
          <a:p>
            <a:pPr lvl="2"/>
            <a:r>
              <a:rPr lang="en-AU" dirty="0" smtClean="0"/>
              <a:t>Can help overcome problems with uncontrolled variables/outliers in the results.</a:t>
            </a:r>
          </a:p>
          <a:p>
            <a:pPr marL="457200" lvl="1" indent="0">
              <a:buNone/>
            </a:pPr>
            <a:endParaRPr lang="en-A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789040"/>
            <a:ext cx="204787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6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AU" b="1" dirty="0" smtClean="0"/>
              <a:t>Valid experiments:</a:t>
            </a:r>
          </a:p>
          <a:p>
            <a:pPr lvl="1"/>
            <a:r>
              <a:rPr lang="en-AU" dirty="0" smtClean="0"/>
              <a:t>Minimise error</a:t>
            </a:r>
          </a:p>
          <a:p>
            <a:pPr lvl="1"/>
            <a:r>
              <a:rPr lang="en-AU" dirty="0" smtClean="0"/>
              <a:t>Error:  mistakes that affect results:</a:t>
            </a:r>
          </a:p>
          <a:p>
            <a:pPr marL="457200" lvl="1" indent="0">
              <a:buNone/>
            </a:pPr>
            <a:r>
              <a:rPr lang="en-AU" b="1" i="1" dirty="0" smtClean="0"/>
              <a:t>Human Error:  </a:t>
            </a:r>
            <a:r>
              <a:rPr lang="en-AU" i="1" dirty="0" smtClean="0"/>
              <a:t>data entry mistakes, misreading equipment etc.</a:t>
            </a:r>
          </a:p>
          <a:p>
            <a:pPr marL="457200" lvl="1" indent="0">
              <a:buNone/>
            </a:pPr>
            <a:endParaRPr lang="en-AU" i="1" dirty="0" smtClean="0"/>
          </a:p>
          <a:p>
            <a:pPr marL="457200" lvl="1" indent="0">
              <a:buNone/>
            </a:pPr>
            <a:r>
              <a:rPr lang="en-AU" b="1" i="1" dirty="0" smtClean="0"/>
              <a:t>Systematic Error:  </a:t>
            </a:r>
            <a:r>
              <a:rPr lang="en-AU" i="1" dirty="0" smtClean="0"/>
              <a:t>mistakes in experimental design</a:t>
            </a:r>
          </a:p>
          <a:p>
            <a:pPr marL="457200" lvl="1" indent="0">
              <a:buNone/>
            </a:pPr>
            <a:endParaRPr lang="en-AU" i="1" dirty="0" smtClean="0"/>
          </a:p>
          <a:p>
            <a:pPr marL="457200" lvl="1" indent="0">
              <a:buNone/>
            </a:pPr>
            <a:r>
              <a:rPr lang="en-AU" b="1" i="1" dirty="0" smtClean="0"/>
              <a:t>Random Error:</a:t>
            </a:r>
            <a:r>
              <a:rPr lang="en-AU" i="1" dirty="0" smtClean="0"/>
              <a:t>  unpredictable </a:t>
            </a:r>
            <a:r>
              <a:rPr lang="en-AU" i="1" dirty="0" err="1" smtClean="0"/>
              <a:t>eg</a:t>
            </a:r>
            <a:r>
              <a:rPr lang="en-AU" i="1" dirty="0" smtClean="0"/>
              <a:t> environmental conditions</a:t>
            </a:r>
          </a:p>
          <a:p>
            <a:pPr marL="457200" lvl="1" indent="0">
              <a:buNone/>
            </a:pPr>
            <a:endParaRPr lang="en-AU" i="1" dirty="0" smtClean="0"/>
          </a:p>
        </p:txBody>
      </p:sp>
    </p:spTree>
    <p:extLst>
      <p:ext uri="{BB962C8B-B14F-4D97-AF65-F5344CB8AC3E}">
        <p14:creationId xmlns:p14="http://schemas.microsoft.com/office/powerpoint/2010/main" val="25684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AU" b="1" dirty="0" smtClean="0"/>
              <a:t>Valid experiments:</a:t>
            </a:r>
          </a:p>
          <a:p>
            <a:pPr lvl="1"/>
            <a:r>
              <a:rPr lang="en-AU" dirty="0" smtClean="0"/>
              <a:t>Avoid bias:  </a:t>
            </a:r>
            <a:endParaRPr lang="en-AU" dirty="0"/>
          </a:p>
          <a:p>
            <a:r>
              <a:rPr lang="en-AU" sz="2400" dirty="0" smtClean="0"/>
              <a:t>Scientists try to be </a:t>
            </a:r>
            <a:r>
              <a:rPr lang="en-AU" sz="2400" b="1" i="1" dirty="0" smtClean="0"/>
              <a:t>objective</a:t>
            </a:r>
            <a:r>
              <a:rPr lang="en-AU" sz="2400" b="1" dirty="0" smtClean="0"/>
              <a:t>.  </a:t>
            </a:r>
            <a:endParaRPr lang="en-AU" sz="2400" dirty="0" smtClean="0"/>
          </a:p>
          <a:p>
            <a:pPr lvl="1"/>
            <a:r>
              <a:rPr lang="en-AU" sz="2400" dirty="0" smtClean="0"/>
              <a:t>Try not to let their own thoughts, feelings and opinions to influence their experiment</a:t>
            </a:r>
          </a:p>
          <a:p>
            <a:pPr lvl="1">
              <a:buNone/>
            </a:pPr>
            <a:endParaRPr lang="en-AU" sz="2400" dirty="0" smtClean="0"/>
          </a:p>
          <a:p>
            <a:pPr lvl="1"/>
            <a:r>
              <a:rPr lang="en-AU" sz="2400" dirty="0" smtClean="0"/>
              <a:t>Keep an open mind about what the results may be</a:t>
            </a:r>
          </a:p>
          <a:p>
            <a:pPr lvl="1"/>
            <a:endParaRPr lang="en-AU" sz="2400" dirty="0" smtClean="0"/>
          </a:p>
          <a:p>
            <a:pPr lvl="1"/>
            <a:r>
              <a:rPr lang="en-AU" sz="2400" dirty="0" smtClean="0"/>
              <a:t>Try not to have </a:t>
            </a:r>
            <a:r>
              <a:rPr lang="en-AU" sz="2400" i="1" dirty="0" smtClean="0"/>
              <a:t>conflict of interest</a:t>
            </a:r>
            <a:r>
              <a:rPr lang="en-AU" sz="2400" dirty="0" smtClean="0"/>
              <a:t> </a:t>
            </a:r>
            <a:r>
              <a:rPr lang="en-AU" sz="2400" dirty="0" err="1" smtClean="0"/>
              <a:t>eg</a:t>
            </a:r>
            <a:r>
              <a:rPr lang="en-AU" sz="2400" dirty="0" smtClean="0"/>
              <a:t>: accepting money or favours for the result to be a certain way.</a:t>
            </a:r>
          </a:p>
          <a:p>
            <a:pPr lvl="1">
              <a:buNone/>
            </a:pPr>
            <a:endParaRPr lang="en-AU" sz="2400" dirty="0" smtClean="0"/>
          </a:p>
          <a:p>
            <a:pPr lvl="1"/>
            <a:r>
              <a:rPr lang="en-AU" sz="2400" dirty="0" smtClean="0"/>
              <a:t>Allow other scientists to review their experimental design, results and conclusions.</a:t>
            </a:r>
          </a:p>
          <a:p>
            <a:pPr marL="4572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90663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sz="3200" smtClean="0"/>
              <a:t>The placebo effect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eaLnBrk="1" hangingPunct="1"/>
            <a:r>
              <a:rPr lang="en-AU" sz="2400" smtClean="0"/>
              <a:t>Is a type of bias that can occur</a:t>
            </a:r>
          </a:p>
          <a:p>
            <a:pPr eaLnBrk="1" hangingPunct="1"/>
            <a:r>
              <a:rPr lang="en-AU" sz="2400" smtClean="0"/>
              <a:t>“trick of the mind”</a:t>
            </a:r>
          </a:p>
          <a:p>
            <a:pPr eaLnBrk="1" hangingPunct="1"/>
            <a:r>
              <a:rPr lang="en-AU" sz="2400" smtClean="0"/>
              <a:t>Scientists or experiment participants may unconsciously introduce bias into the results.  </a:t>
            </a:r>
          </a:p>
          <a:p>
            <a:pPr eaLnBrk="1" hangingPunct="1">
              <a:buFontTx/>
              <a:buNone/>
            </a:pPr>
            <a:endParaRPr lang="en-AU" sz="2400" smtClean="0"/>
          </a:p>
          <a:p>
            <a:pPr lvl="1" eaLnBrk="1" hangingPunct="1"/>
            <a:r>
              <a:rPr lang="en-AU" sz="2000" smtClean="0"/>
              <a:t>Eg:  people receiving a medication may </a:t>
            </a:r>
            <a:r>
              <a:rPr lang="en-AU" sz="2000" i="1" smtClean="0"/>
              <a:t>believe</a:t>
            </a:r>
            <a:r>
              <a:rPr lang="en-AU" sz="2000" smtClean="0"/>
              <a:t> they will get better, and therefore report feeling better even if the symptoms don’t go away.  </a:t>
            </a:r>
          </a:p>
          <a:p>
            <a:pPr lvl="1" eaLnBrk="1" hangingPunct="1">
              <a:buFontTx/>
              <a:buNone/>
            </a:pPr>
            <a:endParaRPr lang="en-AU" sz="2000" smtClean="0"/>
          </a:p>
        </p:txBody>
      </p:sp>
      <p:pic>
        <p:nvPicPr>
          <p:cNvPr id="10244" name="Picture 5" descr="placeb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4005263"/>
            <a:ext cx="4754562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64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eaLnBrk="1" hangingPunct="1"/>
            <a:r>
              <a:rPr lang="en-AU" sz="3200" smtClean="0"/>
              <a:t>Avoiding placebo effect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sz="2400" b="1" dirty="0" smtClean="0"/>
              <a:t>Blind studies:</a:t>
            </a:r>
            <a:endParaRPr lang="en-AU" sz="2400" dirty="0" smtClean="0"/>
          </a:p>
          <a:p>
            <a:pPr lvl="1" eaLnBrk="1" hangingPunct="1"/>
            <a:r>
              <a:rPr lang="en-AU" sz="2000" dirty="0" smtClean="0"/>
              <a:t>Neither the test group nor the controls know whether they are getting the drug or the placebo.</a:t>
            </a:r>
          </a:p>
          <a:p>
            <a:pPr lvl="1" eaLnBrk="1" hangingPunct="1"/>
            <a:endParaRPr lang="en-AU" sz="2000" dirty="0" smtClean="0"/>
          </a:p>
          <a:p>
            <a:pPr eaLnBrk="1" hangingPunct="1">
              <a:buFontTx/>
              <a:buNone/>
            </a:pPr>
            <a:r>
              <a:rPr lang="en-AU" sz="2400" b="1" dirty="0" smtClean="0"/>
              <a:t>Double Blind studies:</a:t>
            </a:r>
            <a:br>
              <a:rPr lang="en-AU" sz="2400" b="1" dirty="0" smtClean="0"/>
            </a:br>
            <a:endParaRPr lang="en-AU" sz="2400" b="1" dirty="0" smtClean="0"/>
          </a:p>
          <a:p>
            <a:pPr lvl="1" eaLnBrk="1" hangingPunct="1"/>
            <a:r>
              <a:rPr lang="en-AU" sz="2000" dirty="0" smtClean="0"/>
              <a:t>None of the people being tested, the control group, OR the scientist know which group is getting the drug and which group is getting the placebo until after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7029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Scientific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 way to investigate, that allows accurate assessment of whether a hypothesis is supported by the data, incorrect or inconclusive.</a:t>
            </a:r>
          </a:p>
          <a:p>
            <a:endParaRPr lang="en-AU" dirty="0"/>
          </a:p>
          <a:p>
            <a:r>
              <a:rPr lang="en-AU" dirty="0" smtClean="0"/>
              <a:t>Each experiment/investigation adds a small piece to a much larger body of knowledge.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147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3624"/>
            <a:ext cx="6912768" cy="664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43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AU" dirty="0" smtClean="0"/>
              <a:t>Reading previous research about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AU" dirty="0" smtClean="0"/>
              <a:t>    the subject.</a:t>
            </a:r>
          </a:p>
          <a:p>
            <a:pPr marL="0" indent="0">
              <a:buNone/>
            </a:pPr>
            <a:endParaRPr lang="en-AU" dirty="0" smtClean="0"/>
          </a:p>
          <a:p>
            <a:pPr lvl="1"/>
            <a:r>
              <a:rPr lang="en-AU" dirty="0" smtClean="0"/>
              <a:t>Helps to define the problem/question</a:t>
            </a:r>
          </a:p>
          <a:p>
            <a:pPr lvl="1"/>
            <a:r>
              <a:rPr lang="en-AU" dirty="0" smtClean="0"/>
              <a:t>Prevents unnecessary duplication – can build on prior knowledge.</a:t>
            </a:r>
          </a:p>
          <a:p>
            <a:pPr lvl="1"/>
            <a:r>
              <a:rPr lang="en-AU" dirty="0" smtClean="0"/>
              <a:t>To assess research methods used, and learn from these</a:t>
            </a:r>
          </a:p>
          <a:p>
            <a:pPr lvl="1"/>
            <a:r>
              <a:rPr lang="en-AU" dirty="0" smtClean="0"/>
              <a:t>Helps scientists to related findings to prior body of knowledge</a:t>
            </a:r>
          </a:p>
          <a:p>
            <a:pPr lvl="1"/>
            <a:r>
              <a:rPr lang="en-AU" dirty="0" smtClean="0"/>
              <a:t>Allows consideration of areas for further research</a:t>
            </a:r>
            <a:endParaRPr lang="en-A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Literature Review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2656"/>
            <a:ext cx="1875123" cy="1926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313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Safety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94704"/>
            <a:ext cx="8229600" cy="4525963"/>
          </a:xfrm>
        </p:spPr>
        <p:txBody>
          <a:bodyPr/>
          <a:lstStyle/>
          <a:p>
            <a:r>
              <a:rPr lang="en-AU" dirty="0" smtClean="0"/>
              <a:t>Important to consider safety of research team and participants.</a:t>
            </a:r>
          </a:p>
          <a:p>
            <a:pPr lvl="1"/>
            <a:r>
              <a:rPr lang="en-AU" dirty="0" smtClean="0"/>
              <a:t>Protective clothing</a:t>
            </a:r>
          </a:p>
          <a:p>
            <a:pPr lvl="1"/>
            <a:r>
              <a:rPr lang="en-AU" dirty="0" smtClean="0"/>
              <a:t>Ensuring participants feel safe and comfortable</a:t>
            </a:r>
          </a:p>
          <a:p>
            <a:pPr lvl="1"/>
            <a:r>
              <a:rPr lang="en-AU" dirty="0" smtClean="0"/>
              <a:t>Access to medical care/first aid if needed</a:t>
            </a: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254317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10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Ethics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A set of moral principles.  For experiments involving people:</a:t>
            </a:r>
          </a:p>
          <a:p>
            <a:pPr lvl="1"/>
            <a:r>
              <a:rPr lang="en-AU" dirty="0" smtClean="0"/>
              <a:t>Voluntary participation</a:t>
            </a:r>
          </a:p>
          <a:p>
            <a:pPr lvl="1"/>
            <a:r>
              <a:rPr lang="en-AU" dirty="0" smtClean="0"/>
              <a:t>Informed consent</a:t>
            </a:r>
          </a:p>
          <a:p>
            <a:pPr lvl="1"/>
            <a:r>
              <a:rPr lang="en-AU" dirty="0" smtClean="0"/>
              <a:t>No risk of harm</a:t>
            </a:r>
          </a:p>
          <a:p>
            <a:pPr lvl="1"/>
            <a:r>
              <a:rPr lang="en-AU" dirty="0" smtClean="0"/>
              <a:t>Confidentiality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 smtClean="0"/>
              <a:t>For animal research:</a:t>
            </a:r>
          </a:p>
          <a:p>
            <a:pPr lvl="1"/>
            <a:r>
              <a:rPr lang="en-AU" dirty="0" smtClean="0"/>
              <a:t>Valid</a:t>
            </a:r>
          </a:p>
          <a:p>
            <a:pPr lvl="1"/>
            <a:r>
              <a:rPr lang="en-AU" dirty="0" smtClean="0"/>
              <a:t>Humane </a:t>
            </a:r>
          </a:p>
          <a:p>
            <a:pPr lvl="1"/>
            <a:r>
              <a:rPr lang="en-AU" dirty="0" smtClean="0"/>
              <a:t>Justifiable</a:t>
            </a:r>
          </a:p>
          <a:p>
            <a:pPr lvl="1"/>
            <a:r>
              <a:rPr lang="en-AU" dirty="0" smtClean="0"/>
              <a:t>Considerate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2420888"/>
            <a:ext cx="46482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16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Selecting Variables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/>
          <a:lstStyle/>
          <a:p>
            <a:r>
              <a:rPr lang="en-AU" sz="2800" dirty="0" smtClean="0"/>
              <a:t>Should be linked to hypothesis being tested.</a:t>
            </a:r>
          </a:p>
          <a:p>
            <a:r>
              <a:rPr lang="en-AU" sz="2800" b="1" dirty="0" smtClean="0"/>
              <a:t>Independent Variable:  </a:t>
            </a:r>
            <a:r>
              <a:rPr lang="en-AU" sz="2800" dirty="0" smtClean="0"/>
              <a:t>the thing being changed.</a:t>
            </a:r>
          </a:p>
          <a:p>
            <a:r>
              <a:rPr lang="en-AU" sz="2800" b="1" dirty="0" smtClean="0"/>
              <a:t>Dependent Variable: </a:t>
            </a:r>
            <a:r>
              <a:rPr lang="en-AU" sz="2800" dirty="0" smtClean="0"/>
              <a:t>the thing that changes in response.</a:t>
            </a:r>
          </a:p>
          <a:p>
            <a:r>
              <a:rPr lang="en-AU" sz="2800" dirty="0" smtClean="0"/>
              <a:t>Should be:</a:t>
            </a:r>
          </a:p>
          <a:p>
            <a:pPr lvl="1"/>
            <a:r>
              <a:rPr lang="en-AU" sz="2400" dirty="0" smtClean="0"/>
              <a:t>Measurable</a:t>
            </a:r>
          </a:p>
          <a:p>
            <a:pPr lvl="1"/>
            <a:r>
              <a:rPr lang="en-AU" sz="2400" dirty="0" smtClean="0"/>
              <a:t>Clear</a:t>
            </a:r>
          </a:p>
          <a:p>
            <a:pPr lvl="1"/>
            <a:r>
              <a:rPr lang="en-AU" sz="2400" dirty="0" smtClean="0"/>
              <a:t>Other variables should be controlled (kept the same)</a:t>
            </a:r>
          </a:p>
          <a:p>
            <a:r>
              <a:rPr lang="en-AU" sz="2800" b="1" dirty="0" smtClean="0"/>
              <a:t>Control Sample:</a:t>
            </a:r>
            <a:r>
              <a:rPr lang="en-AU" sz="2800" dirty="0" smtClean="0"/>
              <a:t>  a sample where the independent variable is not changed.  Used as a comparison</a:t>
            </a:r>
            <a:endParaRPr lang="en-AU" sz="2800" b="1" dirty="0" smtClean="0"/>
          </a:p>
          <a:p>
            <a:pPr marL="457200" lvl="1" indent="0">
              <a:buNone/>
            </a:pPr>
            <a:endParaRPr lang="en-AU" sz="2400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987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Experimental Validity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AU" b="1" dirty="0" smtClean="0"/>
              <a:t>Validity:  </a:t>
            </a:r>
          </a:p>
          <a:p>
            <a:pPr lvl="1"/>
            <a:r>
              <a:rPr lang="en-AU" dirty="0" smtClean="0"/>
              <a:t>how well the experiment tests what it is supposed to test</a:t>
            </a:r>
          </a:p>
          <a:p>
            <a:pPr lvl="1"/>
            <a:r>
              <a:rPr lang="en-AU" dirty="0" smtClean="0"/>
              <a:t>whether the results are accurate</a:t>
            </a:r>
          </a:p>
          <a:p>
            <a:pPr lvl="1"/>
            <a:r>
              <a:rPr lang="en-AU" dirty="0" smtClean="0"/>
              <a:t>How confident you can be about the conclusions drawn.</a:t>
            </a:r>
          </a:p>
          <a:p>
            <a:pPr marL="457200" lvl="1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3885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AU" b="1" dirty="0" smtClean="0"/>
              <a:t>Valid experiments:</a:t>
            </a:r>
          </a:p>
          <a:p>
            <a:pPr lvl="1"/>
            <a:r>
              <a:rPr lang="en-AU" dirty="0" smtClean="0"/>
              <a:t>Have all variables  well controlled, except for the IV and DV being tested.</a:t>
            </a:r>
          </a:p>
          <a:p>
            <a:pPr lvl="1"/>
            <a:r>
              <a:rPr lang="en-AU" dirty="0" smtClean="0"/>
              <a:t>Have a neutral control sample to compare.</a:t>
            </a:r>
          </a:p>
          <a:p>
            <a:pPr lvl="1"/>
            <a:r>
              <a:rPr lang="en-AU" dirty="0" smtClean="0"/>
              <a:t>Have variables that are measurable/quantifiable</a:t>
            </a:r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i="1" dirty="0" smtClean="0"/>
              <a:t>This allows us to be confident that any change to the DV must be due to the IV, and not another factor.</a:t>
            </a:r>
          </a:p>
          <a:p>
            <a:pPr marL="457200" lvl="1" indent="0">
              <a:buNone/>
            </a:pPr>
            <a:endParaRPr lang="en-A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365104"/>
            <a:ext cx="2016224" cy="197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9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5160E97-1F63-4973-8967-7CD3697A6BFE}"/>
</file>

<file path=customXml/itemProps2.xml><?xml version="1.0" encoding="utf-8"?>
<ds:datastoreItem xmlns:ds="http://schemas.openxmlformats.org/officeDocument/2006/customXml" ds:itemID="{79B67A5D-AC07-4D44-9FF5-90800EBD98F9}"/>
</file>

<file path=customXml/itemProps3.xml><?xml version="1.0" encoding="utf-8"?>
<ds:datastoreItem xmlns:ds="http://schemas.openxmlformats.org/officeDocument/2006/customXml" ds:itemID="{0A4925B4-D223-45CD-9386-8A7E58E8D3C2}"/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536</Words>
  <Application>Microsoft Office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Chapter 01 Science Inquiry</vt:lpstr>
      <vt:lpstr>Scientific Method</vt:lpstr>
      <vt:lpstr>PowerPoint Presentation</vt:lpstr>
      <vt:lpstr>Literature Review</vt:lpstr>
      <vt:lpstr>Safety</vt:lpstr>
      <vt:lpstr>Ethics</vt:lpstr>
      <vt:lpstr>Selecting Variables</vt:lpstr>
      <vt:lpstr>Experimental Validity</vt:lpstr>
      <vt:lpstr>PowerPoint Presentation</vt:lpstr>
      <vt:lpstr>PowerPoint Presentation</vt:lpstr>
      <vt:lpstr>PowerPoint Presentation</vt:lpstr>
      <vt:lpstr>PowerPoint Presentation</vt:lpstr>
      <vt:lpstr>The placebo effect</vt:lpstr>
      <vt:lpstr>Avoiding placebo effect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 Science Inquiry</dc:title>
  <dc:creator>Robin L Byrne</dc:creator>
  <cp:lastModifiedBy>BYRNE Robin [Belmont City College]</cp:lastModifiedBy>
  <cp:revision>10</cp:revision>
  <dcterms:created xsi:type="dcterms:W3CDTF">2017-02-02T12:08:55Z</dcterms:created>
  <dcterms:modified xsi:type="dcterms:W3CDTF">2020-03-12T06:31:10Z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