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38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46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49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9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31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3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83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20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0C42-93D4-4A49-8435-414C572AD7FF}" type="datetimeFigureOut">
              <a:rPr lang="en-AU" smtClean="0"/>
              <a:t>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BE4B-DA48-4AFD-A55B-CF7744924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91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AU" dirty="0" smtClean="0"/>
              <a:t>Chapter 01 Science Inquiry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Analysing Results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6754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/>
          <a:lstStyle/>
          <a:p>
            <a:r>
              <a:rPr lang="en-AU" b="1" dirty="0" smtClean="0"/>
              <a:t>Percentages:</a:t>
            </a:r>
          </a:p>
          <a:p>
            <a:pPr lvl="1"/>
            <a:r>
              <a:rPr lang="en-AU" dirty="0" smtClean="0"/>
              <a:t>Used to express how large part of something is.  </a:t>
            </a:r>
          </a:p>
          <a:p>
            <a:pPr lvl="1"/>
            <a:r>
              <a:rPr lang="en-AU" dirty="0" smtClean="0"/>
              <a:t>/100</a:t>
            </a:r>
          </a:p>
          <a:p>
            <a:r>
              <a:rPr lang="en-AU" b="1" dirty="0" smtClean="0"/>
              <a:t>Percentage Change:</a:t>
            </a:r>
          </a:p>
          <a:p>
            <a:pPr lvl="1"/>
            <a:r>
              <a:rPr lang="en-AU" dirty="0" smtClean="0"/>
              <a:t>Good way to show change over time.</a:t>
            </a:r>
          </a:p>
          <a:p>
            <a:pPr lvl="1"/>
            <a:r>
              <a:rPr lang="en-AU" dirty="0" smtClean="0"/>
              <a:t>Negative = decrease</a:t>
            </a:r>
          </a:p>
          <a:p>
            <a:pPr lvl="1"/>
            <a:r>
              <a:rPr lang="en-AU" dirty="0" smtClean="0"/>
              <a:t>Positive = increase</a:t>
            </a:r>
          </a:p>
          <a:p>
            <a:r>
              <a:rPr lang="en-AU" b="1" dirty="0" smtClean="0"/>
              <a:t>Frequency:</a:t>
            </a:r>
          </a:p>
          <a:p>
            <a:pPr lvl="1"/>
            <a:r>
              <a:rPr lang="en-AU" dirty="0" smtClean="0"/>
              <a:t>Number of times an event occurs</a:t>
            </a:r>
          </a:p>
          <a:p>
            <a:r>
              <a:rPr lang="en-AU" b="1" dirty="0" smtClean="0"/>
              <a:t>Probability:</a:t>
            </a:r>
          </a:p>
          <a:p>
            <a:pPr lvl="1"/>
            <a:r>
              <a:rPr lang="en-AU" dirty="0" smtClean="0"/>
              <a:t>The chance that a particular event will occur.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626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AU" b="1" dirty="0" smtClean="0"/>
              <a:t>Tables:</a:t>
            </a:r>
          </a:p>
          <a:p>
            <a:pPr lvl="1"/>
            <a:r>
              <a:rPr lang="en-AU" dirty="0" smtClean="0"/>
              <a:t>Title, stating variables</a:t>
            </a:r>
          </a:p>
          <a:p>
            <a:pPr lvl="1"/>
            <a:r>
              <a:rPr lang="en-AU" dirty="0" smtClean="0"/>
              <a:t>Columns, for IV and DV</a:t>
            </a:r>
          </a:p>
          <a:p>
            <a:pPr lvl="1"/>
            <a:r>
              <a:rPr lang="en-AU" dirty="0" smtClean="0"/>
              <a:t>Headings on columns, including units</a:t>
            </a:r>
          </a:p>
          <a:p>
            <a:r>
              <a:rPr lang="en-AU" b="1" dirty="0" smtClean="0"/>
              <a:t>Graphs:</a:t>
            </a:r>
          </a:p>
          <a:p>
            <a:pPr lvl="1"/>
            <a:r>
              <a:rPr lang="en-AU" dirty="0" smtClean="0"/>
              <a:t>Pictorial way of presenting data</a:t>
            </a:r>
          </a:p>
          <a:p>
            <a:pPr lvl="1"/>
            <a:r>
              <a:rPr lang="en-AU" dirty="0" smtClean="0"/>
              <a:t>Title, labelled axes, units, correct plotting</a:t>
            </a:r>
          </a:p>
          <a:p>
            <a:pPr lvl="1"/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Presentation of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752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AU" b="1" dirty="0" smtClean="0"/>
              <a:t>Models:</a:t>
            </a:r>
            <a:endParaRPr lang="en-AU" b="1" dirty="0"/>
          </a:p>
          <a:p>
            <a:r>
              <a:rPr lang="en-AU" dirty="0" smtClean="0"/>
              <a:t>	</a:t>
            </a:r>
            <a:r>
              <a:rPr lang="en-AU" smtClean="0"/>
              <a:t>A </a:t>
            </a:r>
            <a:r>
              <a:rPr lang="en-AU" dirty="0" smtClean="0"/>
              <a:t>simplified representation of an idea </a:t>
            </a:r>
            <a:r>
              <a:rPr lang="en-AU" smtClean="0"/>
              <a:t>or 	process</a:t>
            </a:r>
            <a:r>
              <a:rPr lang="en-AU" dirty="0" smtClean="0"/>
              <a:t>, used to predict what </a:t>
            </a:r>
            <a:r>
              <a:rPr lang="en-AU" smtClean="0"/>
              <a:t>would 	happen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783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dirty="0" smtClean="0"/>
              <a:t>Quantifying Results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AU" dirty="0" smtClean="0"/>
              <a:t>Qualitative data:  </a:t>
            </a:r>
          </a:p>
          <a:p>
            <a:pPr lvl="1"/>
            <a:r>
              <a:rPr lang="en-AU" dirty="0" smtClean="0"/>
              <a:t>observations that do not involve measurement</a:t>
            </a:r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:  “Several respondents reported feeling better after receiving the medication.”</a:t>
            </a:r>
          </a:p>
          <a:p>
            <a:r>
              <a:rPr lang="en-AU" dirty="0" smtClean="0"/>
              <a:t>Quantitative data:</a:t>
            </a:r>
          </a:p>
          <a:p>
            <a:pPr lvl="1"/>
            <a:r>
              <a:rPr lang="en-AU" dirty="0" smtClean="0"/>
              <a:t>Observations with a numerical value, that can be measured</a:t>
            </a:r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:  “On average, the experimental group experienced a 20 point drop in systolic blood pressure after receiving the medication.</a:t>
            </a:r>
          </a:p>
          <a:p>
            <a:pPr marL="457200" lvl="1" indent="0">
              <a:buNone/>
            </a:pPr>
            <a:r>
              <a:rPr lang="en-AU" i="1" dirty="0" smtClean="0"/>
              <a:t>Try to get quantitative data where possible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54664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Errors in Data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>
            <a:normAutofit/>
          </a:bodyPr>
          <a:lstStyle/>
          <a:p>
            <a:r>
              <a:rPr lang="en-AU" dirty="0" smtClean="0"/>
              <a:t>Error:  in some cases, mistakes, in others:</a:t>
            </a:r>
          </a:p>
          <a:p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“a deviation from the result that would have been obtained under perfect conditions”.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 smtClean="0"/>
              <a:t>Variations in sample and/or measurement process can cause “measurement error”.</a:t>
            </a:r>
          </a:p>
          <a:p>
            <a:pPr lvl="1"/>
            <a:r>
              <a:rPr lang="en-AU" dirty="0" smtClean="0"/>
              <a:t>Not necessarily a “mistake”, may be due to limitations of equipment</a:t>
            </a:r>
          </a:p>
          <a:p>
            <a:pPr lvl="1"/>
            <a:r>
              <a:rPr lang="en-AU" dirty="0" smtClean="0"/>
              <a:t>Large sample sizes can help.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870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AU" sz="4000" dirty="0" smtClean="0"/>
              <a:t>Limitations of Data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AU" dirty="0" smtClean="0"/>
              <a:t>Can only draw conclusions that are supported by the data.</a:t>
            </a:r>
          </a:p>
          <a:p>
            <a:r>
              <a:rPr lang="en-AU" dirty="0" smtClean="0"/>
              <a:t>Beware of other, uncontrolled factors that can affect the data.</a:t>
            </a:r>
          </a:p>
          <a:p>
            <a:r>
              <a:rPr lang="en-AU" dirty="0" smtClean="0"/>
              <a:t>Media reporting often over-simplifies research data, drawing misleading conclusions.</a:t>
            </a:r>
          </a:p>
        </p:txBody>
      </p:sp>
    </p:spTree>
    <p:extLst>
      <p:ext uri="{BB962C8B-B14F-4D97-AF65-F5344CB8AC3E}">
        <p14:creationId xmlns:p14="http://schemas.microsoft.com/office/powerpoint/2010/main" val="103758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Secondary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AU" dirty="0" smtClean="0"/>
              <a:t>Data collected by researchers, then re-used or re-analysed by other researchers:  “second hand”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533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Confidence Level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AU" dirty="0" smtClean="0"/>
              <a:t>Used alongside Confidence Interval</a:t>
            </a:r>
          </a:p>
          <a:p>
            <a:r>
              <a:rPr lang="en-AU" dirty="0" smtClean="0"/>
              <a:t>The % of cases in which the values are accurate.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 smtClean="0"/>
              <a:t>Eg</a:t>
            </a:r>
            <a:r>
              <a:rPr lang="en-AU" dirty="0" smtClean="0"/>
              <a:t>:  a 95% confidence level means that the range of values you obtain will contain the true value 95% of the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65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Confidence Interval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AU" dirty="0" smtClean="0"/>
              <a:t>Used to indicate reliability of data.</a:t>
            </a:r>
          </a:p>
          <a:p>
            <a:r>
              <a:rPr lang="en-AU" dirty="0" smtClean="0"/>
              <a:t>Used alongside Confidence Level</a:t>
            </a:r>
          </a:p>
          <a:p>
            <a:r>
              <a:rPr lang="en-AU" dirty="0" smtClean="0"/>
              <a:t>Range of values in which the true value is likely to occur.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807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AU" dirty="0" smtClean="0"/>
              <a:t>Processing Data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AU" b="1" dirty="0" smtClean="0"/>
              <a:t>Mean:</a:t>
            </a:r>
          </a:p>
          <a:p>
            <a:pPr lvl="1"/>
            <a:r>
              <a:rPr lang="en-AU" dirty="0" smtClean="0"/>
              <a:t>Add values, then divide by number of values.</a:t>
            </a:r>
          </a:p>
          <a:p>
            <a:pPr lvl="1"/>
            <a:r>
              <a:rPr lang="en-AU" dirty="0" smtClean="0"/>
              <a:t>Can be strongly affected by outliers.</a:t>
            </a:r>
          </a:p>
          <a:p>
            <a:pPr lvl="1"/>
            <a:r>
              <a:rPr lang="en-AU" dirty="0" smtClean="0"/>
              <a:t>Can remove outlier if very clearly resulting from error.</a:t>
            </a:r>
          </a:p>
          <a:p>
            <a:r>
              <a:rPr lang="en-AU" b="1" dirty="0" smtClean="0"/>
              <a:t>Median:</a:t>
            </a:r>
          </a:p>
          <a:p>
            <a:pPr lvl="1"/>
            <a:r>
              <a:rPr lang="en-AU" dirty="0" smtClean="0"/>
              <a:t>Middle value in a set of numbers</a:t>
            </a:r>
          </a:p>
          <a:p>
            <a:pPr lvl="1"/>
            <a:r>
              <a:rPr lang="en-AU" dirty="0" smtClean="0"/>
              <a:t>Reduces effect of outliers</a:t>
            </a:r>
          </a:p>
          <a:p>
            <a:pPr lvl="1"/>
            <a:r>
              <a:rPr lang="en-AU" dirty="0" smtClean="0"/>
              <a:t>Useful for some types of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724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AU" b="1" dirty="0" smtClean="0"/>
              <a:t>Range:</a:t>
            </a:r>
            <a:endParaRPr lang="en-AU" dirty="0" smtClean="0"/>
          </a:p>
          <a:p>
            <a:pPr lvl="1"/>
            <a:r>
              <a:rPr lang="en-AU" dirty="0" smtClean="0"/>
              <a:t>Difference between largest and smallest value</a:t>
            </a:r>
          </a:p>
          <a:p>
            <a:pPr lvl="1"/>
            <a:r>
              <a:rPr lang="en-AU" dirty="0" smtClean="0"/>
              <a:t>Gives an idea of how “clustered together” results are.</a:t>
            </a:r>
          </a:p>
          <a:p>
            <a:pPr lvl="1"/>
            <a:r>
              <a:rPr lang="en-AU" dirty="0" smtClean="0"/>
              <a:t>In formal scientific research, range can be measured as standard deviation or quartiles.</a:t>
            </a:r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b="1" dirty="0" smtClean="0"/>
              <a:t>Ratios and Rates</a:t>
            </a:r>
          </a:p>
          <a:p>
            <a:pPr lvl="1"/>
            <a:r>
              <a:rPr lang="en-AU" dirty="0" smtClean="0"/>
              <a:t>Numerical statement of how one variable relates to another.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034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2C37A26-C9F4-4344-AAEF-0BC6153DBC76}"/>
</file>

<file path=customXml/itemProps2.xml><?xml version="1.0" encoding="utf-8"?>
<ds:datastoreItem xmlns:ds="http://schemas.openxmlformats.org/officeDocument/2006/customXml" ds:itemID="{C56E8E1D-2302-462B-A4CF-24C9583FF9EA}"/>
</file>

<file path=customXml/itemProps3.xml><?xml version="1.0" encoding="utf-8"?>
<ds:datastoreItem xmlns:ds="http://schemas.openxmlformats.org/officeDocument/2006/customXml" ds:itemID="{CD7C248C-CA65-4F1E-8818-CB43A0F58778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445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Chapter 01 Science Inquiry</vt:lpstr>
      <vt:lpstr>Quantifying Results</vt:lpstr>
      <vt:lpstr>Errors in Data</vt:lpstr>
      <vt:lpstr>Limitations of Data</vt:lpstr>
      <vt:lpstr>Secondary Data</vt:lpstr>
      <vt:lpstr>Confidence Level</vt:lpstr>
      <vt:lpstr>Confidence Interval</vt:lpstr>
      <vt:lpstr>Processing Data </vt:lpstr>
      <vt:lpstr>PowerPoint Presentation</vt:lpstr>
      <vt:lpstr>PowerPoint Presentation</vt:lpstr>
      <vt:lpstr>Presentation of Data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 Science Inquiry</dc:title>
  <dc:creator>Robin L Byrne</dc:creator>
  <cp:lastModifiedBy>Robin L Byrne</cp:lastModifiedBy>
  <cp:revision>5</cp:revision>
  <dcterms:created xsi:type="dcterms:W3CDTF">2017-02-06T12:08:52Z</dcterms:created>
  <dcterms:modified xsi:type="dcterms:W3CDTF">2017-02-06T12:46:50Z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