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51AE-B287-44E0-8B7C-32EF6896122C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98B4-C1C2-4944-9D1F-07D1C14E7B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41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51AE-B287-44E0-8B7C-32EF6896122C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98B4-C1C2-4944-9D1F-07D1C14E7B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20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51AE-B287-44E0-8B7C-32EF6896122C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98B4-C1C2-4944-9D1F-07D1C14E7B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76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51AE-B287-44E0-8B7C-32EF6896122C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98B4-C1C2-4944-9D1F-07D1C14E7B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866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51AE-B287-44E0-8B7C-32EF6896122C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98B4-C1C2-4944-9D1F-07D1C14E7B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783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51AE-B287-44E0-8B7C-32EF6896122C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98B4-C1C2-4944-9D1F-07D1C14E7B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09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51AE-B287-44E0-8B7C-32EF6896122C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98B4-C1C2-4944-9D1F-07D1C14E7B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62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51AE-B287-44E0-8B7C-32EF6896122C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98B4-C1C2-4944-9D1F-07D1C14E7B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02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51AE-B287-44E0-8B7C-32EF6896122C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98B4-C1C2-4944-9D1F-07D1C14E7B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1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51AE-B287-44E0-8B7C-32EF6896122C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98B4-C1C2-4944-9D1F-07D1C14E7B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17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51AE-B287-44E0-8B7C-32EF6896122C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98B4-C1C2-4944-9D1F-07D1C14E7B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45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51AE-B287-44E0-8B7C-32EF6896122C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C98B4-C1C2-4944-9D1F-07D1C14E7B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851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568" y="476674"/>
            <a:ext cx="7772400" cy="69027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Chapter 01 Science Inquiry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099" y="5913121"/>
            <a:ext cx="9144000" cy="415834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 Data and Analysing </a:t>
            </a:r>
            <a:r>
              <a:rPr lang="en-AU" dirty="0" smtClean="0"/>
              <a:t>Results</a:t>
            </a:r>
          </a:p>
        </p:txBody>
      </p:sp>
      <p:pic>
        <p:nvPicPr>
          <p:cNvPr id="1026" name="Picture 2" descr="Here's the unexpected origin of the &quot;confused math lady&quot; meme | Boing Bo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291" y="1166950"/>
            <a:ext cx="6973115" cy="456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93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476672"/>
            <a:ext cx="7112000" cy="6048672"/>
          </a:xfrm>
        </p:spPr>
        <p:txBody>
          <a:bodyPr/>
          <a:lstStyle/>
          <a:p>
            <a:r>
              <a:rPr lang="en-AU" b="1" dirty="0" smtClean="0"/>
              <a:t>Percentages:</a:t>
            </a:r>
          </a:p>
          <a:p>
            <a:pPr lvl="1"/>
            <a:r>
              <a:rPr lang="en-AU" dirty="0" smtClean="0"/>
              <a:t>Used to express how large part of something is.  </a:t>
            </a:r>
          </a:p>
          <a:p>
            <a:pPr lvl="1"/>
            <a:r>
              <a:rPr lang="en-AU" dirty="0" smtClean="0"/>
              <a:t>/100</a:t>
            </a:r>
          </a:p>
          <a:p>
            <a:r>
              <a:rPr lang="en-AU" b="1" dirty="0" smtClean="0"/>
              <a:t>Percentage Change:</a:t>
            </a:r>
          </a:p>
          <a:p>
            <a:pPr lvl="1"/>
            <a:r>
              <a:rPr lang="en-AU" dirty="0" smtClean="0"/>
              <a:t>Good way to show change over time</a:t>
            </a:r>
            <a:r>
              <a:rPr lang="en-AU" dirty="0" smtClean="0"/>
              <a:t>.    </a:t>
            </a:r>
            <a:endParaRPr lang="en-AU" dirty="0" smtClean="0"/>
          </a:p>
          <a:p>
            <a:pPr lvl="1"/>
            <a:r>
              <a:rPr lang="en-AU" dirty="0" smtClean="0"/>
              <a:t>Negative = decrease</a:t>
            </a:r>
          </a:p>
          <a:p>
            <a:pPr lvl="1"/>
            <a:r>
              <a:rPr lang="en-AU" dirty="0" smtClean="0"/>
              <a:t>Positive = increase</a:t>
            </a:r>
          </a:p>
          <a:p>
            <a:r>
              <a:rPr lang="en-AU" b="1" dirty="0" smtClean="0"/>
              <a:t>Frequency:</a:t>
            </a:r>
          </a:p>
          <a:p>
            <a:pPr lvl="1"/>
            <a:r>
              <a:rPr lang="en-AU" dirty="0" smtClean="0"/>
              <a:t>Number of times an event occurs</a:t>
            </a:r>
          </a:p>
          <a:p>
            <a:r>
              <a:rPr lang="en-AU" b="1" dirty="0" smtClean="0"/>
              <a:t>Probability:</a:t>
            </a:r>
          </a:p>
          <a:p>
            <a:pPr lvl="1"/>
            <a:r>
              <a:rPr lang="en-AU" dirty="0" smtClean="0"/>
              <a:t>The chance that a particular event will occur.</a:t>
            </a:r>
            <a:endParaRPr lang="en-AU" dirty="0"/>
          </a:p>
        </p:txBody>
      </p:sp>
      <p:pic>
        <p:nvPicPr>
          <p:cNvPr id="2052" name="Picture 4" descr="Percent Change (examples, solutions, videos, activiti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19" y="2088931"/>
            <a:ext cx="4077335" cy="191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94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" y="1124745"/>
            <a:ext cx="9733280" cy="5001419"/>
          </a:xfrm>
        </p:spPr>
        <p:txBody>
          <a:bodyPr/>
          <a:lstStyle/>
          <a:p>
            <a:r>
              <a:rPr lang="en-AU" b="1" dirty="0" smtClean="0"/>
              <a:t>Tables:</a:t>
            </a:r>
          </a:p>
          <a:p>
            <a:pPr lvl="1"/>
            <a:r>
              <a:rPr lang="en-AU" dirty="0" smtClean="0"/>
              <a:t>Title, stating variables</a:t>
            </a:r>
          </a:p>
          <a:p>
            <a:pPr lvl="1"/>
            <a:r>
              <a:rPr lang="en-AU" dirty="0" smtClean="0"/>
              <a:t>Columns, for IV and DV</a:t>
            </a:r>
          </a:p>
          <a:p>
            <a:pPr lvl="1"/>
            <a:r>
              <a:rPr lang="en-AU" dirty="0" smtClean="0"/>
              <a:t>Headings on columns, including units</a:t>
            </a:r>
          </a:p>
          <a:p>
            <a:r>
              <a:rPr lang="en-AU" b="1" dirty="0" smtClean="0"/>
              <a:t>Graphs:</a:t>
            </a:r>
          </a:p>
          <a:p>
            <a:pPr lvl="1"/>
            <a:r>
              <a:rPr lang="en-AU" dirty="0" smtClean="0"/>
              <a:t>Pictorial way of presenting data</a:t>
            </a:r>
          </a:p>
          <a:p>
            <a:pPr lvl="1"/>
            <a:r>
              <a:rPr lang="en-AU" dirty="0" smtClean="0"/>
              <a:t>Title, labelled axes, units, correct plotting</a:t>
            </a:r>
          </a:p>
          <a:p>
            <a:pPr lvl="1"/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8640" y="274638"/>
            <a:ext cx="9662160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Presentation of Data</a:t>
            </a:r>
            <a:endParaRPr lang="en-AU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125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404665"/>
            <a:ext cx="9875520" cy="5721499"/>
          </a:xfrm>
        </p:spPr>
        <p:txBody>
          <a:bodyPr/>
          <a:lstStyle/>
          <a:p>
            <a:r>
              <a:rPr lang="en-AU" b="1" dirty="0" smtClean="0"/>
              <a:t>Models:</a:t>
            </a:r>
            <a:endParaRPr lang="en-AU" b="1" dirty="0"/>
          </a:p>
          <a:p>
            <a:pPr marL="0" indent="0">
              <a:buNone/>
            </a:pPr>
            <a:r>
              <a:rPr lang="en-AU" dirty="0" smtClean="0"/>
              <a:t>A </a:t>
            </a:r>
            <a:r>
              <a:rPr lang="en-AU" dirty="0" smtClean="0"/>
              <a:t>simplified representation of an idea or </a:t>
            </a:r>
            <a:r>
              <a:rPr lang="en-AU" dirty="0" smtClean="0"/>
              <a:t>process</a:t>
            </a:r>
            <a:r>
              <a:rPr lang="en-AU" dirty="0" smtClean="0"/>
              <a:t>, used to predict what would 	happen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 smtClean="0"/>
              <a:t>Flow Charts</a:t>
            </a:r>
          </a:p>
          <a:p>
            <a:pPr marL="0" indent="0">
              <a:buNone/>
            </a:pPr>
            <a:r>
              <a:rPr lang="en-AU" dirty="0" smtClean="0"/>
              <a:t>A diagram showing steps involved in a process. </a:t>
            </a:r>
            <a:endParaRPr lang="en-AU" dirty="0" smtClean="0"/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560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26146"/>
              </p:ext>
            </p:extLst>
          </p:nvPr>
        </p:nvGraphicFramePr>
        <p:xfrm>
          <a:off x="296092" y="100697"/>
          <a:ext cx="11739154" cy="6661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344378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741828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i="1" baseline="0" dirty="0" smtClean="0"/>
                    </a:p>
                    <a:p>
                      <a:r>
                        <a:rPr lang="en-AU" sz="1600" b="0" baseline="0" dirty="0" smtClean="0"/>
                        <a:t>Complete the past exam question given, under test conditions (not for actual marks)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</a:t>
                      </a:r>
                      <a:r>
                        <a:rPr lang="en-AU" sz="1600" b="0" baseline="0" dirty="0" smtClean="0"/>
                        <a:t>Scientific Method in Human Health – Data collection and analysis</a:t>
                      </a:r>
                      <a:endParaRPr lang="en-AU" sz="1600" b="0" baseline="0" dirty="0" smtClean="0"/>
                    </a:p>
                    <a:p>
                      <a:r>
                        <a:rPr lang="en-AU" sz="1600" b="0" baseline="0" dirty="0" smtClean="0"/>
                        <a:t>3: Work on Review Worksheet </a:t>
                      </a:r>
                      <a:endParaRPr lang="en-AU" sz="1600" b="0" i="0" baseline="0" dirty="0" smtClean="0"/>
                    </a:p>
                    <a:p>
                      <a:r>
                        <a:rPr lang="en-AU" sz="1600" b="0" i="0" baseline="0" dirty="0" smtClean="0"/>
                        <a:t>4: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Compulsory:  Complete review worksheet, mark and correct using answer key on Connect.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</a:t>
                      </a:r>
                      <a:r>
                        <a:rPr lang="en-AU" sz="1600" b="0" i="0" baseline="0" dirty="0" smtClean="0"/>
                        <a:t>section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0" baseline="0" dirty="0" smtClean="0"/>
                        <a:t>Reporting on Scientific Investigations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0" baseline="0" dirty="0" smtClean="0"/>
                        <a:t>Practice Examples – Second Hand Data analysis</a:t>
                      </a:r>
                      <a:endParaRPr lang="en-AU" sz="1600" b="1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Aims:</a:t>
                      </a:r>
                    </a:p>
                    <a:p>
                      <a:endParaRPr lang="en-AU" sz="1600" b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different </a:t>
                      </a:r>
                      <a:r>
                        <a:rPr lang="en-AU" sz="1600" b="0" baseline="0" dirty="0" smtClean="0"/>
                        <a:t>methods and aspects of data analysis used in Human Health research.</a:t>
                      </a:r>
                      <a:endParaRPr lang="en-AU" sz="1600" b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553531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endParaRPr lang="en-AU" sz="1600" b="0" dirty="0" smtClean="0"/>
                    </a:p>
                    <a:p>
                      <a:r>
                        <a:rPr lang="en-AU" sz="1600" b="0" dirty="0" smtClean="0"/>
                        <a:t>Data</a:t>
                      </a:r>
                    </a:p>
                    <a:p>
                      <a:r>
                        <a:rPr lang="en-AU" sz="1600" b="0" dirty="0" smtClean="0"/>
                        <a:t>Confidence</a:t>
                      </a:r>
                      <a:r>
                        <a:rPr lang="en-AU" sz="1600" b="0" baseline="0" dirty="0" smtClean="0"/>
                        <a:t> Level</a:t>
                      </a:r>
                    </a:p>
                    <a:p>
                      <a:r>
                        <a:rPr lang="en-AU" sz="1600" b="0" baseline="0" dirty="0" smtClean="0"/>
                        <a:t>Confidence Interval</a:t>
                      </a:r>
                    </a:p>
                    <a:p>
                      <a:r>
                        <a:rPr lang="en-AU" sz="1600" b="0" baseline="0" dirty="0" smtClean="0"/>
                        <a:t>Mean</a:t>
                      </a:r>
                    </a:p>
                    <a:p>
                      <a:r>
                        <a:rPr lang="en-AU" sz="1600" b="0" baseline="0" dirty="0" smtClean="0"/>
                        <a:t>Median</a:t>
                      </a:r>
                    </a:p>
                    <a:p>
                      <a:r>
                        <a:rPr lang="en-AU" sz="1600" b="0" baseline="0" dirty="0" smtClean="0"/>
                        <a:t>Range</a:t>
                      </a:r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3074" name="Picture 2" descr="Funny Motivational Quotes: 16 That Will Make You Laugh | The Health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59" y="2780664"/>
            <a:ext cx="3981152" cy="398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7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514" y="274638"/>
            <a:ext cx="9688286" cy="850106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Quantifying Results</a:t>
            </a:r>
            <a:endParaRPr lang="en-AU" sz="36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2514" y="1124744"/>
            <a:ext cx="9688286" cy="5544616"/>
          </a:xfrm>
        </p:spPr>
        <p:txBody>
          <a:bodyPr/>
          <a:lstStyle/>
          <a:p>
            <a:r>
              <a:rPr lang="en-AU" dirty="0" smtClean="0"/>
              <a:t>Qualitative data:  </a:t>
            </a:r>
          </a:p>
          <a:p>
            <a:pPr lvl="1"/>
            <a:r>
              <a:rPr lang="en-AU" dirty="0" smtClean="0"/>
              <a:t>observations that do not involve measurement</a:t>
            </a:r>
          </a:p>
          <a:p>
            <a:pPr lvl="1"/>
            <a:r>
              <a:rPr lang="en-AU" dirty="0" err="1" smtClean="0"/>
              <a:t>Eg</a:t>
            </a:r>
            <a:r>
              <a:rPr lang="en-AU" dirty="0" smtClean="0"/>
              <a:t>:  “Several respondents reported feeling better after receiving the medication</a:t>
            </a:r>
            <a:r>
              <a:rPr lang="en-AU" dirty="0" smtClean="0"/>
              <a:t>.”</a:t>
            </a:r>
          </a:p>
          <a:p>
            <a:pPr marL="457200" lvl="1" indent="0">
              <a:buNone/>
            </a:pPr>
            <a:endParaRPr lang="en-AU" dirty="0" smtClean="0"/>
          </a:p>
          <a:p>
            <a:r>
              <a:rPr lang="en-AU" dirty="0" smtClean="0"/>
              <a:t>Quantitative data:</a:t>
            </a:r>
          </a:p>
          <a:p>
            <a:pPr lvl="1"/>
            <a:r>
              <a:rPr lang="en-AU" dirty="0" smtClean="0"/>
              <a:t>Observations with a numerical value, that can be measured</a:t>
            </a:r>
          </a:p>
          <a:p>
            <a:pPr lvl="1"/>
            <a:r>
              <a:rPr lang="en-AU" dirty="0" err="1" smtClean="0"/>
              <a:t>Eg</a:t>
            </a:r>
            <a:r>
              <a:rPr lang="en-AU" dirty="0" smtClean="0"/>
              <a:t>:  “On average, the experimental group experienced a 20 point drop in systolic blood pressure after receiving the medication.</a:t>
            </a:r>
          </a:p>
          <a:p>
            <a:pPr marL="457200" lvl="1" indent="0">
              <a:buNone/>
            </a:pPr>
            <a:endParaRPr lang="en-AU" i="1" dirty="0" smtClean="0"/>
          </a:p>
          <a:p>
            <a:pPr marL="457200" lvl="1" indent="0">
              <a:buNone/>
            </a:pPr>
            <a:r>
              <a:rPr lang="en-AU" i="1" dirty="0" smtClean="0"/>
              <a:t>Try </a:t>
            </a:r>
            <a:r>
              <a:rPr lang="en-AU" i="1" dirty="0" smtClean="0"/>
              <a:t>to get quantitative data where possible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39046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806" y="274638"/>
            <a:ext cx="9696994" cy="706090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Errors in Data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06" y="1052736"/>
            <a:ext cx="9635330" cy="5400600"/>
          </a:xfrm>
        </p:spPr>
        <p:txBody>
          <a:bodyPr>
            <a:normAutofit/>
          </a:bodyPr>
          <a:lstStyle/>
          <a:p>
            <a:r>
              <a:rPr lang="en-AU" dirty="0" smtClean="0"/>
              <a:t>Error:  in some cases, mistakes, in others:</a:t>
            </a:r>
          </a:p>
          <a:p>
            <a:endParaRPr lang="en-AU" dirty="0" smtClean="0"/>
          </a:p>
          <a:p>
            <a:pPr marL="457200" lvl="1" indent="0">
              <a:buNone/>
            </a:pPr>
            <a:r>
              <a:rPr lang="en-AU" dirty="0" smtClean="0"/>
              <a:t>“a deviation from the result that would have been obtained under perfect conditions”.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 smtClean="0"/>
              <a:t>Variations in sample and/or measurement process can cause “measurement error”.</a:t>
            </a:r>
          </a:p>
          <a:p>
            <a:pPr lvl="1"/>
            <a:r>
              <a:rPr lang="en-AU" dirty="0" smtClean="0"/>
              <a:t>Not necessarily a “mistake”, may be due to limitations of equipment</a:t>
            </a:r>
          </a:p>
          <a:p>
            <a:pPr lvl="1"/>
            <a:r>
              <a:rPr lang="en-AU" dirty="0" smtClean="0"/>
              <a:t>Large sample sizes can help.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726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274638"/>
            <a:ext cx="9862457" cy="778098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Limitations of Data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507922"/>
            <a:ext cx="9862457" cy="5001419"/>
          </a:xfrm>
        </p:spPr>
        <p:txBody>
          <a:bodyPr/>
          <a:lstStyle/>
          <a:p>
            <a:r>
              <a:rPr lang="en-AU" dirty="0" smtClean="0"/>
              <a:t>Can only draw conclusions that are supported by the data.</a:t>
            </a:r>
          </a:p>
          <a:p>
            <a:r>
              <a:rPr lang="en-AU" dirty="0" smtClean="0"/>
              <a:t>Beware of other, uncontrolled factors that can affect the data.</a:t>
            </a:r>
          </a:p>
          <a:p>
            <a:r>
              <a:rPr lang="en-AU" dirty="0" smtClean="0"/>
              <a:t>Media reporting often over-simplifies research data, drawing misleading conclusions.</a:t>
            </a:r>
          </a:p>
        </p:txBody>
      </p:sp>
    </p:spTree>
    <p:extLst>
      <p:ext uri="{BB962C8B-B14F-4D97-AF65-F5344CB8AC3E}">
        <p14:creationId xmlns:p14="http://schemas.microsoft.com/office/powerpoint/2010/main" val="16577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846" y="274638"/>
            <a:ext cx="9757954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Secondary Data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46" y="1052737"/>
            <a:ext cx="9757954" cy="5073427"/>
          </a:xfrm>
        </p:spPr>
        <p:txBody>
          <a:bodyPr/>
          <a:lstStyle/>
          <a:p>
            <a:r>
              <a:rPr lang="en-AU" dirty="0" smtClean="0"/>
              <a:t>Data collected by researchers, then re-used or re-analysed by other researchers:  “second hand”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909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0599"/>
            <a:ext cx="9906000" cy="706090"/>
          </a:xfrm>
        </p:spPr>
        <p:txBody>
          <a:bodyPr>
            <a:normAutofit/>
          </a:bodyPr>
          <a:lstStyle/>
          <a:p>
            <a:r>
              <a:rPr lang="en-AU" sz="2800" b="1" dirty="0" smtClean="0">
                <a:latin typeface="+mn-lt"/>
              </a:rPr>
              <a:t>Confidence Interval</a:t>
            </a:r>
            <a:endParaRPr lang="en-AU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718438"/>
            <a:ext cx="9792789" cy="1981220"/>
          </a:xfrm>
        </p:spPr>
        <p:txBody>
          <a:bodyPr/>
          <a:lstStyle/>
          <a:p>
            <a:r>
              <a:rPr lang="en-AU" sz="2000" dirty="0" smtClean="0"/>
              <a:t>Used to indicate reliability of data.</a:t>
            </a:r>
          </a:p>
          <a:p>
            <a:r>
              <a:rPr lang="en-AU" sz="2000" dirty="0" smtClean="0"/>
              <a:t>Range </a:t>
            </a:r>
            <a:r>
              <a:rPr lang="en-AU" sz="2000" dirty="0" smtClean="0"/>
              <a:t>of values in which the true value is likely to </a:t>
            </a:r>
            <a:r>
              <a:rPr lang="en-AU" sz="2000" dirty="0" smtClean="0"/>
              <a:t>occur</a:t>
            </a:r>
            <a:r>
              <a:rPr lang="en-AU" sz="2000" dirty="0" smtClean="0"/>
              <a:t>, within a margin of error.</a:t>
            </a:r>
            <a:endParaRPr lang="en-AU" sz="2000" dirty="0" smtClean="0"/>
          </a:p>
          <a:p>
            <a:pPr marL="0" indent="0">
              <a:buNone/>
            </a:pPr>
            <a:r>
              <a:rPr lang="en-AU" sz="2000" dirty="0" err="1" smtClean="0"/>
              <a:t>Eg</a:t>
            </a:r>
            <a:r>
              <a:rPr lang="en-AU" sz="2000" dirty="0" smtClean="0"/>
              <a:t>:  If a study shows that 53% of people plus or minus 1.5% experience a drop in blood pressure after taking </a:t>
            </a:r>
            <a:r>
              <a:rPr lang="en-AU" sz="2000" i="1" dirty="0" err="1" smtClean="0"/>
              <a:t>Pressurego</a:t>
            </a:r>
            <a:r>
              <a:rPr lang="en-AU" sz="2000" i="1" dirty="0" smtClean="0"/>
              <a:t>, </a:t>
            </a:r>
            <a:r>
              <a:rPr lang="en-AU" sz="2000" dirty="0" smtClean="0"/>
              <a:t> the confidence interval is 51.5-54.5%</a:t>
            </a:r>
            <a:endParaRPr lang="en-AU" sz="2000" dirty="0" smtClean="0"/>
          </a:p>
          <a:p>
            <a:r>
              <a:rPr lang="en-AU" sz="2000" dirty="0" smtClean="0"/>
              <a:t>Used alongside Confidence Level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1405" y="2699658"/>
            <a:ext cx="99060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>
                <a:latin typeface="+mn-lt"/>
              </a:rPr>
              <a:t>Confidence Level</a:t>
            </a:r>
            <a:endParaRPr lang="en-AU" sz="2800" b="1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8011" y="3283154"/>
            <a:ext cx="11355978" cy="322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 smtClean="0"/>
              <a:t>Used alongside Confidence Interval</a:t>
            </a:r>
          </a:p>
          <a:p>
            <a:r>
              <a:rPr lang="en-AU" sz="2000" dirty="0" smtClean="0"/>
              <a:t>Calculated using statistical </a:t>
            </a:r>
            <a:r>
              <a:rPr lang="en-AU" sz="2000" dirty="0" err="1" smtClean="0"/>
              <a:t>analsysi</a:t>
            </a:r>
            <a:r>
              <a:rPr lang="en-AU" sz="2000" dirty="0" smtClean="0"/>
              <a:t>. </a:t>
            </a:r>
          </a:p>
          <a:p>
            <a:r>
              <a:rPr lang="en-AU" sz="2000" dirty="0" smtClean="0"/>
              <a:t>The % of cases which fall within the confidence interval</a:t>
            </a:r>
            <a:endParaRPr lang="en-AU" sz="2000" dirty="0"/>
          </a:p>
          <a:p>
            <a:pPr marL="0" indent="0">
              <a:buNone/>
            </a:pPr>
            <a:r>
              <a:rPr lang="en-AU" sz="2000" dirty="0" err="1" smtClean="0"/>
              <a:t>Eg</a:t>
            </a:r>
            <a:r>
              <a:rPr lang="en-AU" sz="2000" dirty="0" smtClean="0"/>
              <a:t>:  a 95% confidence level means that, if you repeat the experiment multiple times, the range of values you obtain will fall within the confidence interval 95% of the time.</a:t>
            </a:r>
          </a:p>
          <a:p>
            <a:pPr marL="0" indent="0">
              <a:buNone/>
            </a:pPr>
            <a:r>
              <a:rPr lang="en-AU" sz="2000" dirty="0" smtClean="0"/>
              <a:t>So, if you complete the </a:t>
            </a:r>
            <a:r>
              <a:rPr lang="en-AU" sz="2000" i="1" dirty="0" err="1" smtClean="0"/>
              <a:t>Pressurego</a:t>
            </a:r>
            <a:r>
              <a:rPr lang="en-AU" sz="2000" i="1" dirty="0" smtClean="0"/>
              <a:t> </a:t>
            </a:r>
            <a:r>
              <a:rPr lang="en-AU" sz="2000" dirty="0" smtClean="0"/>
              <a:t>experiment multiple times, the proportion of people who experience a drop in blood pressure will be between 51.5 and 54.5, 95% of the time.</a:t>
            </a:r>
          </a:p>
          <a:p>
            <a:r>
              <a:rPr lang="en-AU" sz="2000" dirty="0" smtClean="0"/>
              <a:t>A greater than 95% confidence level indicates that the results are reliable, and is considered the minimum acceptable confidence leve</a:t>
            </a:r>
            <a:r>
              <a:rPr lang="en-AU" sz="2000" dirty="0" smtClean="0"/>
              <a:t>l in research. </a:t>
            </a:r>
            <a:endParaRPr lang="en-AU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9812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74638"/>
            <a:ext cx="8229600" cy="778098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Processing Data 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" y="1340769"/>
            <a:ext cx="9733280" cy="4785395"/>
          </a:xfrm>
        </p:spPr>
        <p:txBody>
          <a:bodyPr/>
          <a:lstStyle/>
          <a:p>
            <a:r>
              <a:rPr lang="en-AU" b="1" dirty="0" smtClean="0"/>
              <a:t>Mean:</a:t>
            </a:r>
          </a:p>
          <a:p>
            <a:pPr lvl="1"/>
            <a:r>
              <a:rPr lang="en-AU" dirty="0" smtClean="0"/>
              <a:t>Add values, then divide by number of values.</a:t>
            </a:r>
          </a:p>
          <a:p>
            <a:pPr lvl="1"/>
            <a:r>
              <a:rPr lang="en-AU" dirty="0" smtClean="0"/>
              <a:t>Can be strongly affected by outliers.</a:t>
            </a:r>
          </a:p>
          <a:p>
            <a:pPr lvl="1"/>
            <a:r>
              <a:rPr lang="en-AU" dirty="0" smtClean="0"/>
              <a:t>Can remove outlier if very clearly resulting from error.</a:t>
            </a:r>
          </a:p>
          <a:p>
            <a:r>
              <a:rPr lang="en-AU" b="1" dirty="0" smtClean="0"/>
              <a:t>Median:</a:t>
            </a:r>
          </a:p>
          <a:p>
            <a:pPr lvl="1"/>
            <a:r>
              <a:rPr lang="en-AU" dirty="0" smtClean="0"/>
              <a:t>Middle value in a set of numbers</a:t>
            </a:r>
          </a:p>
          <a:p>
            <a:pPr lvl="1"/>
            <a:r>
              <a:rPr lang="en-AU" dirty="0" smtClean="0"/>
              <a:t>Reduces effect of outliers</a:t>
            </a:r>
          </a:p>
          <a:p>
            <a:pPr lvl="1"/>
            <a:r>
              <a:rPr lang="en-AU" dirty="0" smtClean="0"/>
              <a:t>Useful for some types of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602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81"/>
            <a:ext cx="9906000" cy="5577483"/>
          </a:xfrm>
        </p:spPr>
        <p:txBody>
          <a:bodyPr/>
          <a:lstStyle/>
          <a:p>
            <a:r>
              <a:rPr lang="en-AU" b="1" dirty="0" smtClean="0"/>
              <a:t>Range:</a:t>
            </a:r>
            <a:endParaRPr lang="en-AU" dirty="0" smtClean="0"/>
          </a:p>
          <a:p>
            <a:pPr lvl="1"/>
            <a:r>
              <a:rPr lang="en-AU" dirty="0" smtClean="0"/>
              <a:t>Difference between largest and smallest value</a:t>
            </a:r>
          </a:p>
          <a:p>
            <a:pPr lvl="1"/>
            <a:r>
              <a:rPr lang="en-AU" dirty="0" smtClean="0"/>
              <a:t>Gives an idea of how “clustered together” results are.</a:t>
            </a:r>
          </a:p>
          <a:p>
            <a:pPr lvl="1"/>
            <a:r>
              <a:rPr lang="en-AU" dirty="0" smtClean="0"/>
              <a:t>In formal scientific research, range can be measured as standard deviation or quartiles.</a:t>
            </a:r>
          </a:p>
          <a:p>
            <a:pPr marL="457200" lvl="1" indent="0">
              <a:buNone/>
            </a:pPr>
            <a:endParaRPr lang="en-AU" dirty="0" smtClean="0"/>
          </a:p>
          <a:p>
            <a:r>
              <a:rPr lang="en-AU" b="1" dirty="0" smtClean="0"/>
              <a:t>Ratios and Rates</a:t>
            </a:r>
          </a:p>
          <a:p>
            <a:pPr lvl="1"/>
            <a:r>
              <a:rPr lang="en-AU" dirty="0" smtClean="0"/>
              <a:t>Numerical statement of how one variable relates to another.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142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6932D60-B876-4DDF-A820-0A61EA3C80E5}"/>
</file>

<file path=customXml/itemProps2.xml><?xml version="1.0" encoding="utf-8"?>
<ds:datastoreItem xmlns:ds="http://schemas.openxmlformats.org/officeDocument/2006/customXml" ds:itemID="{153CFD6B-8D19-4B2B-AB33-60FC46B8BF3E}"/>
</file>

<file path=customXml/itemProps3.xml><?xml version="1.0" encoding="utf-8"?>
<ds:datastoreItem xmlns:ds="http://schemas.openxmlformats.org/officeDocument/2006/customXml" ds:itemID="{54F9EAC4-1516-4C07-BD5B-7C4F46815F11}"/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707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Chapter 01 Science Inquiry</vt:lpstr>
      <vt:lpstr>PowerPoint Presentation</vt:lpstr>
      <vt:lpstr>Quantifying Results</vt:lpstr>
      <vt:lpstr>Errors in Data</vt:lpstr>
      <vt:lpstr>Limitations of Data</vt:lpstr>
      <vt:lpstr>Secondary Data</vt:lpstr>
      <vt:lpstr>Confidence Interval</vt:lpstr>
      <vt:lpstr>Processing Data </vt:lpstr>
      <vt:lpstr>PowerPoint Presentation</vt:lpstr>
      <vt:lpstr>PowerPoint Presentation</vt:lpstr>
      <vt:lpstr>Presentation of Data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 Robin [Belmont City College]</dc:creator>
  <cp:lastModifiedBy>BYRNE Robin [Belmont City College]</cp:lastModifiedBy>
  <cp:revision>5</cp:revision>
  <dcterms:created xsi:type="dcterms:W3CDTF">2021-03-22T00:41:27Z</dcterms:created>
  <dcterms:modified xsi:type="dcterms:W3CDTF">2021-03-22T01:24:33Z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