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BB37B4E6-AFD6-4847-9B14-1474D446D04D}" type="datetimeFigureOut">
              <a:rPr lang="en-AU" smtClean="0"/>
              <a:t>8/02/2017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388766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37B4E6-AFD6-4847-9B14-1474D446D04D}" type="datetimeFigureOut">
              <a:rPr lang="en-AU" smtClean="0"/>
              <a:t>8/02/2017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884540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37B4E6-AFD6-4847-9B14-1474D446D04D}" type="datetimeFigureOut">
              <a:rPr lang="en-AU" smtClean="0"/>
              <a:t>8/02/2017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142962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B37B4E6-AFD6-4847-9B14-1474D446D04D}" type="datetimeFigureOut">
              <a:rPr lang="en-AU" smtClean="0"/>
              <a:t>8/02/2017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253930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37B4E6-AFD6-4847-9B14-1474D446D04D}" type="datetimeFigureOut">
              <a:rPr lang="en-AU" smtClean="0"/>
              <a:t>8/02/2017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27258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BB37B4E6-AFD6-4847-9B14-1474D446D04D}" type="datetimeFigureOut">
              <a:rPr lang="en-AU" smtClean="0"/>
              <a:t>8/02/2017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203914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B37B4E6-AFD6-4847-9B14-1474D446D04D}" type="datetimeFigureOut">
              <a:rPr lang="en-AU" smtClean="0"/>
              <a:t>8/02/2017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244542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BB37B4E6-AFD6-4847-9B14-1474D446D04D}" type="datetimeFigureOut">
              <a:rPr lang="en-AU" smtClean="0"/>
              <a:t>8/02/2017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324948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7B4E6-AFD6-4847-9B14-1474D446D04D}" type="datetimeFigureOut">
              <a:rPr lang="en-AU" smtClean="0"/>
              <a:t>8/02/2017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56458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7B4E6-AFD6-4847-9B14-1474D446D04D}" type="datetimeFigureOut">
              <a:rPr lang="en-AU" smtClean="0"/>
              <a:t>8/02/2017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237103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7B4E6-AFD6-4847-9B14-1474D446D04D}" type="datetimeFigureOut">
              <a:rPr lang="en-AU" smtClean="0"/>
              <a:t>8/02/2017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36346C-2A22-4570-B684-16323529A9DE}" type="slidenum">
              <a:rPr lang="en-AU" smtClean="0"/>
              <a:t>‹#›</a:t>
            </a:fld>
            <a:endParaRPr lang="en-AU"/>
          </a:p>
        </p:txBody>
      </p:sp>
    </p:spTree>
    <p:extLst>
      <p:ext uri="{BB962C8B-B14F-4D97-AF65-F5344CB8AC3E}">
        <p14:creationId xmlns:p14="http://schemas.microsoft.com/office/powerpoint/2010/main" val="71537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37B4E6-AFD6-4847-9B14-1474D446D04D}" type="datetimeFigureOut">
              <a:rPr lang="en-AU" smtClean="0"/>
              <a:t>8/02/2017</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6346C-2A22-4570-B684-16323529A9DE}" type="slidenum">
              <a:rPr lang="en-AU" smtClean="0"/>
              <a:t>‹#›</a:t>
            </a:fld>
            <a:endParaRPr lang="en-AU"/>
          </a:p>
        </p:txBody>
      </p:sp>
    </p:spTree>
    <p:extLst>
      <p:ext uri="{BB962C8B-B14F-4D97-AF65-F5344CB8AC3E}">
        <p14:creationId xmlns:p14="http://schemas.microsoft.com/office/powerpoint/2010/main" val="383087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Ch</a:t>
            </a:r>
            <a:r>
              <a:rPr lang="en-AU" dirty="0" smtClean="0"/>
              <a:t> 1:  Apply your knowledge</a:t>
            </a:r>
            <a:endParaRPr lang="en-AU" dirty="0"/>
          </a:p>
        </p:txBody>
      </p:sp>
      <p:sp>
        <p:nvSpPr>
          <p:cNvPr id="3" name="Content Placeholder 2"/>
          <p:cNvSpPr>
            <a:spLocks noGrp="1"/>
          </p:cNvSpPr>
          <p:nvPr>
            <p:ph idx="1"/>
          </p:nvPr>
        </p:nvSpPr>
        <p:spPr/>
        <p:txBody>
          <a:bodyPr/>
          <a:lstStyle/>
          <a:p>
            <a:r>
              <a:rPr lang="en-AU" dirty="0" smtClean="0"/>
              <a:t>P19-20 </a:t>
            </a:r>
            <a:r>
              <a:rPr lang="en-AU" i="1" dirty="0" smtClean="0"/>
              <a:t>Human Perspectives</a:t>
            </a:r>
            <a:endParaRPr lang="en-AU" dirty="0"/>
          </a:p>
        </p:txBody>
      </p:sp>
    </p:spTree>
    <p:extLst>
      <p:ext uri="{BB962C8B-B14F-4D97-AF65-F5344CB8AC3E}">
        <p14:creationId xmlns:p14="http://schemas.microsoft.com/office/powerpoint/2010/main" val="151320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2800" dirty="0" smtClean="0"/>
              <a:t>5. The table below shows the systolic blood pressure of students in a Year 12 Human Biology class (table provided in book)</a:t>
            </a:r>
            <a:endParaRPr lang="en-AU" sz="2800" dirty="0"/>
          </a:p>
        </p:txBody>
      </p:sp>
      <p:sp>
        <p:nvSpPr>
          <p:cNvPr id="3" name="Content Placeholder 2"/>
          <p:cNvSpPr>
            <a:spLocks noGrp="1"/>
          </p:cNvSpPr>
          <p:nvPr>
            <p:ph idx="1"/>
          </p:nvPr>
        </p:nvSpPr>
        <p:spPr/>
        <p:txBody>
          <a:bodyPr>
            <a:normAutofit/>
          </a:bodyPr>
          <a:lstStyle/>
          <a:p>
            <a:pPr marL="0" indent="0">
              <a:buNone/>
            </a:pPr>
            <a:r>
              <a:rPr lang="en-AU" sz="2400" i="1" dirty="0" smtClean="0"/>
              <a:t>A:  Are there any obvious outliers in the data?  If so, which are the outliers and why should they be regarded as outliers?</a:t>
            </a:r>
          </a:p>
          <a:p>
            <a:pPr marL="0" indent="0">
              <a:buNone/>
            </a:pPr>
            <a:endParaRPr lang="en-AU" sz="2400" i="1" dirty="0" smtClean="0"/>
          </a:p>
          <a:p>
            <a:pPr marL="0" indent="0">
              <a:buNone/>
            </a:pPr>
            <a:r>
              <a:rPr lang="en-AU" sz="2400" dirty="0" smtClean="0"/>
              <a:t>49 is an obvious outlier.  It sits well below the rest of the values in the data set.  In addition, a systolic blood pressure of 49 is not enough to sustain life, so we can have a high degree of confidence that it is an error rather than an accurate measurement.</a:t>
            </a:r>
          </a:p>
        </p:txBody>
      </p:sp>
    </p:spTree>
    <p:extLst>
      <p:ext uri="{BB962C8B-B14F-4D97-AF65-F5344CB8AC3E}">
        <p14:creationId xmlns:p14="http://schemas.microsoft.com/office/powerpoint/2010/main" val="2584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AU" sz="2400" i="1" dirty="0" smtClean="0"/>
              <a:t>B:  Calculate the mean systolic blood pressure for the class, excluding any outliers.</a:t>
            </a:r>
          </a:p>
          <a:p>
            <a:pPr marL="0" indent="0">
              <a:buNone/>
            </a:pPr>
            <a:endParaRPr lang="en-AU" sz="2400" i="1" dirty="0"/>
          </a:p>
          <a:p>
            <a:pPr marL="0" indent="0">
              <a:buNone/>
            </a:pPr>
            <a:endParaRPr lang="en-AU" sz="2400" i="1" dirty="0" smtClean="0"/>
          </a:p>
          <a:p>
            <a:pPr marL="0" indent="0">
              <a:buNone/>
            </a:pPr>
            <a:endParaRPr lang="en-AU" sz="2400" i="1" dirty="0" smtClean="0"/>
          </a:p>
          <a:p>
            <a:pPr marL="0" indent="0">
              <a:buNone/>
            </a:pPr>
            <a:r>
              <a:rPr lang="en-AU" sz="2400" dirty="0" smtClean="0"/>
              <a:t>Answer:  Mean systolic blood pressure for the class is 127</a:t>
            </a:r>
          </a:p>
          <a:p>
            <a:pPr marL="0" indent="0">
              <a:buNone/>
            </a:pPr>
            <a:endParaRPr lang="en-AU" sz="2400" i="1" dirty="0" smtClean="0"/>
          </a:p>
          <a:p>
            <a:pPr marL="0" indent="0">
              <a:buNone/>
            </a:pPr>
            <a:endParaRPr lang="en-AU" sz="2400" i="1" dirty="0"/>
          </a:p>
          <a:p>
            <a:pPr marL="0" indent="0">
              <a:buNone/>
            </a:pPr>
            <a:endParaRPr lang="en-AU" sz="2400" i="1" dirty="0"/>
          </a:p>
          <a:p>
            <a:pPr marL="0" indent="0">
              <a:buNone/>
            </a:pPr>
            <a:r>
              <a:rPr lang="en-AU" sz="2400" i="1" dirty="0" smtClean="0"/>
              <a:t>C:  What is the range of blood pressures in the class?</a:t>
            </a:r>
          </a:p>
          <a:p>
            <a:pPr marL="0" indent="0">
              <a:buNone/>
            </a:pPr>
            <a:endParaRPr lang="en-AU" sz="2400" dirty="0" smtClean="0"/>
          </a:p>
          <a:p>
            <a:pPr marL="0" indent="0">
              <a:buNone/>
            </a:pPr>
            <a:r>
              <a:rPr lang="en-AU" sz="2400" dirty="0" smtClean="0"/>
              <a:t>Disregarding the outlier:  195-106 = 89</a:t>
            </a:r>
            <a:endParaRPr lang="en-AU"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79629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340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AU" sz="2800" i="1" dirty="0" smtClean="0"/>
              <a:t>D:  What percentage of students had a blood pressure 130mmHg or higher?</a:t>
            </a:r>
          </a:p>
          <a:p>
            <a:pPr marL="0" indent="0">
              <a:buNone/>
            </a:pPr>
            <a:endParaRPr lang="en-AU" sz="2800" i="1" dirty="0"/>
          </a:p>
          <a:p>
            <a:pPr marL="0" indent="0">
              <a:buNone/>
            </a:pPr>
            <a:r>
              <a:rPr lang="en-AU" sz="2800" dirty="0" smtClean="0"/>
              <a:t>Disregarding the outlier:</a:t>
            </a:r>
          </a:p>
          <a:p>
            <a:pPr marL="0" indent="0">
              <a:buNone/>
            </a:pPr>
            <a:endParaRPr lang="en-AU" sz="2800" dirty="0"/>
          </a:p>
          <a:p>
            <a:pPr marL="0" indent="0">
              <a:buNone/>
            </a:pPr>
            <a:r>
              <a:rPr lang="en-AU" sz="2800" dirty="0" smtClean="0"/>
              <a:t>	8/22 have </a:t>
            </a:r>
            <a:r>
              <a:rPr lang="en-AU" sz="2800" dirty="0" err="1" smtClean="0"/>
              <a:t>bp</a:t>
            </a:r>
            <a:r>
              <a:rPr lang="en-AU" sz="2800" dirty="0" smtClean="0"/>
              <a:t> higher than 130.</a:t>
            </a:r>
          </a:p>
          <a:p>
            <a:pPr marL="0" indent="0">
              <a:buNone/>
            </a:pPr>
            <a:endParaRPr lang="en-AU" sz="2800" dirty="0"/>
          </a:p>
          <a:p>
            <a:pPr marL="0" indent="0">
              <a:buNone/>
            </a:pPr>
            <a:r>
              <a:rPr lang="en-AU" sz="2800" dirty="0" smtClean="0"/>
              <a:t>	(8/22) x 100 = 36%</a:t>
            </a:r>
            <a:endParaRPr lang="en-AU" sz="2800" dirty="0"/>
          </a:p>
        </p:txBody>
      </p:sp>
    </p:spTree>
    <p:extLst>
      <p:ext uri="{BB962C8B-B14F-4D97-AF65-F5344CB8AC3E}">
        <p14:creationId xmlns:p14="http://schemas.microsoft.com/office/powerpoint/2010/main" val="106017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AU" sz="2800" i="1" dirty="0" smtClean="0"/>
              <a:t>E: The average systolic blood pressure for adults is 120 mmHg. What proportion of students had blood pressures above this average?</a:t>
            </a:r>
            <a:br>
              <a:rPr lang="en-AU" sz="2800" i="1" dirty="0" smtClean="0"/>
            </a:br>
            <a:endParaRPr lang="en-AU" sz="2800" i="1" dirty="0" smtClean="0"/>
          </a:p>
          <a:p>
            <a:pPr marL="0" indent="0">
              <a:buNone/>
            </a:pPr>
            <a:r>
              <a:rPr lang="en-AU" sz="2800" i="1" dirty="0" smtClean="0"/>
              <a:t/>
            </a:r>
            <a:br>
              <a:rPr lang="en-AU" sz="2800" i="1" dirty="0" smtClean="0"/>
            </a:br>
            <a:r>
              <a:rPr lang="en-AU" sz="2800" dirty="0" smtClean="0"/>
              <a:t>12/22 had blood pressures above the average.  Approximately half.  As you’d expect with a sample that reflects the general population.</a:t>
            </a:r>
            <a:endParaRPr lang="en-AU" sz="2800" i="1" dirty="0"/>
          </a:p>
        </p:txBody>
      </p:sp>
    </p:spTree>
    <p:extLst>
      <p:ext uri="{BB962C8B-B14F-4D97-AF65-F5344CB8AC3E}">
        <p14:creationId xmlns:p14="http://schemas.microsoft.com/office/powerpoint/2010/main" val="240241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0000" lnSpcReduction="20000"/>
          </a:bodyPr>
          <a:lstStyle/>
          <a:p>
            <a:pPr marL="0" indent="0">
              <a:buNone/>
            </a:pPr>
            <a:r>
              <a:rPr lang="en-AU" sz="4000" dirty="0" smtClean="0"/>
              <a:t>6:  Hypotheses for why </a:t>
            </a:r>
            <a:r>
              <a:rPr lang="en-AU" sz="4000" i="1" dirty="0" smtClean="0"/>
              <a:t>Homo </a:t>
            </a:r>
            <a:r>
              <a:rPr lang="en-AU" sz="4000" i="1" dirty="0" err="1" smtClean="0"/>
              <a:t>floriensis</a:t>
            </a:r>
            <a:r>
              <a:rPr lang="en-AU" sz="4000" dirty="0" smtClean="0"/>
              <a:t> is really </a:t>
            </a:r>
            <a:r>
              <a:rPr lang="en-AU" sz="4000" i="1" dirty="0" smtClean="0"/>
              <a:t>Homo sapiens:</a:t>
            </a:r>
            <a:endParaRPr lang="en-AU" sz="4000" dirty="0"/>
          </a:p>
          <a:p>
            <a:pPr marL="0" indent="0">
              <a:buNone/>
            </a:pPr>
            <a:endParaRPr lang="en-AU" dirty="0" smtClean="0"/>
          </a:p>
          <a:p>
            <a:r>
              <a:rPr lang="en-AU" dirty="0"/>
              <a:t>the remains are from a very small human that suffered from some type of disease that causes microcephaly, a developmental disorder of the brain that causes it to be much smaller than </a:t>
            </a:r>
            <a:r>
              <a:rPr lang="en-AU" dirty="0" smtClean="0"/>
              <a:t>normal</a:t>
            </a:r>
          </a:p>
          <a:p>
            <a:pPr marL="0" indent="0">
              <a:buNone/>
            </a:pPr>
            <a:endParaRPr lang="en-AU" dirty="0"/>
          </a:p>
          <a:p>
            <a:r>
              <a:rPr lang="en-AU" dirty="0"/>
              <a:t>the remains are from a human with </a:t>
            </a:r>
            <a:r>
              <a:rPr lang="en-AU" dirty="0" err="1"/>
              <a:t>Laron</a:t>
            </a:r>
            <a:r>
              <a:rPr lang="en-AU" dirty="0"/>
              <a:t> syndrome, a disorder that results in pituitary dwarfism (published in 2007 by a team from Tel Aviv University, Israel</a:t>
            </a:r>
            <a:r>
              <a:rPr lang="en-AU" dirty="0" smtClean="0"/>
              <a:t>)</a:t>
            </a:r>
          </a:p>
          <a:p>
            <a:pPr marL="0" indent="0">
              <a:buNone/>
            </a:pPr>
            <a:endParaRPr lang="en-AU" dirty="0"/>
          </a:p>
          <a:p>
            <a:r>
              <a:rPr lang="en-AU" dirty="0"/>
              <a:t>the remains are those of dwarfed </a:t>
            </a:r>
            <a:r>
              <a:rPr lang="en-AU" i="1" dirty="0"/>
              <a:t>Homo sapiens</a:t>
            </a:r>
            <a:r>
              <a:rPr lang="en-AU" dirty="0"/>
              <a:t> similar to the small-bodied humans that inhabited the Micronesian island of Palau between 1400 and 3000 years ago. These people shared some features with the </a:t>
            </a:r>
            <a:r>
              <a:rPr lang="en-AU" i="1" dirty="0"/>
              <a:t>H. </a:t>
            </a:r>
            <a:r>
              <a:rPr lang="en-AU" i="1" dirty="0" err="1"/>
              <a:t>floresiensis</a:t>
            </a:r>
            <a:r>
              <a:rPr lang="en-AU" dirty="0"/>
              <a:t> specimens, but not all. Detailed analysis of the Palau specimens is unlikely to settle arguments over the status of </a:t>
            </a:r>
            <a:r>
              <a:rPr lang="en-AU" i="1" dirty="0"/>
              <a:t>H. </a:t>
            </a:r>
            <a:r>
              <a:rPr lang="en-AU" i="1" dirty="0" err="1"/>
              <a:t>floresiensis</a:t>
            </a:r>
            <a:r>
              <a:rPr lang="en-AU" i="1" dirty="0"/>
              <a:t> </a:t>
            </a:r>
            <a:r>
              <a:rPr lang="en-AU" dirty="0"/>
              <a:t>but they do suggest that some of its unusual features could be due to environment rather than ancestry.</a:t>
            </a:r>
          </a:p>
          <a:p>
            <a:pPr marL="0" indent="0">
              <a:buNone/>
            </a:pPr>
            <a:endParaRPr lang="en-AU" dirty="0" smtClean="0"/>
          </a:p>
        </p:txBody>
      </p:sp>
    </p:spTree>
    <p:extLst>
      <p:ext uri="{BB962C8B-B14F-4D97-AF65-F5344CB8AC3E}">
        <p14:creationId xmlns:p14="http://schemas.microsoft.com/office/powerpoint/2010/main" val="281983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r>
              <a:rPr lang="en-AU" sz="2800" dirty="0" smtClean="0"/>
              <a:t>7:  If you randomly draw a card from a standard pack of 52 playing cards, what is the probability that you will draw:</a:t>
            </a:r>
          </a:p>
          <a:p>
            <a:pPr marL="0" indent="0">
              <a:buNone/>
            </a:pPr>
            <a:endParaRPr lang="en-AU" sz="2800" dirty="0"/>
          </a:p>
          <a:p>
            <a:r>
              <a:rPr lang="en-AU" sz="2800" dirty="0" smtClean="0"/>
              <a:t>A spade:  13/52 = ¼ = 0.25 = 25%</a:t>
            </a:r>
          </a:p>
          <a:p>
            <a:r>
              <a:rPr lang="en-AU" sz="2800" dirty="0" smtClean="0"/>
              <a:t>A king:      4/52 = 1/13 = 0.077 = 7.7%</a:t>
            </a:r>
            <a:endParaRPr lang="en-AU" sz="2800" dirty="0"/>
          </a:p>
        </p:txBody>
      </p:sp>
    </p:spTree>
    <p:extLst>
      <p:ext uri="{BB962C8B-B14F-4D97-AF65-F5344CB8AC3E}">
        <p14:creationId xmlns:p14="http://schemas.microsoft.com/office/powerpoint/2010/main" val="23180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marL="0" indent="0">
              <a:buNone/>
            </a:pPr>
            <a:r>
              <a:rPr lang="en-AU" sz="2800" i="1" dirty="0" smtClean="0"/>
              <a:t>8:  Researchers investigating the benefits of exercise in preventing heart disease studied the health outcomes for women after participating in an exercise program.  They calculated the risk of heart disease at 0.18 with a confidence interval of 0.04 to 0.80, at the 95% confidence level.  </a:t>
            </a:r>
          </a:p>
          <a:p>
            <a:pPr marL="0" indent="0">
              <a:buNone/>
            </a:pPr>
            <a:endParaRPr lang="en-AU" sz="2800" i="1" dirty="0"/>
          </a:p>
          <a:p>
            <a:pPr marL="0" indent="0">
              <a:buNone/>
            </a:pPr>
            <a:r>
              <a:rPr lang="en-AU" sz="2800" dirty="0" smtClean="0"/>
              <a:t>This means that, if the experiment was repeated, using the same sampling method, the risk of heart disease would be between 0.04 and 0.80, 95% of the time.</a:t>
            </a:r>
          </a:p>
          <a:p>
            <a:pPr marL="0" indent="0">
              <a:buNone/>
            </a:pPr>
            <a:endParaRPr lang="en-AU" sz="2800" i="1" dirty="0"/>
          </a:p>
          <a:p>
            <a:pPr marL="0" indent="0">
              <a:buNone/>
            </a:pPr>
            <a:r>
              <a:rPr lang="en-AU" sz="2800" dirty="0" smtClean="0"/>
              <a:t>This means, you can rely on the data to be accurate between 0.04 and 0.80, 95% of the time.</a:t>
            </a:r>
            <a:r>
              <a:rPr lang="en-AU" sz="2800" i="1" dirty="0" smtClean="0"/>
              <a:t/>
            </a:r>
            <a:br>
              <a:rPr lang="en-AU" sz="2800" i="1" dirty="0" smtClean="0"/>
            </a:br>
            <a:r>
              <a:rPr lang="en-AU" sz="2800" dirty="0" smtClean="0"/>
              <a:t/>
            </a:r>
            <a:br>
              <a:rPr lang="en-AU" sz="2800" dirty="0" smtClean="0"/>
            </a:br>
            <a:endParaRPr lang="en-AU" sz="2800" dirty="0"/>
          </a:p>
        </p:txBody>
      </p:sp>
    </p:spTree>
    <p:extLst>
      <p:ext uri="{BB962C8B-B14F-4D97-AF65-F5344CB8AC3E}">
        <p14:creationId xmlns:p14="http://schemas.microsoft.com/office/powerpoint/2010/main" val="358713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l"/>
            <a:r>
              <a:rPr lang="en-AU" sz="2800" dirty="0" smtClean="0"/>
              <a:t>1:  Re-read the account of Florey’s experiment in which he injected mice with penicillin.  What variables did Florey control?</a:t>
            </a:r>
            <a:endParaRPr lang="en-AU" sz="2800" dirty="0"/>
          </a:p>
        </p:txBody>
      </p:sp>
      <p:sp>
        <p:nvSpPr>
          <p:cNvPr id="5" name="Content Placeholder 4"/>
          <p:cNvSpPr>
            <a:spLocks noGrp="1"/>
          </p:cNvSpPr>
          <p:nvPr>
            <p:ph idx="1"/>
          </p:nvPr>
        </p:nvSpPr>
        <p:spPr/>
        <p:txBody>
          <a:bodyPr/>
          <a:lstStyle/>
          <a:p>
            <a:r>
              <a:rPr lang="en-AU" dirty="0" smtClean="0"/>
              <a:t>Species of animal model (mice)</a:t>
            </a:r>
          </a:p>
          <a:p>
            <a:r>
              <a:rPr lang="en-AU" dirty="0" smtClean="0"/>
              <a:t>Age and weight of mice</a:t>
            </a:r>
          </a:p>
          <a:p>
            <a:r>
              <a:rPr lang="en-AU" dirty="0" smtClean="0"/>
              <a:t>Number of Streptococci injected</a:t>
            </a:r>
          </a:p>
          <a:p>
            <a:r>
              <a:rPr lang="en-AU" dirty="0" smtClean="0"/>
              <a:t>Florey also probably controlled:</a:t>
            </a:r>
          </a:p>
          <a:p>
            <a:pPr lvl="1"/>
            <a:r>
              <a:rPr lang="en-AU" dirty="0" smtClean="0"/>
              <a:t>Living conditions of the mice</a:t>
            </a:r>
          </a:p>
          <a:p>
            <a:pPr lvl="1"/>
            <a:r>
              <a:rPr lang="en-AU" dirty="0" smtClean="0"/>
              <a:t>Type and amount of food </a:t>
            </a:r>
          </a:p>
          <a:p>
            <a:pPr lvl="1"/>
            <a:r>
              <a:rPr lang="en-AU" dirty="0" smtClean="0"/>
              <a:t>Same access to water</a:t>
            </a:r>
            <a:endParaRPr lang="en-AU" dirty="0"/>
          </a:p>
        </p:txBody>
      </p:sp>
    </p:spTree>
    <p:extLst>
      <p:ext uri="{BB962C8B-B14F-4D97-AF65-F5344CB8AC3E}">
        <p14:creationId xmlns:p14="http://schemas.microsoft.com/office/powerpoint/2010/main" val="43499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2800" dirty="0" smtClean="0"/>
              <a:t>2:  What did Einstein mean when he said:  ‘No amount of experimentation can ever prove me right; a single experiment can prove me wrong?</a:t>
            </a:r>
            <a:endParaRPr lang="en-AU" sz="2800" dirty="0"/>
          </a:p>
        </p:txBody>
      </p:sp>
      <p:sp>
        <p:nvSpPr>
          <p:cNvPr id="3" name="Content Placeholder 2"/>
          <p:cNvSpPr>
            <a:spLocks noGrp="1"/>
          </p:cNvSpPr>
          <p:nvPr>
            <p:ph idx="1"/>
          </p:nvPr>
        </p:nvSpPr>
        <p:spPr>
          <a:xfrm>
            <a:off x="457200" y="1600200"/>
            <a:ext cx="8229600" cy="4925144"/>
          </a:xfrm>
        </p:spPr>
        <p:txBody>
          <a:bodyPr>
            <a:normAutofit/>
          </a:bodyPr>
          <a:lstStyle/>
          <a:p>
            <a:r>
              <a:rPr lang="en-AU" dirty="0" smtClean="0"/>
              <a:t>Experimentation can only produce data that supports a hypothesis, and gives a high degree of confidence that a relationship between variables is correct.  It cannot formally “prove” the hypothesis to be true. </a:t>
            </a:r>
          </a:p>
          <a:p>
            <a:r>
              <a:rPr lang="en-AU" dirty="0" smtClean="0"/>
              <a:t>Scientific understanding evolves and improves as new evidence becomes available.  Sometimes new data shows an old understanding to be incorrect. </a:t>
            </a:r>
            <a:endParaRPr lang="en-AU" dirty="0"/>
          </a:p>
        </p:txBody>
      </p:sp>
    </p:spTree>
    <p:extLst>
      <p:ext uri="{BB962C8B-B14F-4D97-AF65-F5344CB8AC3E}">
        <p14:creationId xmlns:p14="http://schemas.microsoft.com/office/powerpoint/2010/main" val="1168758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800" dirty="0" smtClean="0"/>
              <a:t>3: What type of investigation would be best for finding a solution to the following problems?</a:t>
            </a:r>
            <a:endParaRPr lang="en-AU" sz="2800" dirty="0"/>
          </a:p>
        </p:txBody>
      </p:sp>
      <p:sp>
        <p:nvSpPr>
          <p:cNvPr id="3" name="Content Placeholder 2"/>
          <p:cNvSpPr>
            <a:spLocks noGrp="1"/>
          </p:cNvSpPr>
          <p:nvPr>
            <p:ph idx="1"/>
          </p:nvPr>
        </p:nvSpPr>
        <p:spPr/>
        <p:txBody>
          <a:bodyPr/>
          <a:lstStyle/>
          <a:p>
            <a:pPr marL="0" indent="0">
              <a:buNone/>
            </a:pPr>
            <a:r>
              <a:rPr lang="en-AU" i="1" dirty="0" smtClean="0"/>
              <a:t>A:  Can people taste the difference between two brands of chocolate?</a:t>
            </a:r>
          </a:p>
          <a:p>
            <a:pPr lvl="1"/>
            <a:r>
              <a:rPr lang="en-AU" dirty="0" smtClean="0"/>
              <a:t>Controlled experiment </a:t>
            </a:r>
          </a:p>
          <a:p>
            <a:pPr lvl="2"/>
            <a:r>
              <a:rPr lang="en-AU" dirty="0" smtClean="0"/>
              <a:t>Large sample of people</a:t>
            </a:r>
          </a:p>
          <a:p>
            <a:pPr lvl="2"/>
            <a:r>
              <a:rPr lang="en-AU" dirty="0" smtClean="0"/>
              <a:t>Give samples of chocolate and ask them to say whether it is type A or type B.  </a:t>
            </a:r>
          </a:p>
          <a:p>
            <a:pPr lvl="2"/>
            <a:r>
              <a:rPr lang="en-AU" dirty="0" smtClean="0"/>
              <a:t>Analyse how often they are correct, and decide whether it is convincingly better than chance.</a:t>
            </a:r>
            <a:endParaRPr lang="en-AU" dirty="0"/>
          </a:p>
        </p:txBody>
      </p:sp>
    </p:spTree>
    <p:extLst>
      <p:ext uri="{BB962C8B-B14F-4D97-AF65-F5344CB8AC3E}">
        <p14:creationId xmlns:p14="http://schemas.microsoft.com/office/powerpoint/2010/main" val="2677375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marL="0" indent="0">
              <a:buNone/>
            </a:pPr>
            <a:r>
              <a:rPr lang="en-AU" i="1" dirty="0" smtClean="0"/>
              <a:t>B: What proportion of students in your school are left handed?</a:t>
            </a:r>
          </a:p>
          <a:p>
            <a:pPr lvl="1"/>
            <a:r>
              <a:rPr lang="en-AU" dirty="0" smtClean="0"/>
              <a:t>Could use survey – ask people whether they are left handed</a:t>
            </a:r>
          </a:p>
          <a:p>
            <a:pPr lvl="1"/>
            <a:r>
              <a:rPr lang="en-AU" dirty="0" smtClean="0"/>
              <a:t>Could use observation – watch and see which hand they use</a:t>
            </a:r>
          </a:p>
          <a:p>
            <a:pPr lvl="1"/>
            <a:r>
              <a:rPr lang="en-AU" dirty="0" smtClean="0"/>
              <a:t>Can collect large amounts of accurate data using these methods.</a:t>
            </a:r>
          </a:p>
        </p:txBody>
      </p:sp>
    </p:spTree>
    <p:extLst>
      <p:ext uri="{BB962C8B-B14F-4D97-AF65-F5344CB8AC3E}">
        <p14:creationId xmlns:p14="http://schemas.microsoft.com/office/powerpoint/2010/main" val="1466017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AU" i="1" dirty="0" smtClean="0"/>
              <a:t>C:  What is the ratio of males to females in your Human Biology class?</a:t>
            </a:r>
          </a:p>
          <a:p>
            <a:pPr lvl="1"/>
            <a:r>
              <a:rPr lang="en-AU" dirty="0" smtClean="0"/>
              <a:t>Could use observation, then analyse ratio</a:t>
            </a:r>
          </a:p>
          <a:p>
            <a:pPr lvl="1"/>
            <a:r>
              <a:rPr lang="en-AU" dirty="0" smtClean="0"/>
              <a:t>Could use survey – “Are you male or female”</a:t>
            </a:r>
          </a:p>
          <a:p>
            <a:pPr lvl="1"/>
            <a:r>
              <a:rPr lang="en-AU" dirty="0" smtClean="0"/>
              <a:t>Can you assume whether someone is male or female based on casual observation?</a:t>
            </a:r>
            <a:endParaRPr lang="en-AU" dirty="0"/>
          </a:p>
        </p:txBody>
      </p:sp>
    </p:spTree>
    <p:extLst>
      <p:ext uri="{BB962C8B-B14F-4D97-AF65-F5344CB8AC3E}">
        <p14:creationId xmlns:p14="http://schemas.microsoft.com/office/powerpoint/2010/main" val="968939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AU" i="1" dirty="0" smtClean="0"/>
              <a:t>D:  How has a particular person’s growth changed from birth to age 15?</a:t>
            </a:r>
          </a:p>
          <a:p>
            <a:pPr lvl="1"/>
            <a:r>
              <a:rPr lang="en-AU" dirty="0" smtClean="0"/>
              <a:t>Longitudinal</a:t>
            </a:r>
          </a:p>
          <a:p>
            <a:pPr lvl="1"/>
            <a:r>
              <a:rPr lang="en-AU" dirty="0" smtClean="0"/>
              <a:t>Need to collect same data over a long period of time</a:t>
            </a:r>
          </a:p>
          <a:p>
            <a:pPr lvl="1"/>
            <a:r>
              <a:rPr lang="en-AU" dirty="0" smtClean="0"/>
              <a:t>If individual person, it’s also a case study!</a:t>
            </a:r>
          </a:p>
          <a:p>
            <a:pPr lvl="1"/>
            <a:r>
              <a:rPr lang="en-AU" dirty="0" smtClean="0"/>
              <a:t>If a sample of people, then it’s observational data.</a:t>
            </a:r>
            <a:endParaRPr lang="en-AU" dirty="0"/>
          </a:p>
        </p:txBody>
      </p:sp>
    </p:spTree>
    <p:extLst>
      <p:ext uri="{BB962C8B-B14F-4D97-AF65-F5344CB8AC3E}">
        <p14:creationId xmlns:p14="http://schemas.microsoft.com/office/powerpoint/2010/main" val="3755163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34482"/>
          </a:xfrm>
        </p:spPr>
        <p:txBody>
          <a:bodyPr>
            <a:normAutofit/>
          </a:bodyPr>
          <a:lstStyle/>
          <a:p>
            <a:pPr algn="l"/>
            <a:r>
              <a:rPr lang="en-AU" sz="3200" dirty="0" smtClean="0"/>
              <a:t>4.  In addition to physical activity that is part of their job or daily routine, many people deliberately exercise by going to a gym or by walking or jogging.  Describe how you would conduct a survey to find out the average amount of time the teachers at your school spend on deliberate exercise.</a:t>
            </a:r>
            <a:endParaRPr lang="en-AU" sz="3200" dirty="0"/>
          </a:p>
        </p:txBody>
      </p:sp>
    </p:spTree>
    <p:extLst>
      <p:ext uri="{BB962C8B-B14F-4D97-AF65-F5344CB8AC3E}">
        <p14:creationId xmlns:p14="http://schemas.microsoft.com/office/powerpoint/2010/main" val="252393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lstStyle/>
          <a:p>
            <a:pPr marL="0" indent="0">
              <a:buNone/>
            </a:pPr>
            <a:r>
              <a:rPr lang="en-AU" dirty="0" smtClean="0"/>
              <a:t>Q4 Answer:</a:t>
            </a:r>
          </a:p>
          <a:p>
            <a:r>
              <a:rPr lang="en-AU" sz="2400" dirty="0" smtClean="0"/>
              <a:t>A number of different ways to approach this question. </a:t>
            </a:r>
          </a:p>
          <a:p>
            <a:r>
              <a:rPr lang="en-AU" sz="2400" dirty="0" smtClean="0"/>
              <a:t>One example:</a:t>
            </a:r>
          </a:p>
          <a:p>
            <a:pPr lvl="1"/>
            <a:r>
              <a:rPr lang="en-AU" sz="2000" dirty="0" smtClean="0"/>
              <a:t>Ask for volunteers to complete survey</a:t>
            </a:r>
            <a:r>
              <a:rPr lang="en-AU" sz="2000" dirty="0"/>
              <a:t> </a:t>
            </a:r>
            <a:r>
              <a:rPr lang="en-AU" sz="2000" dirty="0" smtClean="0"/>
              <a:t>(from staff)</a:t>
            </a:r>
          </a:p>
          <a:p>
            <a:pPr lvl="1"/>
            <a:r>
              <a:rPr lang="en-AU" sz="2000" dirty="0" smtClean="0"/>
              <a:t>Provide informed consent</a:t>
            </a:r>
          </a:p>
          <a:p>
            <a:pPr lvl="1"/>
            <a:r>
              <a:rPr lang="en-AU" sz="2000" dirty="0" smtClean="0"/>
              <a:t>Provide “exercise” tracker where participants can record the type of deliberate exercise undertaken and for what amount of time. </a:t>
            </a:r>
          </a:p>
          <a:p>
            <a:pPr lvl="1"/>
            <a:endParaRPr lang="en-AU" sz="2000" dirty="0"/>
          </a:p>
          <a:p>
            <a:pPr lvl="1"/>
            <a:endParaRPr lang="en-AU" sz="2000" dirty="0" smtClean="0"/>
          </a:p>
          <a:p>
            <a:pPr lvl="1"/>
            <a:endParaRPr lang="en-AU" sz="2000" dirty="0"/>
          </a:p>
          <a:p>
            <a:pPr lvl="1"/>
            <a:endParaRPr lang="en-AU" sz="2000" dirty="0" smtClean="0"/>
          </a:p>
          <a:p>
            <a:pPr lvl="1"/>
            <a:endParaRPr lang="en-AU" sz="2000" dirty="0"/>
          </a:p>
          <a:p>
            <a:pPr lvl="1"/>
            <a:endParaRPr lang="en-AU" sz="2000" dirty="0" smtClean="0"/>
          </a:p>
          <a:p>
            <a:pPr lvl="1"/>
            <a:r>
              <a:rPr lang="en-AU" sz="2000" dirty="0" smtClean="0"/>
              <a:t>Analyse average time spent on exercise in general, types of exercise undertaken, etc.</a:t>
            </a:r>
            <a:endParaRPr lang="en-AU" sz="2000" dirty="0"/>
          </a:p>
          <a:p>
            <a:pPr lvl="1"/>
            <a:endParaRPr lang="en-AU" sz="2000" dirty="0" smtClean="0"/>
          </a:p>
          <a:p>
            <a:pPr marL="457200" lvl="1" indent="0">
              <a:buNone/>
            </a:pPr>
            <a:endParaRPr lang="en-AU" sz="2000" dirty="0" smtClean="0"/>
          </a:p>
        </p:txBody>
      </p:sp>
      <p:graphicFrame>
        <p:nvGraphicFramePr>
          <p:cNvPr id="5" name="Table 4"/>
          <p:cNvGraphicFramePr>
            <a:graphicFrameLocks noGrp="1"/>
          </p:cNvGraphicFramePr>
          <p:nvPr>
            <p:extLst>
              <p:ext uri="{D42A27DB-BD31-4B8C-83A1-F6EECF244321}">
                <p14:modId xmlns:p14="http://schemas.microsoft.com/office/powerpoint/2010/main" val="2103646378"/>
              </p:ext>
            </p:extLst>
          </p:nvPr>
        </p:nvGraphicFramePr>
        <p:xfrm>
          <a:off x="323528" y="3501008"/>
          <a:ext cx="8568952" cy="1854200"/>
        </p:xfrm>
        <a:graphic>
          <a:graphicData uri="http://schemas.openxmlformats.org/drawingml/2006/table">
            <a:tbl>
              <a:tblPr firstRow="1" bandRow="1">
                <a:tableStyleId>{5C22544A-7EE6-4342-B048-85BDC9FD1C3A}</a:tableStyleId>
              </a:tblPr>
              <a:tblGrid>
                <a:gridCol w="2142238"/>
                <a:gridCol w="2142238"/>
                <a:gridCol w="2142238"/>
                <a:gridCol w="2142238"/>
              </a:tblGrid>
              <a:tr h="370840">
                <a:tc>
                  <a:txBody>
                    <a:bodyPr/>
                    <a:lstStyle/>
                    <a:p>
                      <a:r>
                        <a:rPr lang="en-AU" dirty="0" smtClean="0"/>
                        <a:t>Day</a:t>
                      </a:r>
                      <a:endParaRPr lang="en-AU" dirty="0"/>
                    </a:p>
                  </a:txBody>
                  <a:tcPr/>
                </a:tc>
                <a:tc>
                  <a:txBody>
                    <a:bodyPr/>
                    <a:lstStyle/>
                    <a:p>
                      <a:r>
                        <a:rPr lang="en-AU" dirty="0" smtClean="0"/>
                        <a:t>Date</a:t>
                      </a:r>
                      <a:endParaRPr lang="en-AU" dirty="0"/>
                    </a:p>
                  </a:txBody>
                  <a:tcPr/>
                </a:tc>
                <a:tc>
                  <a:txBody>
                    <a:bodyPr/>
                    <a:lstStyle/>
                    <a:p>
                      <a:r>
                        <a:rPr lang="en-AU" dirty="0" smtClean="0"/>
                        <a:t>Type of exercise</a:t>
                      </a:r>
                      <a:endParaRPr lang="en-AU" dirty="0"/>
                    </a:p>
                  </a:txBody>
                  <a:tcPr/>
                </a:tc>
                <a:tc>
                  <a:txBody>
                    <a:bodyPr/>
                    <a:lstStyle/>
                    <a:p>
                      <a:r>
                        <a:rPr lang="en-AU" dirty="0" smtClean="0"/>
                        <a:t>Time spent</a:t>
                      </a:r>
                      <a:endParaRPr lang="en-AU" dirty="0"/>
                    </a:p>
                  </a:txBody>
                  <a:tcPr/>
                </a:tc>
              </a:tr>
              <a:tr h="370840">
                <a:tc>
                  <a:txBody>
                    <a:bodyPr/>
                    <a:lstStyle/>
                    <a:p>
                      <a:r>
                        <a:rPr lang="en-AU" i="1" dirty="0" err="1" smtClean="0"/>
                        <a:t>Eg</a:t>
                      </a:r>
                      <a:r>
                        <a:rPr lang="en-AU" i="1" dirty="0" smtClean="0"/>
                        <a:t>  Monday</a:t>
                      </a:r>
                      <a:endParaRPr lang="en-AU" i="1" dirty="0"/>
                    </a:p>
                  </a:txBody>
                  <a:tcPr/>
                </a:tc>
                <a:tc>
                  <a:txBody>
                    <a:bodyPr/>
                    <a:lstStyle/>
                    <a:p>
                      <a:r>
                        <a:rPr lang="en-AU" i="1" dirty="0" err="1" smtClean="0"/>
                        <a:t>eg</a:t>
                      </a:r>
                      <a:r>
                        <a:rPr lang="en-AU" i="1" baseline="0" dirty="0" smtClean="0"/>
                        <a:t> 6/2/17</a:t>
                      </a:r>
                      <a:endParaRPr lang="en-AU" i="1" dirty="0"/>
                    </a:p>
                  </a:txBody>
                  <a:tcPr/>
                </a:tc>
                <a:tc>
                  <a:txBody>
                    <a:bodyPr/>
                    <a:lstStyle/>
                    <a:p>
                      <a:r>
                        <a:rPr lang="en-AU" dirty="0" smtClean="0"/>
                        <a:t>Brisk walking</a:t>
                      </a:r>
                      <a:endParaRPr lang="en-AU" dirty="0"/>
                    </a:p>
                  </a:txBody>
                  <a:tcPr/>
                </a:tc>
                <a:tc>
                  <a:txBody>
                    <a:bodyPr/>
                    <a:lstStyle/>
                    <a:p>
                      <a:r>
                        <a:rPr lang="en-AU" dirty="0" smtClean="0"/>
                        <a:t>40 min</a:t>
                      </a:r>
                      <a:endParaRPr lang="en-AU" dirty="0"/>
                    </a:p>
                  </a:txBody>
                  <a:tcPr/>
                </a:tc>
              </a:tr>
              <a:tr h="370840">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r>
              <a:tr h="370840">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r>
              <a:tr h="370840">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tr>
            </a:tbl>
          </a:graphicData>
        </a:graphic>
      </p:graphicFrame>
    </p:spTree>
    <p:extLst>
      <p:ext uri="{BB962C8B-B14F-4D97-AF65-F5344CB8AC3E}">
        <p14:creationId xmlns:p14="http://schemas.microsoft.com/office/powerpoint/2010/main" val="3801831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EB8C1D-D1F2-4A39-9019-2823DFAB8C01}"/>
</file>

<file path=customXml/itemProps2.xml><?xml version="1.0" encoding="utf-8"?>
<ds:datastoreItem xmlns:ds="http://schemas.openxmlformats.org/officeDocument/2006/customXml" ds:itemID="{F21671FF-9121-4105-9660-F49ECF9FA043}"/>
</file>

<file path=customXml/itemProps3.xml><?xml version="1.0" encoding="utf-8"?>
<ds:datastoreItem xmlns:ds="http://schemas.openxmlformats.org/officeDocument/2006/customXml" ds:itemID="{DDAEB7AF-866E-40CD-88BA-6C42D8C54560}"/>
</file>

<file path=docProps/app.xml><?xml version="1.0" encoding="utf-8"?>
<Properties xmlns="http://schemas.openxmlformats.org/officeDocument/2006/extended-properties" xmlns:vt="http://schemas.openxmlformats.org/officeDocument/2006/docPropsVTypes">
  <TotalTime>152</TotalTime>
  <Words>942</Words>
  <Application>Microsoft Office PowerPoint</Application>
  <PresentationFormat>On-screen Show (4:3)</PresentationFormat>
  <Paragraphs>94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 1:  Apply your knowledge</vt:lpstr>
      <vt:lpstr>1:  Re-read the account of Florey’s experiment in which he injected mice with penicillin.  What variables did Florey control?</vt:lpstr>
      <vt:lpstr>2:  What did Einstein mean when he said:  ‘No amount of experimentation can ever prove me right; a single experiment can prove me wrong?</vt:lpstr>
      <vt:lpstr>3: What type of investigation would be best for finding a solution to the following problems?</vt:lpstr>
      <vt:lpstr>PowerPoint Presentation</vt:lpstr>
      <vt:lpstr>PowerPoint Presentation</vt:lpstr>
      <vt:lpstr>PowerPoint Presentation</vt:lpstr>
      <vt:lpstr>4.  In addition to physical activity that is part of their job or daily routine, many people deliberately exercise by going to a gym or by walking or jogging.  Describe how you would conduct a survey to find out the average amount of time the teachers at your school spend on deliberate exercise.</vt:lpstr>
      <vt:lpstr>PowerPoint Presentation</vt:lpstr>
      <vt:lpstr>5. The table below shows the systolic blood pressure of students in a Year 12 Human Biology class (table provided in book)</vt:lpstr>
      <vt:lpstr>PowerPoint Presentation</vt:lpstr>
      <vt:lpstr>PowerPoint Presentation</vt:lpstr>
      <vt:lpstr>PowerPoint Presentation</vt:lpstr>
      <vt:lpstr>PowerPoint Presentation</vt:lpstr>
      <vt:lpstr>PowerPoint Presentation</vt:lpstr>
      <vt:lpstr>PowerPoint Presentation</vt:lpstr>
    </vt:vector>
  </TitlesOfParts>
  <Company>The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Re-read the account of Florey’s experiment in which he injected mice with penicillin.  What variables did Florey control?</dc:title>
  <dc:creator>Robin L Byrne</dc:creator>
  <cp:lastModifiedBy>Robin L Byrne</cp:lastModifiedBy>
  <cp:revision>9</cp:revision>
  <dcterms:created xsi:type="dcterms:W3CDTF">2017-02-07T02:18:34Z</dcterms:created>
  <dcterms:modified xsi:type="dcterms:W3CDTF">2017-02-08T12:17:02Z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