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DD76-3BF3-48C8-A195-38B8B4D3C104}" type="datetimeFigureOut">
              <a:rPr lang="en-AU" smtClean="0"/>
              <a:t>31/01/2022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5A82-77C3-4D02-A9ED-E72BC0AB89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905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DD76-3BF3-48C8-A195-38B8B4D3C104}" type="datetimeFigureOut">
              <a:rPr lang="en-AU" smtClean="0"/>
              <a:t>31/01/2022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5A82-77C3-4D02-A9ED-E72BC0AB89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784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DD76-3BF3-48C8-A195-38B8B4D3C104}" type="datetimeFigureOut">
              <a:rPr lang="en-AU" smtClean="0"/>
              <a:t>31/01/2022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5A82-77C3-4D02-A9ED-E72BC0AB89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183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DD76-3BF3-48C8-A195-38B8B4D3C104}" type="datetimeFigureOut">
              <a:rPr lang="en-AU" smtClean="0"/>
              <a:t>31/01/2022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5A82-77C3-4D02-A9ED-E72BC0AB89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43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DD76-3BF3-48C8-A195-38B8B4D3C104}" type="datetimeFigureOut">
              <a:rPr lang="en-AU" smtClean="0"/>
              <a:t>31/01/2022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5A82-77C3-4D02-A9ED-E72BC0AB89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580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DD76-3BF3-48C8-A195-38B8B4D3C104}" type="datetimeFigureOut">
              <a:rPr lang="en-AU" smtClean="0"/>
              <a:t>31/01/2022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5A82-77C3-4D02-A9ED-E72BC0AB89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218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DD76-3BF3-48C8-A195-38B8B4D3C104}" type="datetimeFigureOut">
              <a:rPr lang="en-AU" smtClean="0"/>
              <a:t>31/01/2022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5A82-77C3-4D02-A9ED-E72BC0AB89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98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DD76-3BF3-48C8-A195-38B8B4D3C104}" type="datetimeFigureOut">
              <a:rPr lang="en-AU" smtClean="0"/>
              <a:t>31/01/2022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5A82-77C3-4D02-A9ED-E72BC0AB89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14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DD76-3BF3-48C8-A195-38B8B4D3C104}" type="datetimeFigureOut">
              <a:rPr lang="en-AU" smtClean="0"/>
              <a:t>31/01/2022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5A82-77C3-4D02-A9ED-E72BC0AB89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113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DD76-3BF3-48C8-A195-38B8B4D3C104}" type="datetimeFigureOut">
              <a:rPr lang="en-AU" smtClean="0"/>
              <a:t>31/01/2022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5A82-77C3-4D02-A9ED-E72BC0AB89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255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DD76-3BF3-48C8-A195-38B8B4D3C104}" type="datetimeFigureOut">
              <a:rPr lang="en-AU" smtClean="0"/>
              <a:t>31/01/2022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5A82-77C3-4D02-A9ED-E72BC0AB89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249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6DD76-3BF3-48C8-A195-38B8B4D3C104}" type="datetimeFigureOut">
              <a:rPr lang="en-AU" smtClean="0"/>
              <a:t>31/01/2022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65A82-77C3-4D02-A9ED-E72BC0AB89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320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323" y="224125"/>
            <a:ext cx="10685417" cy="942824"/>
          </a:xfrm>
        </p:spPr>
        <p:txBody>
          <a:bodyPr>
            <a:normAutofit/>
          </a:bodyPr>
          <a:lstStyle/>
          <a:p>
            <a:r>
              <a:rPr lang="en-AU" sz="4800" b="1" dirty="0" smtClean="0">
                <a:latin typeface="+mn-lt"/>
              </a:rPr>
              <a:t>Intro to Endocrine System and Hormones</a:t>
            </a:r>
            <a:endParaRPr lang="en-AU" sz="48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83632" y="5517232"/>
            <a:ext cx="6400800" cy="874858"/>
          </a:xfrm>
        </p:spPr>
        <p:txBody>
          <a:bodyPr>
            <a:normAutofit lnSpcReduction="10000"/>
          </a:bodyPr>
          <a:lstStyle/>
          <a:p>
            <a:endParaRPr lang="en-AU" dirty="0" smtClean="0"/>
          </a:p>
          <a:p>
            <a:r>
              <a:rPr lang="en-AU" dirty="0" err="1" smtClean="0"/>
              <a:t>Ch</a:t>
            </a:r>
            <a:r>
              <a:rPr lang="en-AU" dirty="0" smtClean="0"/>
              <a:t> 2 </a:t>
            </a:r>
            <a:r>
              <a:rPr lang="en-AU" i="1" dirty="0" smtClean="0"/>
              <a:t>HP </a:t>
            </a:r>
            <a:endParaRPr lang="en-AU" dirty="0"/>
          </a:p>
        </p:txBody>
      </p:sp>
      <p:pic>
        <p:nvPicPr>
          <p:cNvPr id="1026" name="Picture 2" descr="Image result for endocrine system and hormones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654" y="1868946"/>
            <a:ext cx="4864381" cy="364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12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" y="231775"/>
            <a:ext cx="10515600" cy="606425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Target cell response to hormones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" y="905691"/>
            <a:ext cx="11658600" cy="5599883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Different hormones can act in different ways within the target cell to change the </a:t>
            </a:r>
            <a:r>
              <a:rPr lang="en-AU" i="1" dirty="0" smtClean="0"/>
              <a:t>type, activity or quantity of proteins </a:t>
            </a:r>
            <a:r>
              <a:rPr lang="en-AU" dirty="0" smtClean="0"/>
              <a:t>produced.</a:t>
            </a:r>
          </a:p>
          <a:p>
            <a:r>
              <a:rPr lang="en-AU" dirty="0" smtClean="0"/>
              <a:t>They can:</a:t>
            </a:r>
          </a:p>
          <a:p>
            <a:pPr lvl="1"/>
            <a:r>
              <a:rPr lang="en-AU" dirty="0" smtClean="0"/>
              <a:t>Activate genes in the nucleus to produce specific enzymes or structural proteins</a:t>
            </a:r>
          </a:p>
          <a:p>
            <a:pPr lvl="1"/>
            <a:r>
              <a:rPr lang="en-AU" dirty="0" smtClean="0"/>
              <a:t>Change the shape or structure of enzymes to turn them ‘on’ or ‘off’</a:t>
            </a:r>
          </a:p>
          <a:p>
            <a:pPr lvl="1"/>
            <a:r>
              <a:rPr lang="en-AU" dirty="0" smtClean="0"/>
              <a:t>Change the rate of transcription and translation to change rate of protein production.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i="1" dirty="0" smtClean="0"/>
              <a:t>Example:  Growth hormone increases the production of proteins involved in bone and muscle development.</a:t>
            </a:r>
          </a:p>
          <a:p>
            <a:pPr marL="457200" lvl="1" indent="0">
              <a:buNone/>
            </a:pPr>
            <a:endParaRPr lang="en-AU" i="1" dirty="0"/>
          </a:p>
          <a:p>
            <a:pPr marL="0" indent="0">
              <a:spcBef>
                <a:spcPct val="0"/>
              </a:spcBef>
              <a:buNone/>
            </a:pPr>
            <a:r>
              <a:rPr lang="en-AU" sz="3600" b="1" dirty="0"/>
              <a:t>Hormone clearance</a:t>
            </a:r>
          </a:p>
          <a:p>
            <a:r>
              <a:rPr lang="en-AU" sz="2400" dirty="0"/>
              <a:t>Removal of hormones from action, by breaking them down.</a:t>
            </a:r>
          </a:p>
          <a:p>
            <a:r>
              <a:rPr lang="en-AU" sz="2400" dirty="0"/>
              <a:t>This can happen:</a:t>
            </a:r>
          </a:p>
          <a:p>
            <a:pPr lvl="1"/>
            <a:r>
              <a:rPr lang="en-AU" sz="2000" dirty="0"/>
              <a:t>In the target cells (sometimes)</a:t>
            </a:r>
          </a:p>
          <a:p>
            <a:pPr lvl="1"/>
            <a:r>
              <a:rPr lang="en-AU" sz="2000" dirty="0"/>
              <a:t>In the liver and kidneys (mostly)</a:t>
            </a:r>
          </a:p>
          <a:p>
            <a:r>
              <a:rPr lang="en-AU" sz="2400" dirty="0"/>
              <a:t>Excreted in bile and urine.</a:t>
            </a:r>
          </a:p>
          <a:p>
            <a:pPr marL="457200" lvl="1" indent="0">
              <a:buNone/>
            </a:pPr>
            <a:endParaRPr lang="en-AU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090057" y="6505574"/>
            <a:ext cx="10016489" cy="338554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Describe ways in which target cells respond to hormones, and how hormones are cleared from the body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29319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02630"/>
            <a:ext cx="10086975" cy="816545"/>
          </a:xfrm>
        </p:spPr>
        <p:txBody>
          <a:bodyPr>
            <a:normAutofit/>
          </a:bodyPr>
          <a:lstStyle/>
          <a:p>
            <a:r>
              <a:rPr lang="en-AU" sz="3600" b="1" dirty="0">
                <a:latin typeface="+mn-lt"/>
              </a:rPr>
              <a:t>Control of hormone </a:t>
            </a:r>
            <a:r>
              <a:rPr lang="en-AU" sz="3600" b="1" dirty="0" smtClean="0">
                <a:latin typeface="+mn-lt"/>
              </a:rPr>
              <a:t>secretions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275" y="1268759"/>
            <a:ext cx="11677650" cy="5313015"/>
          </a:xfrm>
        </p:spPr>
        <p:txBody>
          <a:bodyPr>
            <a:normAutofit/>
          </a:bodyPr>
          <a:lstStyle/>
          <a:p>
            <a:r>
              <a:rPr lang="en-AU" sz="2400" dirty="0" smtClean="0"/>
              <a:t>Hormone action must be regulated so that stable internal conditions are maintained.</a:t>
            </a:r>
          </a:p>
          <a:p>
            <a:r>
              <a:rPr lang="en-AU" sz="2400" dirty="0" smtClean="0"/>
              <a:t>Over-secretion or under-secretion of a hormone will cause the body to function abnormally.</a:t>
            </a:r>
          </a:p>
          <a:p>
            <a:r>
              <a:rPr lang="en-AU" sz="2400" dirty="0" smtClean="0"/>
              <a:t>To </a:t>
            </a:r>
            <a:r>
              <a:rPr lang="en-AU" sz="2400" dirty="0"/>
              <a:t>maintain homeostasis, hormone production must be “switched off” </a:t>
            </a:r>
            <a:r>
              <a:rPr lang="en-AU" sz="2400" dirty="0" smtClean="0"/>
              <a:t>once the hormone has done it’s job.</a:t>
            </a:r>
            <a:endParaRPr lang="en-AU" sz="2400" dirty="0"/>
          </a:p>
          <a:p>
            <a:r>
              <a:rPr lang="en-AU" sz="2400" dirty="0" smtClean="0"/>
              <a:t>This is regulated </a:t>
            </a:r>
            <a:r>
              <a:rPr lang="en-AU" sz="2400" dirty="0"/>
              <a:t>by </a:t>
            </a:r>
            <a:r>
              <a:rPr lang="en-AU" sz="2400" i="1" dirty="0"/>
              <a:t>negative feedback </a:t>
            </a:r>
            <a:r>
              <a:rPr lang="en-AU" sz="2400" dirty="0"/>
              <a:t>systems</a:t>
            </a:r>
            <a:r>
              <a:rPr lang="en-AU" sz="2400" dirty="0" smtClean="0"/>
              <a:t>:</a:t>
            </a:r>
          </a:p>
          <a:p>
            <a:pPr marL="0" indent="0">
              <a:buNone/>
            </a:pPr>
            <a:endParaRPr lang="en-AU" sz="2400" dirty="0"/>
          </a:p>
          <a:p>
            <a:pPr lvl="1"/>
            <a:r>
              <a:rPr lang="en-AU" dirty="0"/>
              <a:t>Hormone levels </a:t>
            </a:r>
            <a:r>
              <a:rPr lang="en-AU" dirty="0" smtClean="0"/>
              <a:t>are detected </a:t>
            </a:r>
            <a:r>
              <a:rPr lang="en-AU" dirty="0"/>
              <a:t>by </a:t>
            </a:r>
            <a:r>
              <a:rPr lang="en-AU" dirty="0" smtClean="0"/>
              <a:t>the endocrine </a:t>
            </a:r>
            <a:r>
              <a:rPr lang="en-AU" dirty="0"/>
              <a:t>gland, which then stops producing that </a:t>
            </a:r>
            <a:r>
              <a:rPr lang="en-AU" dirty="0" smtClean="0"/>
              <a:t>hormone when levels are normal.</a:t>
            </a:r>
          </a:p>
          <a:p>
            <a:pPr marL="457200" lvl="1" indent="0">
              <a:buNone/>
            </a:pPr>
            <a:endParaRPr lang="en-AU" dirty="0"/>
          </a:p>
          <a:p>
            <a:pPr lvl="1"/>
            <a:r>
              <a:rPr lang="en-AU" dirty="0" smtClean="0"/>
              <a:t>Sometimes the hypothalamus is involved and produces inhibiting factors once the hormone has done its job.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238332" y="6519446"/>
            <a:ext cx="5953668" cy="338554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</a:t>
            </a:r>
            <a:r>
              <a:rPr lang="en-AU" sz="1600" i="1" dirty="0"/>
              <a:t>Briefly </a:t>
            </a:r>
            <a:r>
              <a:rPr lang="en-AU" sz="1600" i="1" dirty="0" smtClean="0"/>
              <a:t>explain how hormone secretions are controlled. 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94237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495425"/>
            <a:ext cx="12011025" cy="48006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61925" y="542925"/>
            <a:ext cx="10515600" cy="752475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Example of negative feedback</a:t>
            </a:r>
            <a:endParaRPr lang="en-AU" sz="3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98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012992"/>
              </p:ext>
            </p:extLst>
          </p:nvPr>
        </p:nvGraphicFramePr>
        <p:xfrm>
          <a:off x="165463" y="75232"/>
          <a:ext cx="11739154" cy="6695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577">
                  <a:extLst>
                    <a:ext uri="{9D8B030D-6E8A-4147-A177-3AD203B41FA5}">
                      <a16:colId xmlns:a16="http://schemas.microsoft.com/office/drawing/2014/main" val="3955304084"/>
                    </a:ext>
                  </a:extLst>
                </a:gridCol>
                <a:gridCol w="5869577">
                  <a:extLst>
                    <a:ext uri="{9D8B030D-6E8A-4147-A177-3AD203B41FA5}">
                      <a16:colId xmlns:a16="http://schemas.microsoft.com/office/drawing/2014/main" val="2642575247"/>
                    </a:ext>
                  </a:extLst>
                </a:gridCol>
              </a:tblGrid>
              <a:tr h="439061">
                <a:tc>
                  <a:txBody>
                    <a:bodyPr/>
                    <a:lstStyle/>
                    <a:p>
                      <a:r>
                        <a:rPr lang="en-AU" dirty="0" smtClean="0"/>
                        <a:t>Date: 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Huma</a:t>
                      </a:r>
                      <a:r>
                        <a:rPr lang="en-AU" baseline="0" dirty="0" smtClean="0"/>
                        <a:t>n Biology Year 12 ATAR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75727"/>
                  </a:ext>
                </a:extLst>
              </a:tr>
              <a:tr h="3976233">
                <a:tc rowSpan="2">
                  <a:txBody>
                    <a:bodyPr/>
                    <a:lstStyle/>
                    <a:p>
                      <a:r>
                        <a:rPr lang="en-AU" sz="1600" b="1" dirty="0" smtClean="0"/>
                        <a:t>Do</a:t>
                      </a:r>
                      <a:r>
                        <a:rPr lang="en-AU" sz="1600" b="1" baseline="0" dirty="0" smtClean="0"/>
                        <a:t> Now</a:t>
                      </a:r>
                    </a:p>
                    <a:p>
                      <a:endParaRPr lang="en-AU" sz="1600" b="1" baseline="0" dirty="0" smtClean="0"/>
                    </a:p>
                    <a:p>
                      <a:r>
                        <a:rPr lang="en-AU" sz="1600" b="0" baseline="0" dirty="0" smtClean="0"/>
                        <a:t>Get out your equipment and textbook.</a:t>
                      </a:r>
                    </a:p>
                    <a:p>
                      <a:endParaRPr lang="en-AU" sz="1600" b="0" baseline="0" dirty="0" smtClean="0"/>
                    </a:p>
                    <a:p>
                      <a:r>
                        <a:rPr lang="en-AU" sz="1600" b="1" dirty="0" smtClean="0"/>
                        <a:t>Lesson Agenda</a:t>
                      </a:r>
                    </a:p>
                    <a:p>
                      <a:r>
                        <a:rPr lang="en-AU" sz="1600" b="0" baseline="0" dirty="0" smtClean="0"/>
                        <a:t>1: Do Now</a:t>
                      </a:r>
                    </a:p>
                    <a:p>
                      <a:r>
                        <a:rPr lang="en-AU" sz="1600" b="0" baseline="0" dirty="0" smtClean="0"/>
                        <a:t>2: Intro to Endocrine System: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Endocrine glands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Hormone Clearance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Control of Hormone Secretions</a:t>
                      </a:r>
                    </a:p>
                    <a:p>
                      <a:endParaRPr lang="en-AU" sz="1600" b="0" baseline="0" dirty="0" smtClean="0"/>
                    </a:p>
                    <a:p>
                      <a:r>
                        <a:rPr lang="en-AU" sz="1600" b="0" baseline="0" dirty="0" smtClean="0"/>
                        <a:t>3: Get started on review worksheet </a:t>
                      </a:r>
                      <a:endParaRPr lang="en-AU" sz="1600" b="0" i="0" baseline="0" dirty="0" smtClean="0"/>
                    </a:p>
                    <a:p>
                      <a:endParaRPr lang="en-AU" sz="1600" b="0" i="0" baseline="0" dirty="0" smtClean="0"/>
                    </a:p>
                    <a:p>
                      <a:r>
                        <a:rPr lang="en-AU" sz="1600" b="1" i="0" baseline="0" dirty="0" smtClean="0"/>
                        <a:t>Suggested Study</a:t>
                      </a:r>
                    </a:p>
                    <a:p>
                      <a:endParaRPr lang="en-AU" sz="1600" b="1" i="0" baseline="0" dirty="0" smtClean="0"/>
                    </a:p>
                    <a:p>
                      <a:r>
                        <a:rPr lang="en-AU" sz="1600" b="0" i="0" baseline="0" dirty="0" smtClean="0"/>
                        <a:t>Complete review worksheet, then mark and correct using the answers on Connect.  Ms Byrne will check these tomorrow.</a:t>
                      </a:r>
                    </a:p>
                    <a:p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1" i="0" baseline="0" dirty="0" smtClean="0"/>
                        <a:t>NEXT LESSON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How hormones impact the target cell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Protein and Amine Hormones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Steroid Hormones</a:t>
                      </a:r>
                      <a:endParaRPr lang="en-AU" sz="16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Learning</a:t>
                      </a:r>
                      <a:r>
                        <a:rPr lang="en-AU" sz="1600" b="1" baseline="0" dirty="0" smtClean="0"/>
                        <a:t> Aims</a:t>
                      </a:r>
                    </a:p>
                    <a:p>
                      <a:endParaRPr lang="en-AU" sz="1600" b="1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the function of the endocrine system.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Define hormones, explain how they interact with cells and which cells may be affected.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hormone saturation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ways in which target cells respond to hormones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ways in which hormones are cleared from the body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Briefly explain how hormone secretions are controlled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345155"/>
                  </a:ext>
                </a:extLst>
              </a:tr>
              <a:tr h="2280388">
                <a:tc vMerge="1">
                  <a:txBody>
                    <a:bodyPr/>
                    <a:lstStyle/>
                    <a:p>
                      <a:endParaRPr lang="en-AU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Key Vocabulary</a:t>
                      </a:r>
                    </a:p>
                    <a:p>
                      <a:r>
                        <a:rPr lang="en-AU" sz="1600" b="0" dirty="0" smtClean="0"/>
                        <a:t>Endocrine                           </a:t>
                      </a:r>
                    </a:p>
                    <a:p>
                      <a:r>
                        <a:rPr lang="en-AU" sz="1600" b="0" dirty="0" smtClean="0"/>
                        <a:t>Hormone</a:t>
                      </a:r>
                    </a:p>
                    <a:p>
                      <a:r>
                        <a:rPr lang="en-AU" sz="1600" b="0" dirty="0" smtClean="0"/>
                        <a:t>Receptor</a:t>
                      </a:r>
                    </a:p>
                    <a:p>
                      <a:r>
                        <a:rPr lang="en-AU" sz="1600" b="0" dirty="0" smtClean="0"/>
                        <a:t>Saturation</a:t>
                      </a:r>
                    </a:p>
                    <a:p>
                      <a:r>
                        <a:rPr lang="en-AU" sz="1600" b="0" dirty="0" smtClean="0"/>
                        <a:t>Clearance</a:t>
                      </a:r>
                    </a:p>
                    <a:p>
                      <a:r>
                        <a:rPr lang="en-AU" sz="1600" b="0" dirty="0" smtClean="0"/>
                        <a:t>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3574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059" y="4119758"/>
            <a:ext cx="4361558" cy="23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2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48681"/>
            <a:ext cx="11556274" cy="5939205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The body </a:t>
            </a:r>
            <a:r>
              <a:rPr lang="en-AU" dirty="0"/>
              <a:t>must maintain internal conditions (homeostasis)</a:t>
            </a:r>
          </a:p>
          <a:p>
            <a:pPr marL="0" indent="0">
              <a:buNone/>
            </a:pPr>
            <a:endParaRPr lang="en-AU" dirty="0"/>
          </a:p>
          <a:p>
            <a:pPr lvl="1"/>
            <a:r>
              <a:rPr lang="en-AU" dirty="0"/>
              <a:t>Coordination of systems and </a:t>
            </a:r>
            <a:r>
              <a:rPr lang="en-AU" dirty="0" smtClean="0"/>
              <a:t>organs is required to maintain health</a:t>
            </a:r>
          </a:p>
          <a:p>
            <a:pPr marL="457200" lvl="1" indent="0">
              <a:buNone/>
            </a:pPr>
            <a:endParaRPr lang="en-AU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AU" dirty="0" smtClean="0"/>
              <a:t>The endocrine system is one aspect of this coordination</a:t>
            </a:r>
          </a:p>
          <a:p>
            <a:pPr marL="914400" lvl="2" indent="0">
              <a:buNone/>
            </a:pPr>
            <a:endParaRPr lang="en-AU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AU" dirty="0" smtClean="0"/>
              <a:t>Messages must be sent between organs and systems so coordination can happen</a:t>
            </a:r>
          </a:p>
          <a:p>
            <a:pPr marL="914400" lvl="2" indent="0">
              <a:buNone/>
            </a:pPr>
            <a:endParaRPr lang="en-AU" dirty="0" smtClean="0"/>
          </a:p>
          <a:p>
            <a:pPr lvl="3">
              <a:buFont typeface="Calibri" panose="020F0502020204030204" pitchFamily="34" charset="0"/>
              <a:buChar char="ꟷ"/>
            </a:pPr>
            <a:r>
              <a:rPr lang="en-AU" b="1" dirty="0" smtClean="0"/>
              <a:t>Sensor:  </a:t>
            </a:r>
            <a:r>
              <a:rPr lang="en-AU" dirty="0" smtClean="0"/>
              <a:t>detects change to conditions and triggers messenger</a:t>
            </a:r>
          </a:p>
          <a:p>
            <a:pPr lvl="3">
              <a:buFont typeface="Calibri" panose="020F0502020204030204" pitchFamily="34" charset="0"/>
              <a:buChar char="ꟷ"/>
            </a:pPr>
            <a:r>
              <a:rPr lang="en-AU" b="1" dirty="0" smtClean="0"/>
              <a:t>Messenger</a:t>
            </a:r>
            <a:r>
              <a:rPr lang="en-AU" dirty="0" smtClean="0"/>
              <a:t>: sends information to control centre/modulator</a:t>
            </a:r>
          </a:p>
          <a:p>
            <a:pPr lvl="3">
              <a:buFont typeface="Calibri" panose="020F0502020204030204" pitchFamily="34" charset="0"/>
              <a:buChar char="ꟷ"/>
            </a:pPr>
            <a:r>
              <a:rPr lang="en-AU" b="1" dirty="0" smtClean="0"/>
              <a:t>Control Centre/Modulator</a:t>
            </a:r>
            <a:r>
              <a:rPr lang="en-AU" dirty="0" smtClean="0"/>
              <a:t>: processes information and triggers messenger</a:t>
            </a:r>
          </a:p>
          <a:p>
            <a:pPr lvl="3">
              <a:buFont typeface="Calibri" panose="020F0502020204030204" pitchFamily="34" charset="0"/>
              <a:buChar char="ꟷ"/>
            </a:pPr>
            <a:r>
              <a:rPr lang="en-AU" b="1" dirty="0" smtClean="0"/>
              <a:t>Messenger</a:t>
            </a:r>
            <a:r>
              <a:rPr lang="en-AU" dirty="0" smtClean="0"/>
              <a:t>: takes instructions to effector</a:t>
            </a:r>
          </a:p>
          <a:p>
            <a:pPr lvl="3">
              <a:buFont typeface="Calibri" panose="020F0502020204030204" pitchFamily="34" charset="0"/>
              <a:buChar char="ꟷ"/>
            </a:pPr>
            <a:r>
              <a:rPr lang="en-AU" b="1" dirty="0" smtClean="0"/>
              <a:t>Effector: </a:t>
            </a:r>
            <a:r>
              <a:rPr lang="en-AU" dirty="0" smtClean="0"/>
              <a:t>carries out instructions</a:t>
            </a:r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pPr lvl="1"/>
            <a:r>
              <a:rPr lang="en-AU" dirty="0"/>
              <a:t>Feedback mechanisms </a:t>
            </a:r>
            <a:r>
              <a:rPr lang="en-AU" dirty="0" smtClean="0"/>
              <a:t>allow processes to stop when homeostasis has been reached</a:t>
            </a:r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pPr lvl="1"/>
            <a:r>
              <a:rPr lang="en-AU" dirty="0"/>
              <a:t>Maintains balanced internal environment</a:t>
            </a:r>
          </a:p>
        </p:txBody>
      </p:sp>
      <p:pic>
        <p:nvPicPr>
          <p:cNvPr id="2050" name="Picture 2" descr="Image result for homeostasis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117" y="3135898"/>
            <a:ext cx="2398043" cy="179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21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208" y="3442941"/>
            <a:ext cx="5018141" cy="2611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514" y="116632"/>
            <a:ext cx="9698630" cy="792088"/>
          </a:xfrm>
        </p:spPr>
        <p:txBody>
          <a:bodyPr>
            <a:normAutofit/>
          </a:bodyPr>
          <a:lstStyle/>
          <a:p>
            <a:r>
              <a:rPr lang="en-AU" sz="3600" b="1" dirty="0">
                <a:latin typeface="+mn-lt"/>
              </a:rPr>
              <a:t>Glands – Exocrine and Endocrine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14" y="980729"/>
            <a:ext cx="5050972" cy="5637785"/>
          </a:xfrm>
          <a:ln w="285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Exocrine glands:</a:t>
            </a:r>
            <a:endParaRPr lang="en-AU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AU" sz="2000" dirty="0" err="1" smtClean="0">
                <a:solidFill>
                  <a:schemeClr val="bg1">
                    <a:lumMod val="65000"/>
                  </a:schemeClr>
                </a:solidFill>
              </a:rPr>
              <a:t>Eg</a:t>
            </a:r>
            <a:r>
              <a:rPr lang="en-AU" sz="2000" dirty="0" smtClean="0">
                <a:solidFill>
                  <a:schemeClr val="bg1">
                    <a:lumMod val="65000"/>
                  </a:schemeClr>
                </a:solidFill>
              </a:rPr>
              <a:t>: sweat glands, mucous glands, salivary glands</a:t>
            </a:r>
          </a:p>
          <a:p>
            <a:pPr lvl="1"/>
            <a:r>
              <a:rPr lang="en-AU" sz="2000" dirty="0" smtClean="0">
                <a:solidFill>
                  <a:schemeClr val="bg1">
                    <a:lumMod val="65000"/>
                  </a:schemeClr>
                </a:solidFill>
              </a:rPr>
              <a:t>Secretion travels down duct to local area </a:t>
            </a:r>
            <a:r>
              <a:rPr lang="en-AU" sz="2000" dirty="0" err="1" smtClean="0">
                <a:solidFill>
                  <a:schemeClr val="bg1">
                    <a:lumMod val="65000"/>
                  </a:schemeClr>
                </a:solidFill>
              </a:rPr>
              <a:t>eg</a:t>
            </a:r>
            <a:r>
              <a:rPr lang="en-AU" sz="2000" dirty="0" smtClean="0">
                <a:solidFill>
                  <a:schemeClr val="bg1">
                    <a:lumMod val="65000"/>
                  </a:schemeClr>
                </a:solidFill>
              </a:rPr>
              <a:t>. body surface, stomach.</a:t>
            </a:r>
          </a:p>
          <a:p>
            <a:pPr lvl="1"/>
            <a:r>
              <a:rPr lang="en-AU" sz="2000" dirty="0" smtClean="0">
                <a:solidFill>
                  <a:schemeClr val="bg1">
                    <a:lumMod val="65000"/>
                  </a:schemeClr>
                </a:solidFill>
              </a:rPr>
              <a:t>Do not secrete hormones.</a:t>
            </a:r>
          </a:p>
          <a:p>
            <a:pPr marL="457200" lvl="1" indent="0">
              <a:buNone/>
            </a:pPr>
            <a:endParaRPr lang="en-AU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221" y="3307473"/>
            <a:ext cx="1944216" cy="311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995137" y="980729"/>
            <a:ext cx="5230212" cy="56377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 smtClean="0"/>
              <a:t>Endocrine glands:</a:t>
            </a:r>
          </a:p>
          <a:p>
            <a:pPr lvl="1"/>
            <a:r>
              <a:rPr lang="en-AU" sz="2000" dirty="0" err="1" smtClean="0"/>
              <a:t>Eg</a:t>
            </a:r>
            <a:r>
              <a:rPr lang="en-AU" sz="2000" dirty="0" smtClean="0"/>
              <a:t>:  pituitary, pineal, pancreas…</a:t>
            </a:r>
          </a:p>
          <a:p>
            <a:pPr lvl="1"/>
            <a:r>
              <a:rPr lang="en-AU" sz="2000" dirty="0" smtClean="0"/>
              <a:t>Secrete </a:t>
            </a:r>
            <a:r>
              <a:rPr lang="en-AU" sz="2000" b="1" i="1" dirty="0" smtClean="0"/>
              <a:t>hormones</a:t>
            </a:r>
            <a:r>
              <a:rPr lang="en-AU" sz="2000" b="1" dirty="0" smtClean="0"/>
              <a:t> </a:t>
            </a:r>
            <a:r>
              <a:rPr lang="en-AU" sz="2000" dirty="0" smtClean="0"/>
              <a:t>into fluid surrounding cells, which then enters the blood stream.</a:t>
            </a:r>
          </a:p>
          <a:p>
            <a:pPr lvl="1"/>
            <a:r>
              <a:rPr lang="en-AU" sz="2000" dirty="0" smtClean="0"/>
              <a:t>No ducts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AU" dirty="0" smtClean="0"/>
          </a:p>
          <a:p>
            <a:pPr lvl="1"/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318828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Autofit/>
          </a:bodyPr>
          <a:lstStyle/>
          <a:p>
            <a:r>
              <a:rPr lang="en-AU" sz="2800" b="1" dirty="0" err="1" smtClean="0"/>
              <a:t>Eg</a:t>
            </a:r>
            <a:r>
              <a:rPr lang="en-AU" sz="2800" b="1" dirty="0" smtClean="0"/>
              <a:t>: The pancreas has both exocrine and endocrine functions</a:t>
            </a:r>
            <a:endParaRPr lang="en-AU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AU" i="1" dirty="0" smtClean="0"/>
              <a:t>The pancreas is an organ that has both </a:t>
            </a:r>
            <a:r>
              <a:rPr lang="en-AU" b="1" dirty="0" smtClean="0"/>
              <a:t>exocrine</a:t>
            </a:r>
            <a:r>
              <a:rPr lang="en-AU" b="1" i="1" dirty="0" smtClean="0"/>
              <a:t> </a:t>
            </a:r>
            <a:r>
              <a:rPr lang="en-AU" i="1" dirty="0" smtClean="0"/>
              <a:t>and </a:t>
            </a:r>
            <a:r>
              <a:rPr lang="en-AU" b="1" dirty="0" smtClean="0"/>
              <a:t>endocrine</a:t>
            </a:r>
            <a:r>
              <a:rPr lang="en-AU" dirty="0" smtClean="0"/>
              <a:t> functions: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endParaRPr lang="en-AU" dirty="0" smtClean="0"/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endParaRPr lang="en-AU" dirty="0" smtClean="0"/>
          </a:p>
          <a:p>
            <a:pPr marL="457200" lvl="1" indent="0">
              <a:buNone/>
            </a:pPr>
            <a:endParaRPr lang="en-AU" dirty="0" smtClean="0"/>
          </a:p>
          <a:p>
            <a:pPr marL="457200" lvl="1" indent="0">
              <a:buNone/>
            </a:pPr>
            <a:endParaRPr lang="en-AU" i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7138580" y="1825625"/>
            <a:ext cx="4215220" cy="4351338"/>
          </a:xfrm>
        </p:spPr>
        <p:txBody>
          <a:bodyPr>
            <a:normAutofit lnSpcReduction="10000"/>
          </a:bodyPr>
          <a:lstStyle/>
          <a:p>
            <a:r>
              <a:rPr lang="en-AU" sz="2000" dirty="0" smtClean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AU" sz="2000" i="1" dirty="0" smtClean="0">
                <a:solidFill>
                  <a:schemeClr val="bg1">
                    <a:lumMod val="65000"/>
                  </a:schemeClr>
                </a:solidFill>
              </a:rPr>
              <a:t>exocrine pancreas</a:t>
            </a:r>
            <a:r>
              <a:rPr lang="en-AU" sz="2000" dirty="0" smtClean="0">
                <a:solidFill>
                  <a:schemeClr val="bg1">
                    <a:lumMod val="65000"/>
                  </a:schemeClr>
                </a:solidFill>
              </a:rPr>
              <a:t> is shown here in green and yellow.  The tissue shown in yellow is exocrine gland tissue.  It produces enzyme secretions that travel down ducts (shown in green) into the intestine.</a:t>
            </a:r>
          </a:p>
          <a:p>
            <a:endParaRPr lang="en-AU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AU" sz="20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AU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AU" sz="2000" dirty="0" smtClean="0"/>
              <a:t>The </a:t>
            </a:r>
            <a:r>
              <a:rPr lang="en-AU" sz="2000" i="1" dirty="0" smtClean="0"/>
              <a:t>endocrine pancreas</a:t>
            </a:r>
            <a:r>
              <a:rPr lang="en-AU" sz="2000" dirty="0" smtClean="0"/>
              <a:t> is shown here in blue.  Clusters of endocrine tissue produce hormones (insulin and glucagon) and secrete these directly into the blood stream via surrounding capillaries.</a:t>
            </a:r>
            <a:endParaRPr lang="en-AU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30" y="1806368"/>
            <a:ext cx="66484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8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93" y="1285371"/>
            <a:ext cx="5033555" cy="5363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48" y="195307"/>
            <a:ext cx="10515600" cy="697321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Endocrine System Overview</a:t>
            </a:r>
            <a:endParaRPr lang="en-AU" sz="3600" b="1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1269" y="1123406"/>
            <a:ext cx="5937068" cy="5294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b="1" dirty="0" smtClean="0"/>
              <a:t>Structure:</a:t>
            </a:r>
          </a:p>
          <a:p>
            <a:r>
              <a:rPr lang="en-AU" sz="2400" dirty="0" smtClean="0"/>
              <a:t>A series of glands that secrete hormones into the bloodstream.  </a:t>
            </a:r>
          </a:p>
          <a:p>
            <a:r>
              <a:rPr lang="en-AU" sz="2400" dirty="0" smtClean="0"/>
              <a:t>Different glands secrete different hormones.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b="1" dirty="0" smtClean="0"/>
              <a:t>Function:</a:t>
            </a:r>
          </a:p>
          <a:p>
            <a:r>
              <a:rPr lang="en-AU" sz="2400" dirty="0" smtClean="0"/>
              <a:t>To maintain the internal conditions required for health by:</a:t>
            </a:r>
          </a:p>
          <a:p>
            <a:pPr lvl="1"/>
            <a:r>
              <a:rPr lang="en-AU" sz="2000" dirty="0" smtClean="0"/>
              <a:t>Detecting changing internal conditions</a:t>
            </a:r>
          </a:p>
          <a:p>
            <a:pPr lvl="1"/>
            <a:r>
              <a:rPr lang="en-AU" sz="2000" dirty="0" smtClean="0"/>
              <a:t>Producing hormones that affect body cells</a:t>
            </a:r>
          </a:p>
          <a:p>
            <a:pPr lvl="1"/>
            <a:r>
              <a:rPr lang="en-AU" sz="2000" dirty="0" smtClean="0"/>
              <a:t>Releasing these hormones as chemical messengers that enter cells, changing their function to restore internal conditions.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799909" y="6418217"/>
            <a:ext cx="5277394" cy="3385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</a:t>
            </a:r>
            <a:r>
              <a:rPr lang="en-AU" sz="1600" i="1" dirty="0"/>
              <a:t>Describe the function of the endocrine system</a:t>
            </a:r>
          </a:p>
        </p:txBody>
      </p:sp>
    </p:spTree>
    <p:extLst>
      <p:ext uri="{BB962C8B-B14F-4D97-AF65-F5344CB8AC3E}">
        <p14:creationId xmlns:p14="http://schemas.microsoft.com/office/powerpoint/2010/main" val="54775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17" y="274638"/>
            <a:ext cx="9278983" cy="570093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What are hormones?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147" y="980728"/>
            <a:ext cx="11190515" cy="56886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2400" dirty="0" smtClean="0"/>
              <a:t>Are chemical messengers secreted from endocrine glands into the blood.</a:t>
            </a:r>
            <a:endParaRPr lang="en-AU" sz="2400" dirty="0"/>
          </a:p>
          <a:p>
            <a:r>
              <a:rPr lang="en-AU" sz="2400" dirty="0" smtClean="0"/>
              <a:t>Hormones interact with </a:t>
            </a:r>
            <a:r>
              <a:rPr lang="en-AU" sz="2400" i="1" dirty="0" smtClean="0"/>
              <a:t>receptors </a:t>
            </a:r>
            <a:r>
              <a:rPr lang="en-AU" sz="2400" dirty="0" smtClean="0"/>
              <a:t>on or in cells and affect cell function.</a:t>
            </a:r>
          </a:p>
          <a:p>
            <a:pPr marL="57150" indent="0">
              <a:buNone/>
            </a:pPr>
            <a:endParaRPr lang="en-AU" sz="2400" dirty="0"/>
          </a:p>
          <a:p>
            <a:pPr marL="457200" lvl="1" indent="0">
              <a:buNone/>
            </a:pPr>
            <a:endParaRPr lang="en-AU" dirty="0" smtClean="0"/>
          </a:p>
          <a:p>
            <a:pPr marL="457200" lvl="1" indent="0">
              <a:buNone/>
            </a:pPr>
            <a:endParaRPr lang="en-AU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719" y="2484438"/>
            <a:ext cx="6446632" cy="329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065623" y="6269846"/>
            <a:ext cx="2847702" cy="338554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Define hormones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5415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322" y="274638"/>
            <a:ext cx="9278983" cy="570093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Hormone Receptors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323" y="844731"/>
            <a:ext cx="6157777" cy="5641794"/>
          </a:xfrm>
        </p:spPr>
        <p:txBody>
          <a:bodyPr>
            <a:normAutofit/>
          </a:bodyPr>
          <a:lstStyle/>
          <a:p>
            <a:r>
              <a:rPr lang="en-AU" sz="2400" dirty="0" smtClean="0"/>
              <a:t>Receptors are proteins on or in cells, to which hormones can bind.</a:t>
            </a:r>
          </a:p>
          <a:p>
            <a:r>
              <a:rPr lang="en-AU" sz="2400" dirty="0" smtClean="0"/>
              <a:t>Receptors are </a:t>
            </a:r>
            <a:r>
              <a:rPr lang="en-AU" sz="2400" i="1" dirty="0" smtClean="0"/>
              <a:t>specific – </a:t>
            </a:r>
            <a:r>
              <a:rPr lang="en-AU" sz="2400" dirty="0" smtClean="0"/>
              <a:t>each type of receptor can only bind with one type of hormone.</a:t>
            </a:r>
            <a:endParaRPr lang="en-AU" dirty="0"/>
          </a:p>
          <a:p>
            <a:pPr lvl="1"/>
            <a:r>
              <a:rPr lang="en-AU" sz="2000" dirty="0" smtClean="0"/>
              <a:t>Some hormones affect all cells, because all cells have receptors for them.</a:t>
            </a:r>
          </a:p>
          <a:p>
            <a:pPr marL="457200" lvl="1" indent="0">
              <a:buNone/>
            </a:pPr>
            <a:endParaRPr lang="en-AU" sz="2000" dirty="0"/>
          </a:p>
          <a:p>
            <a:pPr lvl="1"/>
            <a:r>
              <a:rPr lang="en-AU" sz="2000" dirty="0" smtClean="0"/>
              <a:t>Some hormones only affect specific organs (</a:t>
            </a:r>
            <a:r>
              <a:rPr lang="en-AU" sz="2000" i="1" dirty="0" smtClean="0"/>
              <a:t>target organs) </a:t>
            </a:r>
            <a:r>
              <a:rPr lang="en-AU" sz="2000" dirty="0" smtClean="0"/>
              <a:t>or groups of cells </a:t>
            </a:r>
            <a:r>
              <a:rPr lang="en-AU" sz="2000" i="1" dirty="0" smtClean="0"/>
              <a:t>(target cells),</a:t>
            </a:r>
            <a:r>
              <a:rPr lang="en-AU" sz="2000" dirty="0" smtClean="0"/>
              <a:t> because only they have the correct receptors.</a:t>
            </a:r>
          </a:p>
          <a:p>
            <a:pPr marL="457200" lvl="1" indent="0">
              <a:buNone/>
            </a:pPr>
            <a:endParaRPr lang="en-AU" sz="2000" dirty="0" smtClean="0"/>
          </a:p>
          <a:p>
            <a:pPr lvl="1"/>
            <a:r>
              <a:rPr lang="en-AU" sz="2000" dirty="0" smtClean="0"/>
              <a:t>Different types of cells have different types and numbers of receptors.  This is why there is variation in how and where different types of hormones act in the body.</a:t>
            </a:r>
          </a:p>
          <a:p>
            <a:pPr marL="457200" lvl="1" indent="0">
              <a:buNone/>
            </a:pPr>
            <a:endParaRPr lang="en-AU" sz="2000" dirty="0" smtClean="0"/>
          </a:p>
          <a:p>
            <a:pPr marL="457200" lvl="1" indent="0">
              <a:buNone/>
            </a:pPr>
            <a:endParaRPr lang="en-AU" dirty="0" smtClean="0"/>
          </a:p>
          <a:p>
            <a:pPr marL="457200" lvl="1" indent="0">
              <a:buNone/>
            </a:pPr>
            <a:endParaRPr lang="en-AU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0" y="1272044"/>
            <a:ext cx="5345123" cy="40238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284617" y="6111731"/>
            <a:ext cx="7454538" cy="338554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Explain how hormones interact with cells and which cells may be affected.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57853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6" y="365125"/>
            <a:ext cx="10848974" cy="625475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Hormone Saturation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1" y="1103859"/>
            <a:ext cx="3943350" cy="5100638"/>
          </a:xfrm>
        </p:spPr>
        <p:txBody>
          <a:bodyPr>
            <a:normAutofit/>
          </a:bodyPr>
          <a:lstStyle/>
          <a:p>
            <a:r>
              <a:rPr lang="en-AU" sz="2400" dirty="0" smtClean="0"/>
              <a:t>Occurs when all receptor sites are filled, or </a:t>
            </a:r>
            <a:r>
              <a:rPr lang="en-AU" sz="2400" i="1" dirty="0" smtClean="0"/>
              <a:t>saturated</a:t>
            </a:r>
          </a:p>
          <a:p>
            <a:endParaRPr lang="en-AU" sz="2400" i="1" dirty="0"/>
          </a:p>
          <a:p>
            <a:r>
              <a:rPr lang="en-AU" sz="2400" dirty="0" smtClean="0"/>
              <a:t>At this point, the excess hormone can’t have any further effect because there is nowhere for it to bind.</a:t>
            </a:r>
            <a:endParaRPr lang="en-A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5" y="921844"/>
            <a:ext cx="7634287" cy="48169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55428" y="6204497"/>
            <a:ext cx="3814355" cy="338554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Describe hormone saturation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82681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BFD72D8-114C-4B62-A5DD-A3A52D43A853}"/>
</file>

<file path=customXml/itemProps2.xml><?xml version="1.0" encoding="utf-8"?>
<ds:datastoreItem xmlns:ds="http://schemas.openxmlformats.org/officeDocument/2006/customXml" ds:itemID="{60637D49-087C-4D6D-A4CD-6A76AB8A0911}"/>
</file>

<file path=customXml/itemProps3.xml><?xml version="1.0" encoding="utf-8"?>
<ds:datastoreItem xmlns:ds="http://schemas.openxmlformats.org/officeDocument/2006/customXml" ds:itemID="{E0521725-8EFF-4378-B48D-196848D1CC5F}"/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924</Words>
  <Application>Microsoft Office PowerPoint</Application>
  <PresentationFormat>Widescreen</PresentationFormat>
  <Paragraphs>137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Intro to Endocrine System and Hormones</vt:lpstr>
      <vt:lpstr>PowerPoint Presentation</vt:lpstr>
      <vt:lpstr>PowerPoint Presentation</vt:lpstr>
      <vt:lpstr>Glands – Exocrine and Endocrine</vt:lpstr>
      <vt:lpstr>Eg: The pancreas has both exocrine and endocrine functions</vt:lpstr>
      <vt:lpstr>Endocrine System Overview</vt:lpstr>
      <vt:lpstr>What are hormones?</vt:lpstr>
      <vt:lpstr>Hormone Receptors</vt:lpstr>
      <vt:lpstr>Hormone Saturation</vt:lpstr>
      <vt:lpstr>Target cell response to hormones</vt:lpstr>
      <vt:lpstr>Control of hormone secretions</vt:lpstr>
      <vt:lpstr>Example of negative feedback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Endocrine System and Hormones</dc:title>
  <dc:creator>BYRNE Robin [Belmont City College]</dc:creator>
  <cp:lastModifiedBy>BYRNE Robin [Belmont City College]</cp:lastModifiedBy>
  <cp:revision>9</cp:revision>
  <dcterms:created xsi:type="dcterms:W3CDTF">2022-01-26T00:47:01Z</dcterms:created>
  <dcterms:modified xsi:type="dcterms:W3CDTF">2022-01-31T06:32:30Z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