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69" r:id="rId3"/>
    <p:sldId id="260" r:id="rId4"/>
    <p:sldId id="263" r:id="rId5"/>
    <p:sldId id="266" r:id="rId6"/>
    <p:sldId id="264" r:id="rId7"/>
    <p:sldId id="265" r:id="rId8"/>
    <p:sldId id="268" r:id="rId9"/>
    <p:sldId id="267" r:id="rId10"/>
    <p:sldId id="257" r:id="rId11"/>
    <p:sldId id="262" r:id="rId12"/>
    <p:sldId id="258" r:id="rId13"/>
    <p:sldId id="259" r:id="rId14"/>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445" autoAdjust="0"/>
    <p:restoredTop sz="94660"/>
  </p:normalViewPr>
  <p:slideViewPr>
    <p:cSldViewPr snapToGrid="0">
      <p:cViewPr varScale="1">
        <p:scale>
          <a:sx n="153" d="100"/>
          <a:sy n="153" d="100"/>
        </p:scale>
        <p:origin x="125"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625" cy="34026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5621696" y="0"/>
            <a:ext cx="4302625" cy="340265"/>
          </a:xfrm>
          <a:prstGeom prst="rect">
            <a:avLst/>
          </a:prstGeom>
        </p:spPr>
        <p:txBody>
          <a:bodyPr vert="horz" lIns="91440" tIns="45720" rIns="91440" bIns="45720" rtlCol="0"/>
          <a:lstStyle>
            <a:lvl1pPr algn="r">
              <a:defRPr sz="1200"/>
            </a:lvl1pPr>
          </a:lstStyle>
          <a:p>
            <a:fld id="{FD85ABE9-50E0-40A9-BAB7-C25F943713E5}" type="datetimeFigureOut">
              <a:rPr lang="en-AU" smtClean="0"/>
              <a:t>10/02/2022</a:t>
            </a:fld>
            <a:endParaRPr lang="en-AU"/>
          </a:p>
        </p:txBody>
      </p:sp>
      <p:sp>
        <p:nvSpPr>
          <p:cNvPr id="4" name="Footer Placeholder 3"/>
          <p:cNvSpPr>
            <a:spLocks noGrp="1"/>
          </p:cNvSpPr>
          <p:nvPr>
            <p:ph type="ftr" sz="quarter" idx="2"/>
          </p:nvPr>
        </p:nvSpPr>
        <p:spPr>
          <a:xfrm>
            <a:off x="0" y="6457410"/>
            <a:ext cx="4302625" cy="34026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5621696" y="6457410"/>
            <a:ext cx="4302625" cy="340265"/>
          </a:xfrm>
          <a:prstGeom prst="rect">
            <a:avLst/>
          </a:prstGeom>
        </p:spPr>
        <p:txBody>
          <a:bodyPr vert="horz" lIns="91440" tIns="45720" rIns="91440" bIns="45720" rtlCol="0" anchor="b"/>
          <a:lstStyle>
            <a:lvl1pPr algn="r">
              <a:defRPr sz="1200"/>
            </a:lvl1pPr>
          </a:lstStyle>
          <a:p>
            <a:fld id="{3925B425-480E-4057-AF99-A58AD1A79AE8}" type="slidenum">
              <a:rPr lang="en-AU" smtClean="0"/>
              <a:t>‹#›</a:t>
            </a:fld>
            <a:endParaRPr lang="en-AU"/>
          </a:p>
        </p:txBody>
      </p:sp>
    </p:spTree>
    <p:extLst>
      <p:ext uri="{BB962C8B-B14F-4D97-AF65-F5344CB8AC3E}">
        <p14:creationId xmlns:p14="http://schemas.microsoft.com/office/powerpoint/2010/main" val="22202281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5E69E7C-BA3C-428E-88AB-F9269D64BAE3}" type="datetimeFigureOut">
              <a:rPr lang="en-AU" smtClean="0"/>
              <a:t>10/02/2022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289457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E69E7C-BA3C-428E-88AB-F9269D64BAE3}" type="datetimeFigureOut">
              <a:rPr lang="en-AU" smtClean="0"/>
              <a:t>10/02/2022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269959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E69E7C-BA3C-428E-88AB-F9269D64BAE3}" type="datetimeFigureOut">
              <a:rPr lang="en-AU" smtClean="0"/>
              <a:t>10/02/2022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306629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E69E7C-BA3C-428E-88AB-F9269D64BAE3}" type="datetimeFigureOut">
              <a:rPr lang="en-AU" smtClean="0"/>
              <a:t>10/02/2022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311329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E69E7C-BA3C-428E-88AB-F9269D64BAE3}" type="datetimeFigureOut">
              <a:rPr lang="en-AU" smtClean="0"/>
              <a:t>10/02/2022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66008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5E69E7C-BA3C-428E-88AB-F9269D64BAE3}" type="datetimeFigureOut">
              <a:rPr lang="en-AU" smtClean="0"/>
              <a:t>10/02/2022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60709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5E69E7C-BA3C-428E-88AB-F9269D64BAE3}" type="datetimeFigureOut">
              <a:rPr lang="en-AU" smtClean="0"/>
              <a:t>10/02/2022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274206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5E69E7C-BA3C-428E-88AB-F9269D64BAE3}" type="datetimeFigureOut">
              <a:rPr lang="en-AU" smtClean="0"/>
              <a:t>10/02/2022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138395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69E7C-BA3C-428E-88AB-F9269D64BAE3}" type="datetimeFigureOut">
              <a:rPr lang="en-AU" smtClean="0"/>
              <a:t>10/02/2022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137874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E69E7C-BA3C-428E-88AB-F9269D64BAE3}" type="datetimeFigureOut">
              <a:rPr lang="en-AU" smtClean="0"/>
              <a:t>10/02/2022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241475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E69E7C-BA3C-428E-88AB-F9269D64BAE3}" type="datetimeFigureOut">
              <a:rPr lang="en-AU" smtClean="0"/>
              <a:t>10/02/2022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15217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69E7C-BA3C-428E-88AB-F9269D64BAE3}" type="datetimeFigureOut">
              <a:rPr lang="en-AU" smtClean="0"/>
              <a:t>10/02/2022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8682B-E3E2-42D4-A13D-9A4CB83117DB}" type="slidenum">
              <a:rPr lang="en-AU" smtClean="0"/>
              <a:t>‹#›</a:t>
            </a:fld>
            <a:endParaRPr lang="en-AU"/>
          </a:p>
        </p:txBody>
      </p:sp>
    </p:spTree>
    <p:extLst>
      <p:ext uri="{BB962C8B-B14F-4D97-AF65-F5344CB8AC3E}">
        <p14:creationId xmlns:p14="http://schemas.microsoft.com/office/powerpoint/2010/main" val="578503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ideo" Target="https://www.youtube.com/embed/8rXizmLjeg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3143"/>
            <a:ext cx="9144000" cy="1497874"/>
          </a:xfrm>
        </p:spPr>
        <p:txBody>
          <a:bodyPr>
            <a:noAutofit/>
          </a:bodyPr>
          <a:lstStyle/>
          <a:p>
            <a:r>
              <a:rPr lang="en-AU" sz="4000" b="1" dirty="0" smtClean="0"/>
              <a:t>Hormones and Recombinant DNA Technology</a:t>
            </a:r>
            <a:endParaRPr lang="en-AU" sz="4000" b="1" dirty="0"/>
          </a:p>
        </p:txBody>
      </p:sp>
      <p:sp>
        <p:nvSpPr>
          <p:cNvPr id="3" name="Subtitle 2"/>
          <p:cNvSpPr>
            <a:spLocks noGrp="1"/>
          </p:cNvSpPr>
          <p:nvPr>
            <p:ph type="subTitle" idx="1"/>
          </p:nvPr>
        </p:nvSpPr>
        <p:spPr>
          <a:xfrm>
            <a:off x="1524000" y="5408022"/>
            <a:ext cx="9144000" cy="859971"/>
          </a:xfrm>
        </p:spPr>
        <p:txBody>
          <a:bodyPr/>
          <a:lstStyle/>
          <a:p>
            <a:r>
              <a:rPr lang="en-AU" dirty="0" err="1" smtClean="0">
                <a:solidFill>
                  <a:schemeClr val="bg1">
                    <a:lumMod val="50000"/>
                  </a:schemeClr>
                </a:solidFill>
              </a:rPr>
              <a:t>Ch</a:t>
            </a:r>
            <a:r>
              <a:rPr lang="en-AU" dirty="0" smtClean="0">
                <a:solidFill>
                  <a:schemeClr val="bg1">
                    <a:lumMod val="50000"/>
                  </a:schemeClr>
                </a:solidFill>
              </a:rPr>
              <a:t> 2 HP, </a:t>
            </a:r>
            <a:r>
              <a:rPr lang="en-AU" dirty="0" err="1" smtClean="0">
                <a:solidFill>
                  <a:schemeClr val="bg1">
                    <a:lumMod val="50000"/>
                  </a:schemeClr>
                </a:solidFill>
              </a:rPr>
              <a:t>Ch</a:t>
            </a:r>
            <a:r>
              <a:rPr lang="en-AU" dirty="0" smtClean="0">
                <a:solidFill>
                  <a:schemeClr val="bg1">
                    <a:lumMod val="50000"/>
                  </a:schemeClr>
                </a:solidFill>
              </a:rPr>
              <a:t> </a:t>
            </a:r>
            <a:r>
              <a:rPr lang="en-AU" dirty="0">
                <a:solidFill>
                  <a:schemeClr val="bg1">
                    <a:lumMod val="50000"/>
                  </a:schemeClr>
                </a:solidFill>
              </a:rPr>
              <a:t>8</a:t>
            </a:r>
            <a:r>
              <a:rPr lang="en-AU" dirty="0" smtClean="0">
                <a:solidFill>
                  <a:schemeClr val="bg1">
                    <a:lumMod val="50000"/>
                  </a:schemeClr>
                </a:solidFill>
              </a:rPr>
              <a:t> HP</a:t>
            </a:r>
            <a:endParaRPr lang="en-AU" dirty="0">
              <a:solidFill>
                <a:schemeClr val="bg1">
                  <a:lumMod val="50000"/>
                </a:schemeClr>
              </a:solidFill>
            </a:endParaRPr>
          </a:p>
        </p:txBody>
      </p:sp>
      <p:pic>
        <p:nvPicPr>
          <p:cNvPr id="6" name="Picture 5"/>
          <p:cNvPicPr>
            <a:picLocks noChangeAspect="1"/>
          </p:cNvPicPr>
          <p:nvPr/>
        </p:nvPicPr>
        <p:blipFill>
          <a:blip r:embed="rId2"/>
          <a:stretch>
            <a:fillRect/>
          </a:stretch>
        </p:blipFill>
        <p:spPr>
          <a:xfrm>
            <a:off x="4701131" y="2411185"/>
            <a:ext cx="2918869" cy="2650649"/>
          </a:xfrm>
          <a:prstGeom prst="rect">
            <a:avLst/>
          </a:prstGeom>
        </p:spPr>
      </p:pic>
    </p:spTree>
    <p:extLst>
      <p:ext uri="{BB962C8B-B14F-4D97-AF65-F5344CB8AC3E}">
        <p14:creationId xmlns:p14="http://schemas.microsoft.com/office/powerpoint/2010/main" val="985592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325139"/>
            <a:ext cx="11026690" cy="6247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092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5724" y="90623"/>
            <a:ext cx="6736493" cy="3700327"/>
          </a:xfrm>
          <a:prstGeom prst="rect">
            <a:avLst/>
          </a:prstGeom>
          <a:ln w="19050">
            <a:solidFill>
              <a:schemeClr val="accent1"/>
            </a:solidFill>
          </a:ln>
        </p:spPr>
      </p:pic>
      <p:pic>
        <p:nvPicPr>
          <p:cNvPr id="7" name="Picture 6"/>
          <p:cNvPicPr>
            <a:picLocks noChangeAspect="1"/>
          </p:cNvPicPr>
          <p:nvPr/>
        </p:nvPicPr>
        <p:blipFill>
          <a:blip r:embed="rId3"/>
          <a:stretch>
            <a:fillRect/>
          </a:stretch>
        </p:blipFill>
        <p:spPr>
          <a:xfrm>
            <a:off x="85724" y="3964954"/>
            <a:ext cx="6736492" cy="2938016"/>
          </a:xfrm>
          <a:prstGeom prst="rect">
            <a:avLst/>
          </a:prstGeom>
        </p:spPr>
      </p:pic>
      <p:sp>
        <p:nvSpPr>
          <p:cNvPr id="8" name="TextBox 7"/>
          <p:cNvSpPr txBox="1"/>
          <p:nvPr/>
        </p:nvSpPr>
        <p:spPr>
          <a:xfrm>
            <a:off x="6934200" y="176348"/>
            <a:ext cx="5114925" cy="6771084"/>
          </a:xfrm>
          <a:prstGeom prst="rect">
            <a:avLst/>
          </a:prstGeom>
          <a:noFill/>
        </p:spPr>
        <p:txBody>
          <a:bodyPr wrap="square" rtlCol="0">
            <a:spAutoFit/>
          </a:bodyPr>
          <a:lstStyle/>
          <a:p>
            <a:r>
              <a:rPr lang="en-AU" sz="1400" dirty="0" smtClean="0"/>
              <a:t>1:  The base sequence coding for insulin production (the insulin   </a:t>
            </a:r>
          </a:p>
          <a:p>
            <a:r>
              <a:rPr lang="en-AU" sz="1400" dirty="0"/>
              <a:t> </a:t>
            </a:r>
            <a:r>
              <a:rPr lang="en-AU" sz="1400" dirty="0" smtClean="0"/>
              <a:t>     gene) is isolated from a healthy human cell.</a:t>
            </a:r>
          </a:p>
          <a:p>
            <a:endParaRPr lang="en-AU" sz="1400" dirty="0"/>
          </a:p>
          <a:p>
            <a:r>
              <a:rPr lang="en-AU" sz="1400" dirty="0" smtClean="0"/>
              <a:t>2:   The base sequence on either side of the gene is treated with a    </a:t>
            </a:r>
          </a:p>
          <a:p>
            <a:r>
              <a:rPr lang="en-AU" sz="1400" i="1" dirty="0"/>
              <a:t> </a:t>
            </a:r>
            <a:r>
              <a:rPr lang="en-AU" sz="1400" i="1" dirty="0" smtClean="0"/>
              <a:t>      restriction enzyme</a:t>
            </a:r>
            <a:r>
              <a:rPr lang="en-AU" sz="1400" dirty="0" smtClean="0"/>
              <a:t> that cuts the base sequence, leaving a   </a:t>
            </a:r>
          </a:p>
          <a:p>
            <a:r>
              <a:rPr lang="en-AU" sz="1400" i="1" dirty="0"/>
              <a:t> </a:t>
            </a:r>
            <a:r>
              <a:rPr lang="en-AU" sz="1400" i="1" dirty="0" smtClean="0"/>
              <a:t>     staggered cut</a:t>
            </a:r>
            <a:r>
              <a:rPr lang="en-AU" sz="1400" dirty="0" smtClean="0"/>
              <a:t> with </a:t>
            </a:r>
            <a:r>
              <a:rPr lang="en-AU" sz="1400" i="1" dirty="0" smtClean="0"/>
              <a:t>sticky ends.</a:t>
            </a:r>
          </a:p>
          <a:p>
            <a:endParaRPr lang="en-AU" sz="1400" i="1" dirty="0"/>
          </a:p>
          <a:p>
            <a:r>
              <a:rPr lang="en-AU" sz="1400" dirty="0" smtClean="0"/>
              <a:t>3:  A </a:t>
            </a:r>
            <a:r>
              <a:rPr lang="en-AU" sz="1400" i="1" dirty="0" smtClean="0"/>
              <a:t>plasmid</a:t>
            </a:r>
            <a:r>
              <a:rPr lang="en-AU" sz="1400" dirty="0" smtClean="0"/>
              <a:t> is isolated from a bacterial cell.</a:t>
            </a:r>
          </a:p>
          <a:p>
            <a:endParaRPr lang="en-AU" sz="1400" dirty="0"/>
          </a:p>
          <a:p>
            <a:r>
              <a:rPr lang="en-AU" sz="1400" dirty="0" smtClean="0"/>
              <a:t>4:  The plasmid is treated with the </a:t>
            </a:r>
            <a:r>
              <a:rPr lang="en-AU" sz="1400" i="1" dirty="0" smtClean="0"/>
              <a:t>same</a:t>
            </a:r>
            <a:r>
              <a:rPr lang="en-AU" sz="1400" dirty="0" smtClean="0"/>
              <a:t> restriction enzyme that   </a:t>
            </a:r>
          </a:p>
          <a:p>
            <a:r>
              <a:rPr lang="en-AU" sz="1400" dirty="0"/>
              <a:t> </a:t>
            </a:r>
            <a:r>
              <a:rPr lang="en-AU" sz="1400" dirty="0" smtClean="0"/>
              <a:t>     was used on the insulin gene so that it has the </a:t>
            </a:r>
            <a:r>
              <a:rPr lang="en-AU" sz="1400" i="1" dirty="0" smtClean="0"/>
              <a:t>same</a:t>
            </a:r>
            <a:r>
              <a:rPr lang="en-AU" sz="1400" dirty="0" smtClean="0"/>
              <a:t> staggered   </a:t>
            </a:r>
          </a:p>
          <a:p>
            <a:r>
              <a:rPr lang="en-AU" sz="1400" dirty="0"/>
              <a:t> </a:t>
            </a:r>
            <a:r>
              <a:rPr lang="en-AU" sz="1400" dirty="0" smtClean="0"/>
              <a:t>     cut and the </a:t>
            </a:r>
            <a:r>
              <a:rPr lang="en-AU" sz="1400" i="1" dirty="0" smtClean="0"/>
              <a:t>same</a:t>
            </a:r>
            <a:r>
              <a:rPr lang="en-AU" sz="1400" dirty="0" smtClean="0"/>
              <a:t> sticky ends.</a:t>
            </a:r>
          </a:p>
          <a:p>
            <a:endParaRPr lang="en-AU" sz="1400" dirty="0"/>
          </a:p>
          <a:p>
            <a:r>
              <a:rPr lang="en-AU" sz="1400" dirty="0" smtClean="0"/>
              <a:t>5:  The human insulin gene is then inserted into the bacterial   </a:t>
            </a:r>
          </a:p>
          <a:p>
            <a:r>
              <a:rPr lang="en-AU" sz="1400" dirty="0"/>
              <a:t> </a:t>
            </a:r>
            <a:r>
              <a:rPr lang="en-AU" sz="1400" dirty="0" smtClean="0"/>
              <a:t>     plasmid, which fits because the plasmid and the gene have the  </a:t>
            </a:r>
          </a:p>
          <a:p>
            <a:r>
              <a:rPr lang="en-AU" sz="1400" dirty="0"/>
              <a:t> </a:t>
            </a:r>
            <a:r>
              <a:rPr lang="en-AU" sz="1400" dirty="0" smtClean="0"/>
              <a:t>     same staggered cut and sticky ends. The plasmid and insulin   </a:t>
            </a:r>
          </a:p>
          <a:p>
            <a:r>
              <a:rPr lang="en-AU" sz="1400" dirty="0"/>
              <a:t> </a:t>
            </a:r>
            <a:r>
              <a:rPr lang="en-AU" sz="1400" dirty="0" smtClean="0"/>
              <a:t>     gene are stuck together using the enzyme </a:t>
            </a:r>
            <a:r>
              <a:rPr lang="en-AU" sz="1400" i="1" dirty="0" smtClean="0"/>
              <a:t>DNA Ligase.</a:t>
            </a:r>
          </a:p>
          <a:p>
            <a:endParaRPr lang="en-AU" sz="1400" i="1" dirty="0"/>
          </a:p>
          <a:p>
            <a:r>
              <a:rPr lang="en-AU" sz="1400" dirty="0" smtClean="0"/>
              <a:t>6:  The recombinant plasmid acts as a </a:t>
            </a:r>
            <a:r>
              <a:rPr lang="en-AU" sz="1400" i="1" dirty="0" smtClean="0"/>
              <a:t>vector</a:t>
            </a:r>
            <a:r>
              <a:rPr lang="en-AU" sz="1400" dirty="0" smtClean="0"/>
              <a:t> (carrier) of the human  </a:t>
            </a:r>
          </a:p>
          <a:p>
            <a:r>
              <a:rPr lang="en-AU" sz="1400" dirty="0"/>
              <a:t> </a:t>
            </a:r>
            <a:r>
              <a:rPr lang="en-AU" sz="1400" dirty="0" smtClean="0"/>
              <a:t>     insulin gene.  It is inserted into a new bacterium, creating a </a:t>
            </a:r>
          </a:p>
          <a:p>
            <a:r>
              <a:rPr lang="en-AU" sz="1400" i="1" dirty="0"/>
              <a:t> </a:t>
            </a:r>
            <a:r>
              <a:rPr lang="en-AU" sz="1400" i="1" dirty="0" smtClean="0"/>
              <a:t>     transgenic</a:t>
            </a:r>
            <a:r>
              <a:rPr lang="en-AU" sz="1400" dirty="0" smtClean="0"/>
              <a:t> bacterium that contains the gene for human insulin. </a:t>
            </a:r>
          </a:p>
          <a:p>
            <a:r>
              <a:rPr lang="en-AU" sz="1400" dirty="0"/>
              <a:t> </a:t>
            </a:r>
            <a:r>
              <a:rPr lang="en-AU" sz="1400" dirty="0" smtClean="0"/>
              <a:t>     Because it contains the gene for human insulin, the bacterium   </a:t>
            </a:r>
          </a:p>
          <a:p>
            <a:r>
              <a:rPr lang="en-AU" sz="1400" dirty="0"/>
              <a:t> </a:t>
            </a:r>
            <a:r>
              <a:rPr lang="en-AU" sz="1400" dirty="0" smtClean="0"/>
              <a:t>     can now produce human insulin hormone. </a:t>
            </a:r>
          </a:p>
          <a:p>
            <a:pPr marL="342900" indent="-342900">
              <a:buAutoNum type="arabicPeriod" startAt="6"/>
            </a:pPr>
            <a:endParaRPr lang="en-AU" sz="1400" dirty="0"/>
          </a:p>
          <a:p>
            <a:r>
              <a:rPr lang="en-AU" sz="1400" dirty="0" smtClean="0"/>
              <a:t>7:   The transgenic bacterium is grown in culture, where it  </a:t>
            </a:r>
          </a:p>
          <a:p>
            <a:r>
              <a:rPr lang="en-AU" sz="1400" dirty="0"/>
              <a:t> </a:t>
            </a:r>
            <a:r>
              <a:rPr lang="en-AU" sz="1400" dirty="0" smtClean="0"/>
              <a:t>      reproduces until there is a large number of bacteria, all  </a:t>
            </a:r>
          </a:p>
          <a:p>
            <a:r>
              <a:rPr lang="en-AU" sz="1400" dirty="0"/>
              <a:t> </a:t>
            </a:r>
            <a:r>
              <a:rPr lang="en-AU" sz="1400" dirty="0" smtClean="0"/>
              <a:t>      producing the human insulin hormone.  </a:t>
            </a:r>
          </a:p>
          <a:p>
            <a:pPr marL="342900" indent="-342900">
              <a:buAutoNum type="arabicPeriod" startAt="6"/>
            </a:pPr>
            <a:endParaRPr lang="en-AU" sz="1400" dirty="0"/>
          </a:p>
          <a:p>
            <a:r>
              <a:rPr lang="en-AU" sz="1400" dirty="0" smtClean="0"/>
              <a:t>8:   The bacterial culture is processed to extract the hormone insulin </a:t>
            </a:r>
          </a:p>
          <a:p>
            <a:r>
              <a:rPr lang="en-AU" sz="1400" dirty="0"/>
              <a:t> </a:t>
            </a:r>
            <a:r>
              <a:rPr lang="en-AU" sz="1400" dirty="0" smtClean="0"/>
              <a:t>      that the bacteria have produced and it is refined for human use, </a:t>
            </a:r>
          </a:p>
          <a:p>
            <a:r>
              <a:rPr lang="en-AU" sz="1400" dirty="0"/>
              <a:t> </a:t>
            </a:r>
            <a:r>
              <a:rPr lang="en-AU" sz="1400" dirty="0" smtClean="0"/>
              <a:t>      to treat Type I diabetes.</a:t>
            </a:r>
          </a:p>
        </p:txBody>
      </p:sp>
      <p:sp>
        <p:nvSpPr>
          <p:cNvPr id="6" name="Rectangle 5"/>
          <p:cNvSpPr/>
          <p:nvPr/>
        </p:nvSpPr>
        <p:spPr>
          <a:xfrm>
            <a:off x="46625" y="3724064"/>
            <a:ext cx="7074067" cy="307777"/>
          </a:xfrm>
          <a:prstGeom prst="rect">
            <a:avLst/>
          </a:prstGeom>
          <a:solidFill>
            <a:srgbClr val="FFFF00"/>
          </a:solidFill>
        </p:spPr>
        <p:txBody>
          <a:bodyPr wrap="square">
            <a:spAutoFit/>
          </a:bodyPr>
          <a:lstStyle/>
          <a:p>
            <a:r>
              <a:rPr lang="en-AU" sz="1400" i="1" dirty="0" smtClean="0"/>
              <a:t>Learning Aim:  Describe in detail the sequence of events involved in producing synthetic insulin</a:t>
            </a:r>
            <a:endParaRPr lang="en-AU" sz="1400" i="1" dirty="0"/>
          </a:p>
        </p:txBody>
      </p:sp>
    </p:spTree>
    <p:extLst>
      <p:ext uri="{BB962C8B-B14F-4D97-AF65-F5344CB8AC3E}">
        <p14:creationId xmlns:p14="http://schemas.microsoft.com/office/powerpoint/2010/main" val="357174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2" y="198438"/>
            <a:ext cx="8229600" cy="634082"/>
          </a:xfrm>
        </p:spPr>
        <p:txBody>
          <a:bodyPr>
            <a:normAutofit/>
          </a:bodyPr>
          <a:lstStyle/>
          <a:p>
            <a:r>
              <a:rPr lang="en-AU" sz="3600" b="1" dirty="0" smtClean="0">
                <a:latin typeface="+mn-lt"/>
              </a:rPr>
              <a:t>Examples of use</a:t>
            </a:r>
            <a:endParaRPr lang="en-AU" sz="3600" b="1" dirty="0">
              <a:latin typeface="+mn-lt"/>
            </a:endParaRPr>
          </a:p>
        </p:txBody>
      </p:sp>
      <p:sp>
        <p:nvSpPr>
          <p:cNvPr id="3" name="Content Placeholder 2"/>
          <p:cNvSpPr>
            <a:spLocks noGrp="1"/>
          </p:cNvSpPr>
          <p:nvPr>
            <p:ph idx="1"/>
          </p:nvPr>
        </p:nvSpPr>
        <p:spPr>
          <a:xfrm>
            <a:off x="323849" y="990254"/>
            <a:ext cx="11649075" cy="5145435"/>
          </a:xfrm>
        </p:spPr>
        <p:txBody>
          <a:bodyPr>
            <a:normAutofit/>
          </a:bodyPr>
          <a:lstStyle/>
          <a:p>
            <a:r>
              <a:rPr lang="en-AU" dirty="0"/>
              <a:t>Insulin </a:t>
            </a:r>
          </a:p>
          <a:p>
            <a:pPr lvl="1"/>
            <a:r>
              <a:rPr lang="en-AU" dirty="0"/>
              <a:t>Pre-1982,  diabetics treated with insulin from pig/cattle pancreas</a:t>
            </a:r>
          </a:p>
          <a:p>
            <a:pPr lvl="1"/>
            <a:r>
              <a:rPr lang="en-AU" dirty="0"/>
              <a:t>1982: insulin produced from genetically engineered bacteria </a:t>
            </a:r>
            <a:r>
              <a:rPr lang="en-AU" dirty="0" smtClean="0"/>
              <a:t>approved – “</a:t>
            </a:r>
            <a:r>
              <a:rPr lang="en-AU" dirty="0" err="1" smtClean="0"/>
              <a:t>Humulin</a:t>
            </a:r>
            <a:r>
              <a:rPr lang="en-AU" dirty="0" smtClean="0"/>
              <a:t>”</a:t>
            </a:r>
            <a:endParaRPr lang="en-AU" dirty="0"/>
          </a:p>
          <a:p>
            <a:pPr lvl="1"/>
            <a:r>
              <a:rPr lang="en-AU" dirty="0"/>
              <a:t>Human gene spliced into bacterial cells, so bacteria would then produce insulin</a:t>
            </a:r>
          </a:p>
          <a:p>
            <a:pPr lvl="1"/>
            <a:r>
              <a:rPr lang="en-AU" dirty="0"/>
              <a:t>Insulin now produced in huge vats of bacteria.</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831" y="3473947"/>
            <a:ext cx="8253579" cy="2888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902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236538"/>
            <a:ext cx="8229600" cy="778098"/>
          </a:xfrm>
        </p:spPr>
        <p:txBody>
          <a:bodyPr>
            <a:normAutofit/>
          </a:bodyPr>
          <a:lstStyle/>
          <a:p>
            <a:r>
              <a:rPr lang="en-AU" sz="3600" b="1" dirty="0" smtClean="0">
                <a:latin typeface="+mn-lt"/>
              </a:rPr>
              <a:t>Examples of use continued</a:t>
            </a:r>
            <a:endParaRPr lang="en-AU" sz="3600" b="1" dirty="0">
              <a:latin typeface="+mn-lt"/>
            </a:endParaRPr>
          </a:p>
        </p:txBody>
      </p:sp>
      <p:sp>
        <p:nvSpPr>
          <p:cNvPr id="3" name="Content Placeholder 2"/>
          <p:cNvSpPr>
            <a:spLocks noGrp="1"/>
          </p:cNvSpPr>
          <p:nvPr>
            <p:ph idx="1"/>
          </p:nvPr>
        </p:nvSpPr>
        <p:spPr>
          <a:xfrm>
            <a:off x="419099" y="1124745"/>
            <a:ext cx="11325225" cy="5001419"/>
          </a:xfrm>
        </p:spPr>
        <p:txBody>
          <a:bodyPr>
            <a:normAutofit/>
          </a:bodyPr>
          <a:lstStyle/>
          <a:p>
            <a:r>
              <a:rPr lang="en-AU" dirty="0"/>
              <a:t>Human Growth Hormone</a:t>
            </a:r>
          </a:p>
          <a:p>
            <a:pPr lvl="1"/>
            <a:r>
              <a:rPr lang="en-AU" dirty="0"/>
              <a:t>Now produced by genetically engineered </a:t>
            </a:r>
            <a:r>
              <a:rPr lang="en-AU" i="1" dirty="0"/>
              <a:t>E. coli </a:t>
            </a:r>
            <a:r>
              <a:rPr lang="en-AU" dirty="0"/>
              <a:t>bacteria</a:t>
            </a:r>
          </a:p>
          <a:p>
            <a:pPr lvl="1"/>
            <a:r>
              <a:rPr lang="en-AU" dirty="0"/>
              <a:t>Used to treat lack of growth hormone in pituitary disorders</a:t>
            </a:r>
          </a:p>
          <a:p>
            <a:pPr lvl="1"/>
            <a:r>
              <a:rPr lang="en-AU" dirty="0" smtClean="0"/>
              <a:t>Also </a:t>
            </a:r>
            <a:r>
              <a:rPr lang="en-AU" dirty="0"/>
              <a:t>used in </a:t>
            </a:r>
            <a:r>
              <a:rPr lang="en-AU" dirty="0" smtClean="0"/>
              <a:t>dairy cattle </a:t>
            </a:r>
            <a:r>
              <a:rPr lang="en-AU" dirty="0"/>
              <a:t>to increase milk </a:t>
            </a:r>
            <a:r>
              <a:rPr lang="en-AU" dirty="0" smtClean="0"/>
              <a:t>production</a:t>
            </a:r>
            <a:endParaRPr lang="en-AU" dirty="0"/>
          </a:p>
          <a:p>
            <a:pPr lvl="1"/>
            <a:endParaRPr lang="en-AU" dirty="0" smtClean="0"/>
          </a:p>
          <a:p>
            <a:pPr marL="0" indent="0">
              <a:buNone/>
            </a:pPr>
            <a:r>
              <a:rPr lang="en-AU" sz="1800" i="1" dirty="0" smtClean="0"/>
              <a:t>Note:  the process for making synthetic Human Growth Hormone using Recombinant DNA technology is exactly the same as for making synthetic insulin, except the gene for Growth Hormone is isolated and worked with, not the gene for insulin.</a:t>
            </a:r>
            <a:endParaRPr lang="en-AU" sz="1800" i="1" dirty="0"/>
          </a:p>
        </p:txBody>
      </p:sp>
      <p:sp>
        <p:nvSpPr>
          <p:cNvPr id="4" name="Rectangle 3"/>
          <p:cNvSpPr/>
          <p:nvPr/>
        </p:nvSpPr>
        <p:spPr>
          <a:xfrm>
            <a:off x="419099" y="4497616"/>
            <a:ext cx="7074067" cy="307777"/>
          </a:xfrm>
          <a:prstGeom prst="rect">
            <a:avLst/>
          </a:prstGeom>
          <a:solidFill>
            <a:srgbClr val="FFFF00"/>
          </a:solidFill>
        </p:spPr>
        <p:txBody>
          <a:bodyPr wrap="square">
            <a:spAutoFit/>
          </a:bodyPr>
          <a:lstStyle/>
          <a:p>
            <a:r>
              <a:rPr lang="en-AU" sz="1400" i="1" dirty="0" smtClean="0"/>
              <a:t>Learning Aim:  Describe in detail the sequence of events involved in producing synthetic insulin</a:t>
            </a:r>
            <a:endParaRPr lang="en-AU" sz="1400" i="1" dirty="0"/>
          </a:p>
        </p:txBody>
      </p:sp>
    </p:spTree>
    <p:extLst>
      <p:ext uri="{BB962C8B-B14F-4D97-AF65-F5344CB8AC3E}">
        <p14:creationId xmlns:p14="http://schemas.microsoft.com/office/powerpoint/2010/main" val="377223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graphicFrame>
        <p:nvGraphicFramePr>
          <p:cNvPr id="4" name="Table 3"/>
          <p:cNvGraphicFramePr>
            <a:graphicFrameLocks noGrp="1"/>
          </p:cNvGraphicFramePr>
          <p:nvPr>
            <p:extLst>
              <p:ext uri="{D42A27DB-BD31-4B8C-83A1-F6EECF244321}">
                <p14:modId xmlns:p14="http://schemas.microsoft.com/office/powerpoint/2010/main" val="671675148"/>
              </p:ext>
            </p:extLst>
          </p:nvPr>
        </p:nvGraphicFramePr>
        <p:xfrm>
          <a:off x="165463" y="75232"/>
          <a:ext cx="11739154" cy="6695682"/>
        </p:xfrm>
        <a:graphic>
          <a:graphicData uri="http://schemas.openxmlformats.org/drawingml/2006/table">
            <a:tbl>
              <a:tblPr firstRow="1" bandRow="1">
                <a:tableStyleId>{5C22544A-7EE6-4342-B048-85BDC9FD1C3A}</a:tableStyleId>
              </a:tblPr>
              <a:tblGrid>
                <a:gridCol w="5869577">
                  <a:extLst>
                    <a:ext uri="{9D8B030D-6E8A-4147-A177-3AD203B41FA5}">
                      <a16:colId xmlns:a16="http://schemas.microsoft.com/office/drawing/2014/main" val="3955304084"/>
                    </a:ext>
                  </a:extLst>
                </a:gridCol>
                <a:gridCol w="5869577">
                  <a:extLst>
                    <a:ext uri="{9D8B030D-6E8A-4147-A177-3AD203B41FA5}">
                      <a16:colId xmlns:a16="http://schemas.microsoft.com/office/drawing/2014/main" val="2642575247"/>
                    </a:ext>
                  </a:extLst>
                </a:gridCol>
              </a:tblGrid>
              <a:tr h="439061">
                <a:tc>
                  <a:txBody>
                    <a:bodyPr/>
                    <a:lstStyle/>
                    <a:p>
                      <a:r>
                        <a:rPr lang="en-AU" dirty="0" smtClean="0"/>
                        <a:t>Date:</a:t>
                      </a:r>
                      <a:endParaRPr lang="en-AU" dirty="0"/>
                    </a:p>
                  </a:txBody>
                  <a:tcPr/>
                </a:tc>
                <a:tc>
                  <a:txBody>
                    <a:bodyPr/>
                    <a:lstStyle/>
                    <a:p>
                      <a:r>
                        <a:rPr lang="en-AU" dirty="0" smtClean="0"/>
                        <a:t>Huma</a:t>
                      </a:r>
                      <a:r>
                        <a:rPr lang="en-AU" baseline="0" dirty="0" smtClean="0"/>
                        <a:t>n Biology Year 12 ATAR </a:t>
                      </a:r>
                      <a:endParaRPr lang="en-AU" dirty="0"/>
                    </a:p>
                  </a:txBody>
                  <a:tcPr/>
                </a:tc>
                <a:extLst>
                  <a:ext uri="{0D108BD9-81ED-4DB2-BD59-A6C34878D82A}">
                    <a16:rowId xmlns:a16="http://schemas.microsoft.com/office/drawing/2014/main" val="745475727"/>
                  </a:ext>
                </a:extLst>
              </a:tr>
              <a:tr h="3976233">
                <a:tc rowSpan="2">
                  <a:txBody>
                    <a:bodyPr/>
                    <a:lstStyle/>
                    <a:p>
                      <a:r>
                        <a:rPr lang="en-AU" sz="1600" b="1" dirty="0" smtClean="0"/>
                        <a:t>Do</a:t>
                      </a:r>
                      <a:r>
                        <a:rPr lang="en-AU" sz="1600" b="1" baseline="0" dirty="0" smtClean="0"/>
                        <a:t> Now</a:t>
                      </a:r>
                    </a:p>
                    <a:p>
                      <a:endParaRPr lang="en-AU" sz="1600" b="1" baseline="0" dirty="0" smtClean="0"/>
                    </a:p>
                    <a:p>
                      <a:r>
                        <a:rPr lang="en-AU" sz="1600" b="0" baseline="0" dirty="0" smtClean="0"/>
                        <a:t>Get out your completed and corrected review booklet for collection</a:t>
                      </a:r>
                    </a:p>
                    <a:p>
                      <a:endParaRPr lang="en-AU" sz="1600" b="0" baseline="0" dirty="0" smtClean="0"/>
                    </a:p>
                    <a:p>
                      <a:r>
                        <a:rPr lang="en-AU" sz="1600" b="1" dirty="0" smtClean="0"/>
                        <a:t>Lesson Agenda</a:t>
                      </a:r>
                    </a:p>
                    <a:p>
                      <a:r>
                        <a:rPr lang="en-AU" sz="1600" b="0" baseline="0" dirty="0" smtClean="0"/>
                        <a:t>1: Do Now</a:t>
                      </a:r>
                    </a:p>
                    <a:p>
                      <a:r>
                        <a:rPr lang="en-AU" sz="1600" b="0" baseline="0" dirty="0" smtClean="0"/>
                        <a:t>2: Hormones and Recombinant DNA Technology</a:t>
                      </a:r>
                    </a:p>
                    <a:p>
                      <a:r>
                        <a:rPr lang="en-AU" sz="1600" b="0" baseline="0" dirty="0" smtClean="0"/>
                        <a:t>3: Review Worksheet</a:t>
                      </a:r>
                    </a:p>
                    <a:p>
                      <a:r>
                        <a:rPr lang="en-AU" sz="1600" b="0" i="0" baseline="0" dirty="0" smtClean="0"/>
                        <a:t>4: Lesson summary and wind-up</a:t>
                      </a:r>
                    </a:p>
                    <a:p>
                      <a:endParaRPr lang="en-AU" sz="1600" b="0" i="0" baseline="0" dirty="0" smtClean="0"/>
                    </a:p>
                    <a:p>
                      <a:r>
                        <a:rPr lang="en-AU" sz="1600" b="1" i="0" baseline="0" dirty="0" smtClean="0"/>
                        <a:t>Suggested Study</a:t>
                      </a:r>
                    </a:p>
                    <a:p>
                      <a:pPr marL="285750" indent="-285750">
                        <a:buFont typeface="Arial" panose="020B0604020202020204" pitchFamily="34" charset="0"/>
                        <a:buChar char="•"/>
                      </a:pPr>
                      <a:r>
                        <a:rPr lang="en-AU" sz="1600" b="0" i="0" baseline="0" dirty="0" smtClean="0"/>
                        <a:t>Complete review worksheet, then mark and correct using the answer key on </a:t>
                      </a:r>
                      <a:r>
                        <a:rPr lang="en-AU" sz="1600" b="0" i="0" baseline="0" dirty="0" smtClean="0"/>
                        <a:t>Connect</a:t>
                      </a:r>
                      <a:endParaRPr lang="en-AU" sz="1600" b="0" i="0" baseline="0" dirty="0" smtClean="0"/>
                    </a:p>
                    <a:p>
                      <a:pPr marL="285750" indent="-285750">
                        <a:buFont typeface="Arial" panose="020B0604020202020204" pitchFamily="34" charset="0"/>
                        <a:buChar char="•"/>
                      </a:pPr>
                      <a:r>
                        <a:rPr lang="en-AU" sz="1600" b="0" i="0" baseline="0" dirty="0" smtClean="0"/>
                        <a:t>Read through today’s notes and textbook section</a:t>
                      </a:r>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r>
                        <a:rPr lang="en-AU" sz="1600" b="1" i="0" baseline="0" dirty="0" smtClean="0"/>
                        <a:t>NEXT LESSON</a:t>
                      </a:r>
                    </a:p>
                    <a:p>
                      <a:pPr marL="0" indent="0">
                        <a:buFont typeface="Arial" panose="020B0604020202020204" pitchFamily="34" charset="0"/>
                        <a:buNone/>
                      </a:pPr>
                      <a:endParaRPr lang="en-AU" sz="1600" b="1" i="0" baseline="0" dirty="0" smtClean="0"/>
                    </a:p>
                    <a:p>
                      <a:pPr marL="0" indent="0">
                        <a:buFont typeface="Arial" panose="020B0604020202020204" pitchFamily="34" charset="0"/>
                        <a:buNone/>
                      </a:pPr>
                      <a:r>
                        <a:rPr lang="en-AU" sz="1600" b="0" i="0" baseline="0" dirty="0" smtClean="0"/>
                        <a:t>Past exam question on today’s work</a:t>
                      </a:r>
                    </a:p>
                    <a:p>
                      <a:pPr marL="0" indent="0">
                        <a:buFont typeface="Arial" panose="020B0604020202020204" pitchFamily="34" charset="0"/>
                        <a:buNone/>
                      </a:pPr>
                      <a:r>
                        <a:rPr lang="en-AU" sz="1600" b="0" i="0" baseline="0" dirty="0" smtClean="0"/>
                        <a:t>Revise Endocrine System and Recombinant DNA Technology.</a:t>
                      </a:r>
                      <a:endParaRPr lang="en-AU" sz="1600" b="0" i="0" baseline="0" dirty="0" smtClean="0"/>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r>
                        <a:rPr lang="en-AU" sz="1600" b="0" i="0" baseline="0" dirty="0" smtClean="0"/>
                        <a:t>*Bring your book, notes, and </a:t>
                      </a:r>
                      <a:r>
                        <a:rPr lang="en-AU" sz="1600" b="0" i="0" baseline="0" dirty="0" smtClean="0"/>
                        <a:t>any other study materials you wish to use. </a:t>
                      </a:r>
                      <a:endParaRPr lang="en-AU" sz="1600" b="0" i="0" baseline="0" dirty="0" smtClean="0"/>
                    </a:p>
                  </a:txBody>
                  <a:tcPr/>
                </a:tc>
                <a:tc>
                  <a:txBody>
                    <a:bodyPr/>
                    <a:lstStyle/>
                    <a:p>
                      <a:r>
                        <a:rPr lang="en-AU" sz="1600" b="1" dirty="0" smtClean="0"/>
                        <a:t>Learning</a:t>
                      </a:r>
                      <a:r>
                        <a:rPr lang="en-AU" sz="1600" b="1" baseline="0" dirty="0" smtClean="0"/>
                        <a:t> Aims</a:t>
                      </a:r>
                    </a:p>
                    <a:p>
                      <a:endParaRPr lang="en-AU" sz="1600" b="1" baseline="0" dirty="0" smtClean="0"/>
                    </a:p>
                    <a:p>
                      <a:pPr marL="285750" indent="-285750">
                        <a:buFont typeface="Arial" panose="020B0604020202020204" pitchFamily="34" charset="0"/>
                        <a:buChar char="•"/>
                      </a:pPr>
                      <a:r>
                        <a:rPr lang="en-AU" sz="1600" b="0" baseline="0" dirty="0" smtClean="0"/>
                        <a:t>Briefly explain the role of DNA in the manufacture of proteins.</a:t>
                      </a:r>
                    </a:p>
                    <a:p>
                      <a:pPr marL="285750" indent="-285750">
                        <a:buFont typeface="Arial" panose="020B0604020202020204" pitchFamily="34" charset="0"/>
                        <a:buChar char="•"/>
                      </a:pPr>
                      <a:r>
                        <a:rPr lang="en-AU" sz="1600" b="0" baseline="0" dirty="0" smtClean="0"/>
                        <a:t>Explain how the following things are used in recombinant DNA technology:</a:t>
                      </a:r>
                    </a:p>
                    <a:p>
                      <a:pPr marL="0" indent="0">
                        <a:buFont typeface="Arial" panose="020B0604020202020204" pitchFamily="34" charset="0"/>
                        <a:buNone/>
                      </a:pPr>
                      <a:r>
                        <a:rPr lang="en-AU" sz="1600" b="0" baseline="0" dirty="0" smtClean="0"/>
                        <a:t>                     Restriction Enzymes</a:t>
                      </a:r>
                    </a:p>
                    <a:p>
                      <a:pPr marL="0" indent="0">
                        <a:buFont typeface="Arial" panose="020B0604020202020204" pitchFamily="34" charset="0"/>
                        <a:buNone/>
                      </a:pPr>
                      <a:r>
                        <a:rPr lang="en-AU" sz="1600" b="0" baseline="0" dirty="0" smtClean="0"/>
                        <a:t>                     Bacterial Plasmids</a:t>
                      </a:r>
                    </a:p>
                    <a:p>
                      <a:pPr marL="0" indent="0">
                        <a:buFont typeface="Arial" panose="020B0604020202020204" pitchFamily="34" charset="0"/>
                        <a:buNone/>
                      </a:pPr>
                      <a:r>
                        <a:rPr lang="en-AU" sz="1600" b="0" baseline="0" dirty="0" smtClean="0"/>
                        <a:t>                     DNA Ligase</a:t>
                      </a:r>
                    </a:p>
                    <a:p>
                      <a:pPr marL="0" indent="0">
                        <a:buFont typeface="Arial" panose="020B0604020202020204" pitchFamily="34" charset="0"/>
                        <a:buNone/>
                      </a:pPr>
                      <a:r>
                        <a:rPr lang="en-AU" sz="1600" b="0" baseline="0" dirty="0" smtClean="0"/>
                        <a:t>                    </a:t>
                      </a:r>
                    </a:p>
                    <a:p>
                      <a:pPr marL="285750" indent="-285750">
                        <a:buFont typeface="Arial" panose="020B0604020202020204" pitchFamily="34" charset="0"/>
                        <a:buChar char="•"/>
                      </a:pPr>
                      <a:endParaRPr lang="en-AU" sz="1600" b="0" baseline="0" dirty="0" smtClean="0"/>
                    </a:p>
                    <a:p>
                      <a:pPr marL="285750" indent="-285750">
                        <a:buFont typeface="Arial" panose="020B0604020202020204" pitchFamily="34" charset="0"/>
                        <a:buChar char="•"/>
                      </a:pPr>
                      <a:r>
                        <a:rPr lang="en-AU" sz="1600" b="0" baseline="0" dirty="0" smtClean="0"/>
                        <a:t>Describe in detail the sequence of events involved in producing:</a:t>
                      </a:r>
                    </a:p>
                    <a:p>
                      <a:pPr marL="0" indent="0">
                        <a:buFont typeface="Arial" panose="020B0604020202020204" pitchFamily="34" charset="0"/>
                        <a:buNone/>
                      </a:pPr>
                      <a:r>
                        <a:rPr lang="en-AU" sz="1600" b="0" baseline="0" dirty="0" smtClean="0"/>
                        <a:t>                     Synthetic Insulin</a:t>
                      </a:r>
                    </a:p>
                    <a:p>
                      <a:pPr marL="0" indent="0">
                        <a:buFont typeface="Arial" panose="020B0604020202020204" pitchFamily="34" charset="0"/>
                        <a:buNone/>
                      </a:pPr>
                      <a:r>
                        <a:rPr lang="en-AU" sz="1600" b="0" baseline="0" dirty="0" smtClean="0"/>
                        <a:t>                     Synthetic Growth </a:t>
                      </a:r>
                      <a:r>
                        <a:rPr lang="en-AU" sz="1600" b="0" baseline="0" dirty="0" smtClean="0"/>
                        <a:t>Hormone</a:t>
                      </a:r>
                    </a:p>
                    <a:p>
                      <a:pPr marL="0" indent="0">
                        <a:buFont typeface="Arial" panose="020B0604020202020204" pitchFamily="34" charset="0"/>
                        <a:buNone/>
                      </a:pPr>
                      <a:endParaRPr lang="en-AU" sz="1600" b="0" baseline="0" dirty="0" smtClean="0"/>
                    </a:p>
                    <a:p>
                      <a:pPr marL="0" indent="0">
                        <a:buFont typeface="Arial" panose="020B0604020202020204" pitchFamily="34" charset="0"/>
                        <a:buNone/>
                      </a:pPr>
                      <a:r>
                        <a:rPr lang="en-AU" sz="1600" b="0" baseline="0" dirty="0" smtClean="0"/>
                        <a:t>       using recombinant DNA technology.</a:t>
                      </a:r>
                    </a:p>
                  </a:txBody>
                  <a:tcPr/>
                </a:tc>
                <a:extLst>
                  <a:ext uri="{0D108BD9-81ED-4DB2-BD59-A6C34878D82A}">
                    <a16:rowId xmlns:a16="http://schemas.microsoft.com/office/drawing/2014/main" val="3427345155"/>
                  </a:ext>
                </a:extLst>
              </a:tr>
              <a:tr h="2280388">
                <a:tc vMerge="1">
                  <a:txBody>
                    <a:bodyPr/>
                    <a:lstStyle/>
                    <a:p>
                      <a:endParaRPr lang="en-AU" b="0" baseline="0" dirty="0" smtClean="0"/>
                    </a:p>
                  </a:txBody>
                  <a:tcPr/>
                </a:tc>
                <a:tc>
                  <a:txBody>
                    <a:bodyPr/>
                    <a:lstStyle/>
                    <a:p>
                      <a:r>
                        <a:rPr lang="en-AU" sz="1600" b="1" dirty="0" smtClean="0"/>
                        <a:t>Key Vocabulary</a:t>
                      </a:r>
                    </a:p>
                    <a:p>
                      <a:r>
                        <a:rPr lang="en-AU" sz="1600" b="0" dirty="0" smtClean="0"/>
                        <a:t>Gene</a:t>
                      </a:r>
                    </a:p>
                    <a:p>
                      <a:r>
                        <a:rPr lang="en-AU" sz="1600" b="0" dirty="0" smtClean="0"/>
                        <a:t>Base</a:t>
                      </a:r>
                      <a:r>
                        <a:rPr lang="en-AU" sz="1600" b="0" baseline="0" dirty="0" smtClean="0"/>
                        <a:t> sequence</a:t>
                      </a:r>
                    </a:p>
                    <a:p>
                      <a:r>
                        <a:rPr lang="en-AU" sz="1600" b="0" baseline="0" dirty="0" smtClean="0"/>
                        <a:t>Restriction enzyme</a:t>
                      </a:r>
                    </a:p>
                    <a:p>
                      <a:r>
                        <a:rPr lang="en-AU" sz="1600" b="0" baseline="0" dirty="0" smtClean="0"/>
                        <a:t>DNA Ligase</a:t>
                      </a:r>
                    </a:p>
                    <a:p>
                      <a:r>
                        <a:rPr lang="en-AU" sz="1600" b="0" baseline="0" dirty="0" smtClean="0"/>
                        <a:t>Plasmid</a:t>
                      </a:r>
                    </a:p>
                    <a:p>
                      <a:r>
                        <a:rPr lang="en-AU" sz="1600" b="0" baseline="0" dirty="0" smtClean="0"/>
                        <a:t>Vector</a:t>
                      </a:r>
                    </a:p>
                    <a:p>
                      <a:r>
                        <a:rPr lang="en-AU" sz="1600" b="0" baseline="0" dirty="0" smtClean="0"/>
                        <a:t>Recombinant</a:t>
                      </a:r>
                      <a:endParaRPr lang="en-AU" sz="1600" b="0" dirty="0" smtClean="0"/>
                    </a:p>
                  </a:txBody>
                  <a:tcPr/>
                </a:tc>
                <a:extLst>
                  <a:ext uri="{0D108BD9-81ED-4DB2-BD59-A6C34878D82A}">
                    <a16:rowId xmlns:a16="http://schemas.microsoft.com/office/drawing/2014/main" val="2049135741"/>
                  </a:ext>
                </a:extLst>
              </a:tr>
            </a:tbl>
          </a:graphicData>
        </a:graphic>
      </p:graphicFrame>
      <p:pic>
        <p:nvPicPr>
          <p:cNvPr id="1026" name="Picture 2" descr="Image result for motivational quotes stu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879" y="3696039"/>
            <a:ext cx="2049917" cy="307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12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normAutofit/>
          </a:bodyPr>
          <a:lstStyle/>
          <a:p>
            <a:r>
              <a:rPr lang="en-AU" sz="4000" b="1" dirty="0" smtClean="0"/>
              <a:t>Recombinant DNA Technology</a:t>
            </a:r>
            <a:endParaRPr lang="en-AU" sz="4000" b="1" dirty="0"/>
          </a:p>
        </p:txBody>
      </p:sp>
      <p:sp>
        <p:nvSpPr>
          <p:cNvPr id="3" name="Content Placeholder 2"/>
          <p:cNvSpPr>
            <a:spLocks noGrp="1"/>
          </p:cNvSpPr>
          <p:nvPr>
            <p:ph idx="1"/>
          </p:nvPr>
        </p:nvSpPr>
        <p:spPr>
          <a:xfrm>
            <a:off x="838200" y="1410789"/>
            <a:ext cx="10515600" cy="4766174"/>
          </a:xfrm>
        </p:spPr>
        <p:txBody>
          <a:bodyPr>
            <a:normAutofit/>
          </a:bodyPr>
          <a:lstStyle/>
          <a:p>
            <a:r>
              <a:rPr lang="en-AU" sz="2400" dirty="0" smtClean="0"/>
              <a:t>Process of splicing DNA from one organism into another organism</a:t>
            </a:r>
          </a:p>
          <a:p>
            <a:r>
              <a:rPr lang="en-AU" sz="2400" dirty="0" smtClean="0"/>
              <a:t>Variety of uses.  </a:t>
            </a:r>
            <a:endParaRPr lang="en-AU" sz="2400" dirty="0"/>
          </a:p>
          <a:p>
            <a:r>
              <a:rPr lang="en-AU" sz="2400" dirty="0" smtClean="0"/>
              <a:t>Endocrine System uses of recombinant DNA Technology:</a:t>
            </a:r>
          </a:p>
          <a:p>
            <a:pPr lvl="1"/>
            <a:r>
              <a:rPr lang="en-AU" sz="2000" dirty="0" smtClean="0"/>
              <a:t>Synthetic Insulin</a:t>
            </a:r>
          </a:p>
          <a:p>
            <a:pPr lvl="1"/>
            <a:r>
              <a:rPr lang="en-AU" sz="2000" dirty="0" smtClean="0"/>
              <a:t>Synthetic Growth Hormone</a:t>
            </a:r>
          </a:p>
          <a:p>
            <a:pPr marL="0" indent="0">
              <a:buNone/>
            </a:pPr>
            <a:endParaRPr lang="en-AU" sz="2400" dirty="0" smtClean="0"/>
          </a:p>
        </p:txBody>
      </p:sp>
    </p:spTree>
    <p:extLst>
      <p:ext uri="{BB962C8B-B14F-4D97-AF65-F5344CB8AC3E}">
        <p14:creationId xmlns:p14="http://schemas.microsoft.com/office/powerpoint/2010/main" val="3039800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190500"/>
            <a:ext cx="10515600" cy="520700"/>
          </a:xfrm>
        </p:spPr>
        <p:txBody>
          <a:bodyPr>
            <a:noAutofit/>
          </a:bodyPr>
          <a:lstStyle/>
          <a:p>
            <a:r>
              <a:rPr lang="en-AU" sz="3600" b="1" dirty="0" smtClean="0">
                <a:latin typeface="+mn-lt"/>
              </a:rPr>
              <a:t>DNA Review</a:t>
            </a:r>
            <a:endParaRPr lang="en-AU" sz="3600" b="1" dirty="0">
              <a:latin typeface="+mn-lt"/>
            </a:endParaRPr>
          </a:p>
        </p:txBody>
      </p:sp>
      <p:sp>
        <p:nvSpPr>
          <p:cNvPr id="5" name="Content Placeholder 4"/>
          <p:cNvSpPr>
            <a:spLocks noGrp="1"/>
          </p:cNvSpPr>
          <p:nvPr>
            <p:ph sz="half" idx="1"/>
          </p:nvPr>
        </p:nvSpPr>
        <p:spPr>
          <a:xfrm>
            <a:off x="222640" y="911225"/>
            <a:ext cx="5568560" cy="5491162"/>
          </a:xfrm>
        </p:spPr>
        <p:txBody>
          <a:bodyPr>
            <a:normAutofit/>
          </a:bodyPr>
          <a:lstStyle/>
          <a:p>
            <a:r>
              <a:rPr lang="en-AU" sz="1800" dirty="0"/>
              <a:t>T</a:t>
            </a:r>
            <a:r>
              <a:rPr lang="en-AU" sz="1800" dirty="0" smtClean="0"/>
              <a:t>he sequence of bases that make up the DNA code for protein production by the cell. </a:t>
            </a:r>
          </a:p>
          <a:p>
            <a:pPr marL="0" indent="0">
              <a:buNone/>
            </a:pPr>
            <a:endParaRPr lang="en-AU" sz="1800" dirty="0" smtClean="0"/>
          </a:p>
          <a:p>
            <a:r>
              <a:rPr lang="en-AU" sz="1800" dirty="0" smtClean="0"/>
              <a:t>A gene is a series of bases that code for the production of a particular protein.  </a:t>
            </a:r>
          </a:p>
          <a:p>
            <a:pPr marL="0" indent="0">
              <a:buNone/>
            </a:pPr>
            <a:endParaRPr lang="en-AU" sz="1800" dirty="0" smtClean="0"/>
          </a:p>
          <a:p>
            <a:r>
              <a:rPr lang="en-AU" sz="1800" dirty="0" smtClean="0"/>
              <a:t>For example, the </a:t>
            </a:r>
            <a:r>
              <a:rPr lang="en-AU" sz="1800" i="1" dirty="0" smtClean="0"/>
              <a:t>insulin gene</a:t>
            </a:r>
            <a:r>
              <a:rPr lang="en-AU" sz="1800" dirty="0" smtClean="0"/>
              <a:t> is the sequence of bases that codes for the production of the hormone insulin, and the </a:t>
            </a:r>
            <a:r>
              <a:rPr lang="en-AU" sz="1800" i="1" dirty="0" smtClean="0"/>
              <a:t>growth hormone gene</a:t>
            </a:r>
            <a:r>
              <a:rPr lang="en-AU" sz="1800" dirty="0" smtClean="0"/>
              <a:t> is the sequence of bases that codes for the production of growth hormone.</a:t>
            </a:r>
          </a:p>
          <a:p>
            <a:pPr marL="0" indent="0">
              <a:buNone/>
            </a:pPr>
            <a:endParaRPr lang="en-AU" sz="1800" dirty="0"/>
          </a:p>
        </p:txBody>
      </p:sp>
      <p:sp>
        <p:nvSpPr>
          <p:cNvPr id="6" name="Content Placeholder 5"/>
          <p:cNvSpPr>
            <a:spLocks noGrp="1"/>
          </p:cNvSpPr>
          <p:nvPr>
            <p:ph sz="half" idx="2"/>
          </p:nvPr>
        </p:nvSpPr>
        <p:spPr/>
        <p:txBody>
          <a:bodyPr/>
          <a:lstStyle/>
          <a:p>
            <a:endParaRPr lang="en-AU"/>
          </a:p>
        </p:txBody>
      </p:sp>
      <p:pic>
        <p:nvPicPr>
          <p:cNvPr id="4" name="Picture 3"/>
          <p:cNvPicPr>
            <a:picLocks noChangeAspect="1"/>
          </p:cNvPicPr>
          <p:nvPr/>
        </p:nvPicPr>
        <p:blipFill>
          <a:blip r:embed="rId2"/>
          <a:stretch>
            <a:fillRect/>
          </a:stretch>
        </p:blipFill>
        <p:spPr>
          <a:xfrm>
            <a:off x="5904302" y="0"/>
            <a:ext cx="5717396" cy="6402387"/>
          </a:xfrm>
          <a:prstGeom prst="rect">
            <a:avLst/>
          </a:prstGeom>
        </p:spPr>
      </p:pic>
      <p:sp>
        <p:nvSpPr>
          <p:cNvPr id="3" name="Rectangle 2"/>
          <p:cNvSpPr/>
          <p:nvPr/>
        </p:nvSpPr>
        <p:spPr>
          <a:xfrm>
            <a:off x="222640" y="6217721"/>
            <a:ext cx="7918470" cy="369332"/>
          </a:xfrm>
          <a:prstGeom prst="rect">
            <a:avLst/>
          </a:prstGeom>
          <a:solidFill>
            <a:srgbClr val="FFFF00"/>
          </a:solidFill>
        </p:spPr>
        <p:txBody>
          <a:bodyPr wrap="square">
            <a:spAutoFit/>
          </a:bodyPr>
          <a:lstStyle/>
          <a:p>
            <a:r>
              <a:rPr lang="en-AU" i="1" dirty="0" smtClean="0"/>
              <a:t>Learning Aim: Briefly </a:t>
            </a:r>
            <a:r>
              <a:rPr lang="en-AU" i="1" dirty="0"/>
              <a:t>explain the role of DNA in the manufacture of proteins.</a:t>
            </a:r>
          </a:p>
        </p:txBody>
      </p:sp>
    </p:spTree>
    <p:extLst>
      <p:ext uri="{BB962C8B-B14F-4D97-AF65-F5344CB8AC3E}">
        <p14:creationId xmlns:p14="http://schemas.microsoft.com/office/powerpoint/2010/main" val="290112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241301"/>
            <a:ext cx="11163300" cy="711200"/>
          </a:xfrm>
        </p:spPr>
        <p:txBody>
          <a:bodyPr>
            <a:normAutofit/>
          </a:bodyPr>
          <a:lstStyle/>
          <a:p>
            <a:r>
              <a:rPr lang="en-AU" sz="3600" b="1" dirty="0" smtClean="0">
                <a:latin typeface="+mn-lt"/>
              </a:rPr>
              <a:t>Putting a gene from one organism into another organism</a:t>
            </a:r>
            <a:endParaRPr lang="en-AU" sz="3600" b="1" dirty="0">
              <a:latin typeface="+mn-lt"/>
            </a:endParaRPr>
          </a:p>
        </p:txBody>
      </p:sp>
      <p:sp>
        <p:nvSpPr>
          <p:cNvPr id="3" name="Content Placeholder 2"/>
          <p:cNvSpPr>
            <a:spLocks noGrp="1"/>
          </p:cNvSpPr>
          <p:nvPr>
            <p:ph idx="1"/>
          </p:nvPr>
        </p:nvSpPr>
        <p:spPr>
          <a:xfrm>
            <a:off x="295274" y="1063625"/>
            <a:ext cx="11553825" cy="5499100"/>
          </a:xfrm>
        </p:spPr>
        <p:txBody>
          <a:bodyPr>
            <a:normAutofit/>
          </a:bodyPr>
          <a:lstStyle/>
          <a:p>
            <a:r>
              <a:rPr lang="en-AU" sz="2000" dirty="0" smtClean="0"/>
              <a:t>Technology is available to put a gene from one organism into a totally different organism! </a:t>
            </a:r>
          </a:p>
          <a:p>
            <a:r>
              <a:rPr lang="en-AU" sz="2000" dirty="0" smtClean="0"/>
              <a:t>For example, scientists can put the insulin gene from a human cell into a bacterium, so that the bacterium produces the hormone insulin, which can then be extracted, refined and used to treat diabetes mellitus. </a:t>
            </a:r>
          </a:p>
          <a:p>
            <a:r>
              <a:rPr lang="en-AU" sz="2000" dirty="0" smtClean="0"/>
              <a:t>This involves:</a:t>
            </a:r>
            <a:endParaRPr lang="en-AU" sz="1600" dirty="0"/>
          </a:p>
          <a:p>
            <a:pPr lvl="2">
              <a:buFont typeface="Wingdings" panose="05000000000000000000" pitchFamily="2" charset="2"/>
              <a:buChar char="ü"/>
            </a:pPr>
            <a:r>
              <a:rPr lang="en-AU" dirty="0" smtClean="0"/>
              <a:t>Isolating (cutting out) the insulin gene from a healthy human cell, using a </a:t>
            </a:r>
            <a:r>
              <a:rPr lang="en-AU" i="1" dirty="0" smtClean="0"/>
              <a:t>restriction enzyme.</a:t>
            </a:r>
          </a:p>
          <a:p>
            <a:pPr lvl="2">
              <a:buFont typeface="Wingdings" panose="05000000000000000000" pitchFamily="2" charset="2"/>
              <a:buChar char="ü"/>
            </a:pPr>
            <a:r>
              <a:rPr lang="en-AU" dirty="0" smtClean="0"/>
              <a:t>Treating a piece of bacterial DNA with the same </a:t>
            </a:r>
            <a:r>
              <a:rPr lang="en-AU" i="1" dirty="0" smtClean="0"/>
              <a:t>restriction enzyme.</a:t>
            </a:r>
          </a:p>
          <a:p>
            <a:pPr lvl="2">
              <a:buFont typeface="Wingdings" panose="05000000000000000000" pitchFamily="2" charset="2"/>
              <a:buChar char="ü"/>
            </a:pPr>
            <a:r>
              <a:rPr lang="en-AU" dirty="0" smtClean="0"/>
              <a:t>Splicing the human insulin gene into the bacterial DNA.</a:t>
            </a:r>
          </a:p>
          <a:p>
            <a:pPr lvl="2">
              <a:buFont typeface="Wingdings" panose="05000000000000000000" pitchFamily="2" charset="2"/>
              <a:buChar char="ü"/>
            </a:pPr>
            <a:r>
              <a:rPr lang="en-AU" dirty="0" smtClean="0"/>
              <a:t>Sticking the spliced pieces together with the enzyme </a:t>
            </a:r>
            <a:r>
              <a:rPr lang="en-AU" i="1" dirty="0" smtClean="0"/>
              <a:t>DNA Ligase.</a:t>
            </a:r>
          </a:p>
          <a:p>
            <a:pPr lvl="2">
              <a:buFont typeface="Wingdings" panose="05000000000000000000" pitchFamily="2" charset="2"/>
              <a:buChar char="ü"/>
            </a:pPr>
            <a:r>
              <a:rPr lang="en-AU" dirty="0" smtClean="0"/>
              <a:t>Putting the bacterial DNA back into the bacterium.</a:t>
            </a:r>
          </a:p>
        </p:txBody>
      </p:sp>
      <p:pic>
        <p:nvPicPr>
          <p:cNvPr id="4" name="Picture 3"/>
          <p:cNvPicPr>
            <a:picLocks noChangeAspect="1"/>
          </p:cNvPicPr>
          <p:nvPr/>
        </p:nvPicPr>
        <p:blipFill>
          <a:blip r:embed="rId2"/>
          <a:stretch>
            <a:fillRect/>
          </a:stretch>
        </p:blipFill>
        <p:spPr>
          <a:xfrm>
            <a:off x="6848475" y="3888838"/>
            <a:ext cx="5231994" cy="2873912"/>
          </a:xfrm>
          <a:prstGeom prst="rect">
            <a:avLst/>
          </a:prstGeom>
          <a:ln w="19050">
            <a:solidFill>
              <a:schemeClr val="accent1"/>
            </a:solidFill>
          </a:ln>
        </p:spPr>
      </p:pic>
    </p:spTree>
    <p:extLst>
      <p:ext uri="{BB962C8B-B14F-4D97-AF65-F5344CB8AC3E}">
        <p14:creationId xmlns:p14="http://schemas.microsoft.com/office/powerpoint/2010/main" val="1566746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136525"/>
            <a:ext cx="11049000" cy="596900"/>
          </a:xfrm>
        </p:spPr>
        <p:txBody>
          <a:bodyPr>
            <a:normAutofit/>
          </a:bodyPr>
          <a:lstStyle/>
          <a:p>
            <a:r>
              <a:rPr lang="en-AU" sz="3600" b="1" dirty="0" smtClean="0">
                <a:latin typeface="+mn-lt"/>
              </a:rPr>
              <a:t>Isolating genes using Restriction Enzymes</a:t>
            </a:r>
            <a:endParaRPr lang="en-AU" sz="3600" dirty="0">
              <a:latin typeface="+mn-lt"/>
            </a:endParaRPr>
          </a:p>
        </p:txBody>
      </p:sp>
      <p:sp>
        <p:nvSpPr>
          <p:cNvPr id="5" name="Content Placeholder 4"/>
          <p:cNvSpPr>
            <a:spLocks noGrp="1"/>
          </p:cNvSpPr>
          <p:nvPr>
            <p:ph idx="1"/>
          </p:nvPr>
        </p:nvSpPr>
        <p:spPr>
          <a:xfrm>
            <a:off x="161924" y="892175"/>
            <a:ext cx="11649075" cy="5746750"/>
          </a:xfrm>
        </p:spPr>
        <p:txBody>
          <a:bodyPr>
            <a:normAutofit/>
          </a:bodyPr>
          <a:lstStyle/>
          <a:p>
            <a:r>
              <a:rPr lang="en-AU" sz="2000" i="1" dirty="0" smtClean="0"/>
              <a:t>Restriction enzymes </a:t>
            </a:r>
            <a:r>
              <a:rPr lang="en-AU" sz="2000" dirty="0" smtClean="0"/>
              <a:t>are enzymes that cut DNA when they encounter specific base sequences. </a:t>
            </a:r>
          </a:p>
          <a:p>
            <a:r>
              <a:rPr lang="en-AU" sz="2000" dirty="0" smtClean="0"/>
              <a:t>There are different types of restriction enzymes, that target different base sequences.</a:t>
            </a:r>
          </a:p>
          <a:p>
            <a:r>
              <a:rPr lang="en-AU" sz="2000" dirty="0" smtClean="0"/>
              <a:t>Some make </a:t>
            </a:r>
            <a:r>
              <a:rPr lang="en-AU" sz="2000" i="1" dirty="0" smtClean="0"/>
              <a:t>staggered cuts</a:t>
            </a:r>
            <a:r>
              <a:rPr lang="en-AU" sz="2000" dirty="0" smtClean="0"/>
              <a:t> with </a:t>
            </a:r>
            <a:r>
              <a:rPr lang="en-AU" sz="2000" i="1" dirty="0" smtClean="0"/>
              <a:t>sticky ends</a:t>
            </a:r>
            <a:r>
              <a:rPr lang="en-AU" sz="2000" dirty="0" smtClean="0"/>
              <a:t>.  </a:t>
            </a:r>
          </a:p>
          <a:p>
            <a:pPr lvl="1">
              <a:buFont typeface="Courier New" panose="02070309020205020404" pitchFamily="49" charset="0"/>
              <a:buChar char="o"/>
            </a:pPr>
            <a:r>
              <a:rPr lang="en-AU" sz="1800" dirty="0" smtClean="0"/>
              <a:t>They target specific base sequences (</a:t>
            </a:r>
            <a:r>
              <a:rPr lang="en-AU" sz="1800" i="1" dirty="0" smtClean="0"/>
              <a:t>recognition sites) </a:t>
            </a:r>
            <a:r>
              <a:rPr lang="en-AU" sz="1800" dirty="0" smtClean="0"/>
              <a:t>that are </a:t>
            </a:r>
            <a:r>
              <a:rPr lang="en-AU" sz="1800" i="1" dirty="0" smtClean="0"/>
              <a:t>palindromic – </a:t>
            </a:r>
            <a:r>
              <a:rPr lang="en-AU" sz="1800" dirty="0" smtClean="0"/>
              <a:t>they read the same backwards and forwards.  </a:t>
            </a:r>
          </a:p>
          <a:p>
            <a:pPr lvl="1">
              <a:buFont typeface="Courier New" panose="02070309020205020404" pitchFamily="49" charset="0"/>
              <a:buChar char="o"/>
            </a:pPr>
            <a:r>
              <a:rPr lang="en-AU" sz="1800" dirty="0" smtClean="0"/>
              <a:t>The restriction enzyme cuts along the recognition site, producing a staggered cut with sticky ends.  Other base sequences can bind if they have the same</a:t>
            </a:r>
            <a:r>
              <a:rPr lang="en-AU" sz="1800" i="1" dirty="0" smtClean="0"/>
              <a:t> </a:t>
            </a:r>
            <a:r>
              <a:rPr lang="en-AU" sz="1800" dirty="0" smtClean="0"/>
              <a:t>staggered cut and sticky ends. </a:t>
            </a:r>
          </a:p>
          <a:p>
            <a:pPr lvl="1">
              <a:buFont typeface="Courier New" panose="02070309020205020404" pitchFamily="49" charset="0"/>
              <a:buChar char="o"/>
            </a:pPr>
            <a:r>
              <a:rPr lang="en-AU" sz="1800" dirty="0" smtClean="0"/>
              <a:t>These can be used to isolate segments of DNA containing genes</a:t>
            </a:r>
          </a:p>
          <a:p>
            <a:pPr marL="457200" lvl="1" indent="0">
              <a:buNone/>
            </a:pPr>
            <a:r>
              <a:rPr lang="en-AU" sz="1800" dirty="0" smtClean="0"/>
              <a:t>    such as the insulin gene, or the growth hormone gene, and </a:t>
            </a:r>
          </a:p>
          <a:p>
            <a:pPr marL="457200" lvl="1" indent="0">
              <a:buNone/>
            </a:pPr>
            <a:r>
              <a:rPr lang="en-AU" sz="1800" dirty="0" smtClean="0"/>
              <a:t>    allow them to be spliced into other DNA that has the same </a:t>
            </a:r>
          </a:p>
          <a:p>
            <a:pPr marL="457200" lvl="1" indent="0">
              <a:buNone/>
            </a:pPr>
            <a:r>
              <a:rPr lang="en-AU" sz="1800" dirty="0" smtClean="0"/>
              <a:t>    staggered cut and sticky ends. </a:t>
            </a:r>
          </a:p>
          <a:p>
            <a:pPr marL="457200" lvl="1" indent="0">
              <a:buNone/>
            </a:pPr>
            <a:endParaRPr lang="en-AU" sz="1800" dirty="0" smtClean="0"/>
          </a:p>
          <a:p>
            <a:r>
              <a:rPr lang="en-AU" sz="2200" dirty="0" smtClean="0"/>
              <a:t> </a:t>
            </a:r>
            <a:r>
              <a:rPr lang="en-AU" sz="2000" dirty="0" smtClean="0"/>
              <a:t>Some restriction enzymes make straight cuts with blunt ends.  These are not as useful in recombinant DNA       technology because they are less specific in what can join with them. </a:t>
            </a:r>
          </a:p>
        </p:txBody>
      </p:sp>
      <p:pic>
        <p:nvPicPr>
          <p:cNvPr id="6" name="Picture 5"/>
          <p:cNvPicPr>
            <a:picLocks noChangeAspect="1"/>
          </p:cNvPicPr>
          <p:nvPr/>
        </p:nvPicPr>
        <p:blipFill>
          <a:blip r:embed="rId2"/>
          <a:stretch>
            <a:fillRect/>
          </a:stretch>
        </p:blipFill>
        <p:spPr>
          <a:xfrm>
            <a:off x="7106100" y="3120578"/>
            <a:ext cx="4352475" cy="1660972"/>
          </a:xfrm>
          <a:prstGeom prst="rect">
            <a:avLst/>
          </a:prstGeom>
        </p:spPr>
      </p:pic>
      <p:pic>
        <p:nvPicPr>
          <p:cNvPr id="7" name="Picture 6"/>
          <p:cNvPicPr>
            <a:picLocks noChangeAspect="1"/>
          </p:cNvPicPr>
          <p:nvPr/>
        </p:nvPicPr>
        <p:blipFill>
          <a:blip r:embed="rId3"/>
          <a:stretch>
            <a:fillRect/>
          </a:stretch>
        </p:blipFill>
        <p:spPr>
          <a:xfrm>
            <a:off x="7305675" y="5353049"/>
            <a:ext cx="4152900" cy="1362327"/>
          </a:xfrm>
          <a:prstGeom prst="rect">
            <a:avLst/>
          </a:prstGeom>
        </p:spPr>
      </p:pic>
      <p:sp>
        <p:nvSpPr>
          <p:cNvPr id="8" name="TextBox 7"/>
          <p:cNvSpPr txBox="1"/>
          <p:nvPr/>
        </p:nvSpPr>
        <p:spPr>
          <a:xfrm>
            <a:off x="1019175" y="5581650"/>
            <a:ext cx="6086925" cy="646331"/>
          </a:xfrm>
          <a:prstGeom prst="rect">
            <a:avLst/>
          </a:prstGeom>
          <a:noFill/>
          <a:ln w="28575">
            <a:solidFill>
              <a:srgbClr val="C00000"/>
            </a:solidFill>
          </a:ln>
        </p:spPr>
        <p:txBody>
          <a:bodyPr wrap="square" rtlCol="0">
            <a:spAutoFit/>
          </a:bodyPr>
          <a:lstStyle/>
          <a:p>
            <a:r>
              <a:rPr lang="en-AU" b="1" dirty="0" smtClean="0">
                <a:latin typeface="Bradley Hand ITC" panose="03070402050302030203" pitchFamily="66" charset="0"/>
              </a:rPr>
              <a:t>Fact:  Restriction enzymes are used in nature, by bacteria, to restrict viruses called </a:t>
            </a:r>
            <a:r>
              <a:rPr lang="en-AU" b="1" i="1" dirty="0" err="1" smtClean="0">
                <a:latin typeface="Bradley Hand ITC" panose="03070402050302030203" pitchFamily="66" charset="0"/>
              </a:rPr>
              <a:t>phages</a:t>
            </a:r>
            <a:r>
              <a:rPr lang="en-AU" b="1" dirty="0" smtClean="0">
                <a:latin typeface="Bradley Hand ITC" panose="03070402050302030203" pitchFamily="66" charset="0"/>
              </a:rPr>
              <a:t> from infecting them. </a:t>
            </a:r>
            <a:endParaRPr lang="en-AU" b="1" dirty="0">
              <a:latin typeface="Bradley Hand ITC" panose="03070402050302030203" pitchFamily="66" charset="0"/>
            </a:endParaRPr>
          </a:p>
        </p:txBody>
      </p:sp>
      <p:sp>
        <p:nvSpPr>
          <p:cNvPr id="3" name="Rectangle 2"/>
          <p:cNvSpPr/>
          <p:nvPr/>
        </p:nvSpPr>
        <p:spPr>
          <a:xfrm>
            <a:off x="1019175" y="6346044"/>
            <a:ext cx="8690090" cy="369332"/>
          </a:xfrm>
          <a:prstGeom prst="rect">
            <a:avLst/>
          </a:prstGeom>
          <a:solidFill>
            <a:srgbClr val="FFFF00"/>
          </a:solidFill>
        </p:spPr>
        <p:txBody>
          <a:bodyPr wrap="square">
            <a:spAutoFit/>
          </a:bodyPr>
          <a:lstStyle/>
          <a:p>
            <a:r>
              <a:rPr lang="en-AU" i="1" dirty="0" smtClean="0"/>
              <a:t>Learning Aim:  Explain how  </a:t>
            </a:r>
            <a:r>
              <a:rPr lang="en-AU" i="1" dirty="0"/>
              <a:t>Restriction </a:t>
            </a:r>
            <a:r>
              <a:rPr lang="en-AU" i="1" dirty="0" smtClean="0"/>
              <a:t>Enzymes are used in Recombinant DNA Technology</a:t>
            </a:r>
            <a:endParaRPr lang="en-AU" i="1" dirty="0"/>
          </a:p>
        </p:txBody>
      </p:sp>
    </p:spTree>
    <p:extLst>
      <p:ext uri="{BB962C8B-B14F-4D97-AF65-F5344CB8AC3E}">
        <p14:creationId xmlns:p14="http://schemas.microsoft.com/office/powerpoint/2010/main" val="320457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365125"/>
            <a:ext cx="11287125" cy="768349"/>
          </a:xfrm>
        </p:spPr>
        <p:txBody>
          <a:bodyPr>
            <a:normAutofit/>
          </a:bodyPr>
          <a:lstStyle/>
          <a:p>
            <a:r>
              <a:rPr lang="en-AU" sz="3600" b="1" dirty="0" smtClean="0">
                <a:latin typeface="+mn-lt"/>
              </a:rPr>
              <a:t>Splicing two pieces of DNA together using DNA Ligase</a:t>
            </a:r>
            <a:endParaRPr lang="en-AU" sz="3600" b="1" dirty="0">
              <a:latin typeface="+mn-lt"/>
            </a:endParaRPr>
          </a:p>
        </p:txBody>
      </p:sp>
      <p:sp>
        <p:nvSpPr>
          <p:cNvPr id="3" name="Content Placeholder 2"/>
          <p:cNvSpPr>
            <a:spLocks noGrp="1"/>
          </p:cNvSpPr>
          <p:nvPr>
            <p:ph idx="1"/>
          </p:nvPr>
        </p:nvSpPr>
        <p:spPr>
          <a:xfrm>
            <a:off x="209548" y="1377950"/>
            <a:ext cx="11563351" cy="4351338"/>
          </a:xfrm>
        </p:spPr>
        <p:txBody>
          <a:bodyPr>
            <a:normAutofit/>
          </a:bodyPr>
          <a:lstStyle/>
          <a:p>
            <a:r>
              <a:rPr lang="en-AU" sz="2000" dirty="0" smtClean="0"/>
              <a:t>Two pieces of DNA that have been treated with the same </a:t>
            </a:r>
            <a:r>
              <a:rPr lang="en-AU" sz="2000" i="1" dirty="0" smtClean="0"/>
              <a:t>restriction enzyme</a:t>
            </a:r>
            <a:r>
              <a:rPr lang="en-AU" sz="2000" dirty="0" smtClean="0"/>
              <a:t> will have the same staggered cut and sticky ends - they will match even if they are from different types of organism.</a:t>
            </a:r>
          </a:p>
          <a:p>
            <a:pPr marL="0" indent="0">
              <a:buNone/>
            </a:pPr>
            <a:r>
              <a:rPr lang="en-AU" sz="2000" dirty="0" smtClean="0"/>
              <a:t> </a:t>
            </a:r>
          </a:p>
          <a:p>
            <a:r>
              <a:rPr lang="en-AU" sz="2000" dirty="0" smtClean="0"/>
              <a:t>For example, if the gene for insulin production is isolated from a human cell using a restriction enzyme, it will splice into DNA from a bacterium if the two are placed together. </a:t>
            </a:r>
          </a:p>
          <a:p>
            <a:pPr marL="0" indent="0">
              <a:buNone/>
            </a:pPr>
            <a:endParaRPr lang="en-AU" sz="2000" dirty="0" smtClean="0"/>
          </a:p>
          <a:p>
            <a:r>
              <a:rPr lang="en-AU" sz="2000" dirty="0" smtClean="0"/>
              <a:t>Once two DNA sequences are put together with the same staggered cuts and sticky ends, they are treated with an enzyme called </a:t>
            </a:r>
            <a:r>
              <a:rPr lang="en-AU" sz="2000" i="1" dirty="0" smtClean="0"/>
              <a:t>DNA Ligase </a:t>
            </a:r>
            <a:r>
              <a:rPr lang="en-AU" sz="2000" dirty="0" smtClean="0"/>
              <a:t>which sticks them together. </a:t>
            </a:r>
            <a:endParaRPr lang="en-AU" sz="2000" i="1" dirty="0"/>
          </a:p>
        </p:txBody>
      </p:sp>
      <p:pic>
        <p:nvPicPr>
          <p:cNvPr id="4" name="Picture 3"/>
          <p:cNvPicPr>
            <a:picLocks noChangeAspect="1"/>
          </p:cNvPicPr>
          <p:nvPr/>
        </p:nvPicPr>
        <p:blipFill>
          <a:blip r:embed="rId2"/>
          <a:stretch>
            <a:fillRect/>
          </a:stretch>
        </p:blipFill>
        <p:spPr>
          <a:xfrm>
            <a:off x="7191375" y="4132719"/>
            <a:ext cx="3200400" cy="2158543"/>
          </a:xfrm>
          <a:prstGeom prst="rect">
            <a:avLst/>
          </a:prstGeom>
        </p:spPr>
      </p:pic>
      <p:sp>
        <p:nvSpPr>
          <p:cNvPr id="5" name="Rectangle 4"/>
          <p:cNvSpPr/>
          <p:nvPr/>
        </p:nvSpPr>
        <p:spPr>
          <a:xfrm>
            <a:off x="337531" y="6281477"/>
            <a:ext cx="8690090" cy="369332"/>
          </a:xfrm>
          <a:prstGeom prst="rect">
            <a:avLst/>
          </a:prstGeom>
          <a:solidFill>
            <a:srgbClr val="FFFF00"/>
          </a:solidFill>
        </p:spPr>
        <p:txBody>
          <a:bodyPr wrap="square">
            <a:spAutoFit/>
          </a:bodyPr>
          <a:lstStyle/>
          <a:p>
            <a:r>
              <a:rPr lang="en-AU" i="1" dirty="0" smtClean="0"/>
              <a:t>Learning Aim:  Explain how  DNA Ligase is used in Recombinant DNA Technology</a:t>
            </a:r>
            <a:endParaRPr lang="en-AU" i="1" dirty="0"/>
          </a:p>
        </p:txBody>
      </p:sp>
    </p:spTree>
    <p:extLst>
      <p:ext uri="{BB962C8B-B14F-4D97-AF65-F5344CB8AC3E}">
        <p14:creationId xmlns:p14="http://schemas.microsoft.com/office/powerpoint/2010/main" val="196308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8rXizmLjegI"/>
          <p:cNvPicPr>
            <a:picLocks noRot="1" noChangeAspect="1"/>
          </p:cNvPicPr>
          <p:nvPr>
            <a:videoFile r:link="rId1"/>
          </p:nvPr>
        </p:nvPicPr>
        <p:blipFill>
          <a:blip r:embed="rId3"/>
          <a:stretch>
            <a:fillRect/>
          </a:stretch>
        </p:blipFill>
        <p:spPr>
          <a:xfrm>
            <a:off x="792480" y="1271451"/>
            <a:ext cx="8908869" cy="5011239"/>
          </a:xfrm>
          <a:prstGeom prst="rect">
            <a:avLst/>
          </a:prstGeom>
        </p:spPr>
      </p:pic>
      <p:sp>
        <p:nvSpPr>
          <p:cNvPr id="5" name="TextBox 4"/>
          <p:cNvSpPr txBox="1"/>
          <p:nvPr/>
        </p:nvSpPr>
        <p:spPr>
          <a:xfrm>
            <a:off x="792480" y="461554"/>
            <a:ext cx="8908869" cy="369332"/>
          </a:xfrm>
          <a:prstGeom prst="rect">
            <a:avLst/>
          </a:prstGeom>
          <a:noFill/>
        </p:spPr>
        <p:txBody>
          <a:bodyPr wrap="square" rtlCol="0">
            <a:spAutoFit/>
          </a:bodyPr>
          <a:lstStyle/>
          <a:p>
            <a:r>
              <a:rPr lang="en-AU" dirty="0" smtClean="0"/>
              <a:t>Animation of actions of restriction enzyme and DNA ligase</a:t>
            </a:r>
            <a:endParaRPr lang="en-AU" dirty="0"/>
          </a:p>
        </p:txBody>
      </p:sp>
    </p:spTree>
    <p:extLst>
      <p:ext uri="{BB962C8B-B14F-4D97-AF65-F5344CB8AC3E}">
        <p14:creationId xmlns:p14="http://schemas.microsoft.com/office/powerpoint/2010/main" val="1519191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165100"/>
            <a:ext cx="10515600" cy="701675"/>
          </a:xfrm>
        </p:spPr>
        <p:txBody>
          <a:bodyPr>
            <a:normAutofit/>
          </a:bodyPr>
          <a:lstStyle/>
          <a:p>
            <a:r>
              <a:rPr lang="en-AU" sz="3600" b="1" dirty="0" smtClean="0">
                <a:latin typeface="+mn-lt"/>
              </a:rPr>
              <a:t>Splicing human genes into bacteria</a:t>
            </a:r>
            <a:endParaRPr lang="en-AU" sz="3600" b="1" dirty="0">
              <a:latin typeface="+mn-lt"/>
            </a:endParaRPr>
          </a:p>
        </p:txBody>
      </p:sp>
      <p:sp>
        <p:nvSpPr>
          <p:cNvPr id="3" name="Content Placeholder 2"/>
          <p:cNvSpPr>
            <a:spLocks noGrp="1"/>
          </p:cNvSpPr>
          <p:nvPr>
            <p:ph idx="1"/>
          </p:nvPr>
        </p:nvSpPr>
        <p:spPr>
          <a:xfrm>
            <a:off x="304799" y="987424"/>
            <a:ext cx="11420475" cy="5432425"/>
          </a:xfrm>
        </p:spPr>
        <p:txBody>
          <a:bodyPr>
            <a:normAutofit/>
          </a:bodyPr>
          <a:lstStyle/>
          <a:p>
            <a:r>
              <a:rPr lang="en-AU" sz="2000" dirty="0" smtClean="0"/>
              <a:t>Bacteria have long strands of DNA, but also have smaller, circular strands of DNA in their cytoplasm.  </a:t>
            </a:r>
            <a:endParaRPr lang="en-AU" sz="2000" dirty="0"/>
          </a:p>
          <a:p>
            <a:r>
              <a:rPr lang="en-AU" sz="2000" dirty="0" smtClean="0"/>
              <a:t>These small, circular strands of DNA are called </a:t>
            </a:r>
            <a:r>
              <a:rPr lang="en-AU" sz="2000" i="1" dirty="0" smtClean="0"/>
              <a:t>plasmids.</a:t>
            </a:r>
          </a:p>
          <a:p>
            <a:endParaRPr lang="en-AU" sz="2000" i="1" dirty="0"/>
          </a:p>
          <a:p>
            <a:pPr marL="0" indent="0">
              <a:buNone/>
            </a:pPr>
            <a:endParaRPr lang="en-AU" sz="2000" i="1" dirty="0" smtClean="0"/>
          </a:p>
          <a:p>
            <a:pPr marL="0" indent="0">
              <a:buNone/>
            </a:pPr>
            <a:endParaRPr lang="en-AU" sz="2000" i="1" dirty="0" smtClean="0"/>
          </a:p>
          <a:p>
            <a:r>
              <a:rPr lang="en-AU" sz="2000" i="1" dirty="0" smtClean="0"/>
              <a:t>Plasmids</a:t>
            </a:r>
            <a:r>
              <a:rPr lang="en-AU" sz="2000" dirty="0" smtClean="0"/>
              <a:t> are removed from bacteria and treated with the same restriction enzymes used to isolate human genes, so the human gene can be spliced into the plasmid.</a:t>
            </a:r>
          </a:p>
          <a:p>
            <a:pPr marL="0" indent="0">
              <a:buNone/>
            </a:pPr>
            <a:endParaRPr lang="en-AU" sz="2000" dirty="0" smtClean="0"/>
          </a:p>
          <a:p>
            <a:pPr>
              <a:lnSpc>
                <a:spcPct val="100000"/>
              </a:lnSpc>
              <a:spcBef>
                <a:spcPts val="0"/>
              </a:spcBef>
            </a:pPr>
            <a:r>
              <a:rPr lang="en-AU" sz="2000" dirty="0" smtClean="0"/>
              <a:t>The plasmid (now containing a human gene, </a:t>
            </a:r>
            <a:r>
              <a:rPr lang="en-AU" sz="2000" dirty="0" err="1" smtClean="0"/>
              <a:t>eg</a:t>
            </a:r>
            <a:r>
              <a:rPr lang="en-AU" sz="2000" dirty="0" smtClean="0"/>
              <a:t> for insulin) </a:t>
            </a:r>
          </a:p>
          <a:p>
            <a:pPr marL="0" indent="0">
              <a:lnSpc>
                <a:spcPct val="100000"/>
              </a:lnSpc>
              <a:spcBef>
                <a:spcPts val="0"/>
              </a:spcBef>
              <a:buNone/>
            </a:pPr>
            <a:r>
              <a:rPr lang="en-AU" sz="2000" dirty="0"/>
              <a:t> </a:t>
            </a:r>
            <a:r>
              <a:rPr lang="en-AU" sz="2000" dirty="0" smtClean="0"/>
              <a:t>   is a </a:t>
            </a:r>
            <a:r>
              <a:rPr lang="en-AU" sz="2000" i="1" dirty="0" smtClean="0"/>
              <a:t>vector</a:t>
            </a:r>
            <a:r>
              <a:rPr lang="en-AU" sz="2000" dirty="0" smtClean="0"/>
              <a:t> (carrier) that transports the human gene.</a:t>
            </a:r>
          </a:p>
          <a:p>
            <a:pPr marL="0" indent="0">
              <a:lnSpc>
                <a:spcPct val="100000"/>
              </a:lnSpc>
              <a:spcBef>
                <a:spcPts val="0"/>
              </a:spcBef>
              <a:buNone/>
            </a:pPr>
            <a:endParaRPr lang="en-AU" sz="2000" dirty="0" smtClean="0"/>
          </a:p>
          <a:p>
            <a:r>
              <a:rPr lang="en-AU" sz="2000" dirty="0" smtClean="0"/>
              <a:t>The plasmid is placed into a new bacterium, so that bacterium will carry the human gene.  If it is carrying the human insulin gene, it will produce the hormone insulin!</a:t>
            </a:r>
            <a:endParaRPr lang="en-AU" sz="2000" dirty="0"/>
          </a:p>
        </p:txBody>
      </p:sp>
      <p:pic>
        <p:nvPicPr>
          <p:cNvPr id="1028" name="Picture 4" descr="Image result for bacteria with plasm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1405917"/>
            <a:ext cx="1746250" cy="13928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bacteria with plasm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026" y="3446461"/>
            <a:ext cx="2867024" cy="13160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5781675" y="5615000"/>
            <a:ext cx="4838700" cy="1104900"/>
          </a:xfrm>
          <a:prstGeom prst="rect">
            <a:avLst/>
          </a:prstGeom>
        </p:spPr>
      </p:pic>
      <p:sp>
        <p:nvSpPr>
          <p:cNvPr id="7" name="Rectangle 6"/>
          <p:cNvSpPr/>
          <p:nvPr/>
        </p:nvSpPr>
        <p:spPr>
          <a:xfrm>
            <a:off x="219075" y="6385209"/>
            <a:ext cx="8690090" cy="369332"/>
          </a:xfrm>
          <a:prstGeom prst="rect">
            <a:avLst/>
          </a:prstGeom>
          <a:solidFill>
            <a:srgbClr val="FFFF00"/>
          </a:solidFill>
        </p:spPr>
        <p:txBody>
          <a:bodyPr wrap="square">
            <a:spAutoFit/>
          </a:bodyPr>
          <a:lstStyle/>
          <a:p>
            <a:r>
              <a:rPr lang="en-AU" i="1" dirty="0" smtClean="0"/>
              <a:t>Learning Aim:  Explain how Bacterial Plasmids are used in Recombinant DNA Technology</a:t>
            </a:r>
            <a:endParaRPr lang="en-AU" i="1" dirty="0"/>
          </a:p>
        </p:txBody>
      </p:sp>
    </p:spTree>
    <p:extLst>
      <p:ext uri="{BB962C8B-B14F-4D97-AF65-F5344CB8AC3E}">
        <p14:creationId xmlns:p14="http://schemas.microsoft.com/office/powerpoint/2010/main" val="833909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7852125-849E-41B6-AD75-75F37989C745}"/>
</file>

<file path=customXml/itemProps2.xml><?xml version="1.0" encoding="utf-8"?>
<ds:datastoreItem xmlns:ds="http://schemas.openxmlformats.org/officeDocument/2006/customXml" ds:itemID="{AC4B40F4-3C10-4644-8EE0-171D528456F9}"/>
</file>

<file path=customXml/itemProps3.xml><?xml version="1.0" encoding="utf-8"?>
<ds:datastoreItem xmlns:ds="http://schemas.openxmlformats.org/officeDocument/2006/customXml" ds:itemID="{DECEB5F9-51F6-49BD-88D9-AB37A251F06C}"/>
</file>

<file path=docProps/app.xml><?xml version="1.0" encoding="utf-8"?>
<Properties xmlns="http://schemas.openxmlformats.org/officeDocument/2006/extended-properties" xmlns:vt="http://schemas.openxmlformats.org/officeDocument/2006/docPropsVTypes">
  <TotalTime>718</TotalTime>
  <Words>1337</Words>
  <Application>Microsoft Office PowerPoint</Application>
  <PresentationFormat>Widescreen</PresentationFormat>
  <Paragraphs>149</Paragraphs>
  <Slides>13</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Bradley Hand ITC</vt:lpstr>
      <vt:lpstr>Calibri</vt:lpstr>
      <vt:lpstr>Calibri Light</vt:lpstr>
      <vt:lpstr>Courier New</vt:lpstr>
      <vt:lpstr>Wingdings</vt:lpstr>
      <vt:lpstr>Office Theme</vt:lpstr>
      <vt:lpstr>Hormones and Recombinant DNA Technology</vt:lpstr>
      <vt:lpstr>PowerPoint Presentation</vt:lpstr>
      <vt:lpstr>Recombinant DNA Technology</vt:lpstr>
      <vt:lpstr>DNA Review</vt:lpstr>
      <vt:lpstr>Putting a gene from one organism into another organism</vt:lpstr>
      <vt:lpstr>Isolating genes using Restriction Enzymes</vt:lpstr>
      <vt:lpstr>Splicing two pieces of DNA together using DNA Ligase</vt:lpstr>
      <vt:lpstr>PowerPoint Presentation</vt:lpstr>
      <vt:lpstr>Splicing human genes into bacteria</vt:lpstr>
      <vt:lpstr>PowerPoint Presentation</vt:lpstr>
      <vt:lpstr>PowerPoint Presentation</vt:lpstr>
      <vt:lpstr>Examples of use</vt:lpstr>
      <vt:lpstr>Examples of use continued</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Hormones and Recombinant DNA Technology</dc:title>
  <dc:creator>Robin L Byrne</dc:creator>
  <cp:lastModifiedBy>BYRNE Robin [Belmont City College]</cp:lastModifiedBy>
  <cp:revision>33</cp:revision>
  <cp:lastPrinted>2020-02-02T23:51:08Z</cp:lastPrinted>
  <dcterms:created xsi:type="dcterms:W3CDTF">2018-02-07T05:25:06Z</dcterms:created>
  <dcterms:modified xsi:type="dcterms:W3CDTF">2022-02-10T08:28:31Z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