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7" r:id="rId2"/>
    <p:sldId id="273" r:id="rId3"/>
    <p:sldId id="277" r:id="rId4"/>
    <p:sldId id="265" r:id="rId5"/>
    <p:sldId id="269" r:id="rId6"/>
    <p:sldId id="266" r:id="rId7"/>
    <p:sldId id="267" r:id="rId8"/>
    <p:sldId id="268" r:id="rId9"/>
    <p:sldId id="276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CD36-2847-40E8-8FF8-CE74EB474413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1AE2C-CFFF-4414-89D8-38B2F027FD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88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7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96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07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26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8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1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5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83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6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8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20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6D38-96B6-40EB-8FF7-166B70E4D2A5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F0B3-2A86-42D2-8124-7C833C9867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30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lHez8gwMgw?start=8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23" y="224124"/>
            <a:ext cx="10685417" cy="1326001"/>
          </a:xfrm>
        </p:spPr>
        <p:txBody>
          <a:bodyPr>
            <a:normAutofit/>
          </a:bodyPr>
          <a:lstStyle/>
          <a:p>
            <a:r>
              <a:rPr lang="en-AU" sz="4800" b="1" dirty="0" smtClean="0">
                <a:latin typeface="+mn-lt"/>
              </a:rPr>
              <a:t>Hormone Action at the Cellular Level:</a:t>
            </a:r>
            <a:br>
              <a:rPr lang="en-AU" sz="4800" b="1" dirty="0" smtClean="0">
                <a:latin typeface="+mn-lt"/>
              </a:rPr>
            </a:br>
            <a:r>
              <a:rPr lang="en-AU" sz="4000" b="1" dirty="0" smtClean="0">
                <a:latin typeface="+mn-lt"/>
              </a:rPr>
              <a:t>Protein and Amine Hormones</a:t>
            </a:r>
            <a:endParaRPr lang="en-AU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3632" y="5517232"/>
            <a:ext cx="6400800" cy="874858"/>
          </a:xfrm>
        </p:spPr>
        <p:txBody>
          <a:bodyPr>
            <a:normAutofit lnSpcReduction="10000"/>
          </a:bodyPr>
          <a:lstStyle/>
          <a:p>
            <a:endParaRPr lang="en-AU" dirty="0" smtClean="0"/>
          </a:p>
          <a:p>
            <a:r>
              <a:rPr lang="en-AU" dirty="0" err="1" smtClean="0"/>
              <a:t>Ch</a:t>
            </a:r>
            <a:r>
              <a:rPr lang="en-AU" dirty="0" smtClean="0"/>
              <a:t> 2 </a:t>
            </a:r>
            <a:r>
              <a:rPr lang="en-AU" i="1" dirty="0" smtClean="0"/>
              <a:t>HP </a:t>
            </a:r>
            <a:endParaRPr lang="en-A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67" y="1550125"/>
            <a:ext cx="5065124" cy="42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3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47166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your equipment and textbook.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Hormones – amine and steroid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0" i="0" baseline="0" dirty="0" smtClean="0"/>
                        <a:t>3: Get started on review worksheet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Complete review worksheet, then mark and correct using the answers on Connect.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Intro to the Hypothalamus and Pituitary</a:t>
                      </a:r>
                      <a:endParaRPr lang="en-AU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how amine hormones function in the cell and give examples of amine hormones.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how steroid hormones function in the cell and give examples of steroid hormones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Briefly describe enzyme amplification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  <a:r>
                        <a:rPr lang="en-AU" sz="1600" b="0" dirty="0" smtClean="0"/>
                        <a:t>                      </a:t>
                      </a:r>
                    </a:p>
                    <a:p>
                      <a:r>
                        <a:rPr lang="en-AU" sz="1600" b="0" dirty="0" smtClean="0"/>
                        <a:t>Hormone</a:t>
                      </a:r>
                    </a:p>
                    <a:p>
                      <a:r>
                        <a:rPr lang="en-AU" sz="1600" b="0" dirty="0" smtClean="0"/>
                        <a:t>Receptor</a:t>
                      </a:r>
                    </a:p>
                    <a:p>
                      <a:r>
                        <a:rPr lang="en-AU" sz="1600" b="0" dirty="0" smtClean="0"/>
                        <a:t>Amine</a:t>
                      </a:r>
                    </a:p>
                    <a:p>
                      <a:r>
                        <a:rPr lang="en-AU" sz="1600" b="0" dirty="0" smtClean="0"/>
                        <a:t>Steroid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021" y="3492137"/>
            <a:ext cx="4076596" cy="32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147410"/>
            <a:ext cx="11170920" cy="671195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atin typeface="+mn-lt"/>
              </a:rPr>
              <a:t>Entry to target cells depends on hormone type</a:t>
            </a:r>
            <a:endParaRPr lang="en-AU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6" y="1163774"/>
            <a:ext cx="11179629" cy="5419906"/>
          </a:xfrm>
        </p:spPr>
        <p:txBody>
          <a:bodyPr/>
          <a:lstStyle/>
          <a:p>
            <a:r>
              <a:rPr lang="en-AU" dirty="0" smtClean="0"/>
              <a:t>Some hormones are made from proteins, or protein components such as amines and peptides</a:t>
            </a:r>
          </a:p>
          <a:p>
            <a:r>
              <a:rPr lang="en-AU" dirty="0" smtClean="0"/>
              <a:t>Other hormones are made from steroids</a:t>
            </a:r>
          </a:p>
          <a:p>
            <a:r>
              <a:rPr lang="en-AU" dirty="0" smtClean="0"/>
              <a:t>Their chemical structure affects how they have their action on the target cell:</a:t>
            </a:r>
          </a:p>
          <a:p>
            <a:pPr marL="0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Steroid hormones can pass through the cell membrane as they are lipid soluble.</a:t>
            </a:r>
          </a:p>
          <a:p>
            <a:pPr lvl="1"/>
            <a:r>
              <a:rPr lang="en-AU" dirty="0" smtClean="0"/>
              <a:t>Protein/Amine hormones cannot pass through the cell membrane – they are water soluble.</a:t>
            </a:r>
          </a:p>
        </p:txBody>
      </p:sp>
    </p:spTree>
    <p:extLst>
      <p:ext uri="{BB962C8B-B14F-4D97-AF65-F5344CB8AC3E}">
        <p14:creationId xmlns:p14="http://schemas.microsoft.com/office/powerpoint/2010/main" val="9351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217488"/>
            <a:ext cx="8229600" cy="41805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Protein / Amine / Peptide Hormones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4" y="995087"/>
            <a:ext cx="6467476" cy="5472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i="1" dirty="0" smtClean="0"/>
              <a:t>These are water soluble, so they can’t pass through the cell membrane.</a:t>
            </a:r>
            <a:r>
              <a:rPr lang="en-AU" sz="2400" dirty="0" smtClean="0"/>
              <a:t>	</a:t>
            </a:r>
          </a:p>
          <a:p>
            <a:pPr marL="0" indent="0">
              <a:buNone/>
            </a:pPr>
            <a:r>
              <a:rPr lang="en-AU" sz="2400" dirty="0" smtClean="0"/>
              <a:t>1: 	Hormone attaches to specific receptor on 	cell surface.</a:t>
            </a: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2: 	Hormone/receptor complex </a:t>
            </a:r>
            <a:r>
              <a:rPr lang="en-AU" sz="2400" dirty="0"/>
              <a:t>triggers </a:t>
            </a:r>
            <a:r>
              <a:rPr lang="en-AU" sz="2400" dirty="0" smtClean="0"/>
              <a:t>	release </a:t>
            </a:r>
            <a:r>
              <a:rPr lang="en-AU" sz="2400" dirty="0"/>
              <a:t>of a second </a:t>
            </a:r>
            <a:r>
              <a:rPr lang="en-AU" sz="2400" dirty="0" smtClean="0"/>
              <a:t>messenger.</a:t>
            </a: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3:	Second messenger diffuses through the 	cell and activates and amplifies enzymes 	that change cell functioning.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Note: the second messenger is </a:t>
            </a:r>
            <a:r>
              <a:rPr lang="en-AU" sz="2400" dirty="0"/>
              <a:t>broken down quickly, so duration of hormone action is </a:t>
            </a:r>
            <a:r>
              <a:rPr lang="en-AU" sz="2400" b="1" dirty="0"/>
              <a:t>shorter </a:t>
            </a:r>
            <a:r>
              <a:rPr lang="en-AU" sz="2400" dirty="0"/>
              <a:t>than for </a:t>
            </a:r>
            <a:r>
              <a:rPr lang="en-AU" sz="2400" dirty="0" smtClean="0"/>
              <a:t>steroid hormones.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082" y="995087"/>
            <a:ext cx="5145193" cy="4357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7760" y="6111731"/>
            <a:ext cx="6968489" cy="338554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protein/amine/peptide hormones function in the cell.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7041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95275"/>
            <a:ext cx="10515600" cy="1000125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Enzyme amplification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83" y="1149532"/>
            <a:ext cx="11439525" cy="536257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For some hormones, each hormone molecule activates thousands of enzyme molecules</a:t>
            </a:r>
          </a:p>
          <a:p>
            <a:r>
              <a:rPr lang="en-AU" sz="2400" dirty="0" smtClean="0"/>
              <a:t>This is one way that a second messenger can work for protein and amine hormones</a:t>
            </a:r>
          </a:p>
          <a:p>
            <a:r>
              <a:rPr lang="en-AU" sz="2400" dirty="0" smtClean="0"/>
              <a:t>Occurs due to a process called </a:t>
            </a:r>
            <a:r>
              <a:rPr lang="en-AU" sz="2400" i="1" dirty="0" smtClean="0"/>
              <a:t>enzyme amplification: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/>
              <a:t>Hormone triggers a cascade of chemical reactions where the number of molecules involved increases exponentially at each step.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/>
              <a:t>One hormone molecule can trigger </a:t>
            </a:r>
          </a:p>
          <a:p>
            <a:pPr marL="457200" lvl="1" indent="0">
              <a:buNone/>
            </a:pPr>
            <a:r>
              <a:rPr lang="en-AU" sz="2000" dirty="0" smtClean="0"/>
              <a:t>    production of billions of enzyme molecules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 smtClean="0">
              <a:latin typeface="YouTube Noto"/>
            </a:endParaRPr>
          </a:p>
          <a:p>
            <a:pPr marL="457200" lvl="1" indent="0">
              <a:buNone/>
            </a:pPr>
            <a:endParaRPr lang="en-A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03306" y="6342830"/>
            <a:ext cx="4576760" cy="338554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</a:t>
            </a:r>
            <a:r>
              <a:rPr lang="en-AU" sz="1600" i="1" dirty="0"/>
              <a:t>Briefly describe enzyme </a:t>
            </a:r>
            <a:r>
              <a:rPr lang="en-AU" sz="1600" i="1" dirty="0" smtClean="0"/>
              <a:t>amplification</a:t>
            </a:r>
            <a:endParaRPr lang="en-AU" sz="1600" i="1" dirty="0"/>
          </a:p>
        </p:txBody>
      </p:sp>
      <p:pic>
        <p:nvPicPr>
          <p:cNvPr id="5" name="OlHez8gwMg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32510" y="2856234"/>
            <a:ext cx="5897456" cy="33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236538"/>
            <a:ext cx="8229600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Protein and amine hormone examples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00" y="848592"/>
            <a:ext cx="3790764" cy="1728192"/>
          </a:xfrm>
        </p:spPr>
        <p:txBody>
          <a:bodyPr>
            <a:normAutofit/>
          </a:bodyPr>
          <a:lstStyle/>
          <a:p>
            <a:r>
              <a:rPr lang="en-AU" sz="2400" dirty="0"/>
              <a:t>Example:  Insulin</a:t>
            </a:r>
          </a:p>
          <a:p>
            <a:r>
              <a:rPr lang="en-AU" sz="2400" dirty="0"/>
              <a:t>produced by pancreas</a:t>
            </a:r>
          </a:p>
          <a:p>
            <a:r>
              <a:rPr lang="en-AU" sz="2400" dirty="0"/>
              <a:t>enters bloodstream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66" y="2476500"/>
            <a:ext cx="5085619" cy="343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490812" y="837579"/>
            <a:ext cx="379076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u</a:t>
            </a:r>
            <a:r>
              <a:rPr lang="en-AU" sz="2400" dirty="0" smtClean="0"/>
              <a:t>nlocks </a:t>
            </a:r>
            <a:r>
              <a:rPr lang="en-AU" sz="2400" dirty="0"/>
              <a:t>cells so glucose can enter.</a:t>
            </a:r>
          </a:p>
          <a:p>
            <a:r>
              <a:rPr lang="en-AU" sz="2400" dirty="0"/>
              <a:t>s</a:t>
            </a:r>
            <a:r>
              <a:rPr lang="en-AU" sz="2400" dirty="0" smtClean="0"/>
              <a:t>ome </a:t>
            </a:r>
            <a:r>
              <a:rPr lang="en-AU" sz="2400" dirty="0"/>
              <a:t>tissues have more receptors than others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50" y="724767"/>
            <a:ext cx="2909757" cy="568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1525" y="161925"/>
            <a:ext cx="318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Other protein/amine hormone examples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37641" y="6235615"/>
            <a:ext cx="5701901" cy="338554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Give examples of protein/amine/peptide hormones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0902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46063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atin typeface="+mn-lt"/>
              </a:rPr>
              <a:t>Steroid hormones</a:t>
            </a:r>
            <a:endParaRPr lang="en-AU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" y="908721"/>
            <a:ext cx="5597277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1:	</a:t>
            </a:r>
            <a:r>
              <a:rPr lang="en-AU" sz="2000" dirty="0" smtClean="0"/>
              <a:t>Hormone passes </a:t>
            </a:r>
            <a:r>
              <a:rPr lang="en-AU" sz="2000" dirty="0"/>
              <a:t>through </a:t>
            </a:r>
            <a:r>
              <a:rPr lang="en-AU" sz="2000" dirty="0" smtClean="0"/>
              <a:t>cell 	membrane as they are lipid soluble.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2:	Hormone binds to receptors </a:t>
            </a:r>
            <a:r>
              <a:rPr lang="en-AU" sz="2000" i="1" dirty="0"/>
              <a:t>inside</a:t>
            </a:r>
            <a:r>
              <a:rPr lang="en-AU" sz="2000" dirty="0"/>
              <a:t> </a:t>
            </a:r>
            <a:r>
              <a:rPr lang="en-AU" sz="2000" dirty="0" smtClean="0"/>
              <a:t>	cell</a:t>
            </a:r>
            <a:r>
              <a:rPr lang="en-AU" sz="2000" dirty="0"/>
              <a:t>.</a:t>
            </a:r>
          </a:p>
          <a:p>
            <a:pPr lvl="2"/>
            <a:r>
              <a:rPr lang="en-AU" dirty="0" err="1"/>
              <a:t>Eg</a:t>
            </a:r>
            <a:r>
              <a:rPr lang="en-AU" dirty="0"/>
              <a:t> in nucleus, on mitochondria or other </a:t>
            </a:r>
            <a:r>
              <a:rPr lang="en-AU" dirty="0" smtClean="0"/>
              <a:t>organelles</a:t>
            </a:r>
          </a:p>
          <a:p>
            <a:pPr marL="914400" lvl="2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2000" dirty="0" smtClean="0"/>
              <a:t>3:	Hormone activates genes to change type</a:t>
            </a:r>
            <a:r>
              <a:rPr lang="en-AU" sz="2000" dirty="0"/>
              <a:t>, </a:t>
            </a:r>
            <a:r>
              <a:rPr lang="en-AU" sz="2000" dirty="0" smtClean="0"/>
              <a:t>	activities </a:t>
            </a:r>
            <a:r>
              <a:rPr lang="en-AU" sz="2000" dirty="0"/>
              <a:t>or quantity of protein </a:t>
            </a:r>
            <a:r>
              <a:rPr lang="en-AU" sz="2000" dirty="0" smtClean="0"/>
              <a:t>produced: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endParaRPr lang="en-AU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75" y="4327377"/>
            <a:ext cx="11763375" cy="2092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May:</a:t>
            </a:r>
          </a:p>
          <a:p>
            <a:pPr lvl="1"/>
            <a:r>
              <a:rPr lang="en-AU" sz="2000" dirty="0"/>
              <a:t>Activate genes to produce an enzyme or structural protein</a:t>
            </a:r>
          </a:p>
          <a:p>
            <a:pPr lvl="1"/>
            <a:r>
              <a:rPr lang="en-AU" sz="2000" dirty="0"/>
              <a:t>Change shape of enzyme to turn it on or off</a:t>
            </a:r>
          </a:p>
          <a:p>
            <a:pPr lvl="1"/>
            <a:r>
              <a:rPr lang="en-AU" sz="2000" dirty="0"/>
              <a:t>Change rate of transcription and translation to control rate of protein </a:t>
            </a:r>
            <a:r>
              <a:rPr lang="en-AU" sz="2000" dirty="0" smtClean="0"/>
              <a:t>production</a:t>
            </a:r>
          </a:p>
          <a:p>
            <a:r>
              <a:rPr lang="en-AU" sz="2400" dirty="0" smtClean="0"/>
              <a:t>Hormone takes longer to clear, so </a:t>
            </a:r>
            <a:r>
              <a:rPr lang="en-AU" sz="2400" b="1" dirty="0" smtClean="0"/>
              <a:t>duration of action is longer </a:t>
            </a:r>
            <a:r>
              <a:rPr lang="en-AU" sz="2400" dirty="0" smtClean="0"/>
              <a:t>than for protein/amine hormones</a:t>
            </a:r>
            <a:endParaRPr lang="en-AU" sz="2400" dirty="0"/>
          </a:p>
          <a:p>
            <a:pPr lvl="1"/>
            <a:endParaRPr lang="en-AU" sz="2000" dirty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7" y="455092"/>
            <a:ext cx="5019675" cy="426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5111" y="6250573"/>
            <a:ext cx="5604939" cy="338554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steroid hormones function in the cell.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855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74638"/>
            <a:ext cx="9944100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Steroid hormone examples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939563"/>
            <a:ext cx="4295775" cy="5045233"/>
          </a:xfrm>
        </p:spPr>
        <p:txBody>
          <a:bodyPr>
            <a:normAutofit/>
          </a:bodyPr>
          <a:lstStyle/>
          <a:p>
            <a:r>
              <a:rPr lang="en-AU" dirty="0" err="1"/>
              <a:t>Eg</a:t>
            </a:r>
            <a:r>
              <a:rPr lang="en-AU" dirty="0"/>
              <a:t>: </a:t>
            </a:r>
            <a:r>
              <a:rPr lang="en-AU" dirty="0" smtClean="0"/>
              <a:t>Testosterone</a:t>
            </a:r>
          </a:p>
          <a:p>
            <a:pPr marL="0" indent="0">
              <a:buNone/>
            </a:pPr>
            <a:r>
              <a:rPr lang="en-AU" sz="2000" dirty="0" smtClean="0"/>
              <a:t>Testosterone passes through the cell membrane, and binds to a receptor protein within a bone cell, which then moves into the nucleus and activates genes which code for the production of proteins (</a:t>
            </a:r>
            <a:r>
              <a:rPr lang="en-AU" sz="2000" dirty="0" err="1" smtClean="0"/>
              <a:t>eg</a:t>
            </a:r>
            <a:r>
              <a:rPr lang="en-AU" sz="2000" dirty="0" smtClean="0"/>
              <a:t> collagen) involved in bone construction.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Note:  testosterone has different effects in a number of different body cells.</a:t>
            </a:r>
            <a:endParaRPr lang="en-AU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939563"/>
            <a:ext cx="3712047" cy="347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87" y="1500187"/>
            <a:ext cx="2988420" cy="2738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53487" y="939563"/>
            <a:ext cx="271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Other steroid hormone examples: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536490" y="6237345"/>
            <a:ext cx="4305417" cy="338554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Give examples of steroid hormones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2875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2251"/>
            <a:ext cx="10515600" cy="444500"/>
          </a:xfrm>
        </p:spPr>
        <p:txBody>
          <a:bodyPr>
            <a:normAutofit fontScale="90000"/>
          </a:bodyPr>
          <a:lstStyle/>
          <a:p>
            <a:r>
              <a:rPr lang="en-AU" sz="3600" b="1" dirty="0" smtClean="0">
                <a:latin typeface="+mn-lt"/>
              </a:rPr>
              <a:t>Comparing Protein/Amine and Steroid Hormones</a:t>
            </a:r>
            <a:endParaRPr lang="en-AU" sz="3600" b="1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82288"/>
              </p:ext>
            </p:extLst>
          </p:nvPr>
        </p:nvGraphicFramePr>
        <p:xfrm>
          <a:off x="209548" y="1069370"/>
          <a:ext cx="1143952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842">
                  <a:extLst>
                    <a:ext uri="{9D8B030D-6E8A-4147-A177-3AD203B41FA5}">
                      <a16:colId xmlns:a16="http://schemas.microsoft.com/office/drawing/2014/main" val="3086536013"/>
                    </a:ext>
                  </a:extLst>
                </a:gridCol>
                <a:gridCol w="2201147">
                  <a:extLst>
                    <a:ext uri="{9D8B030D-6E8A-4147-A177-3AD203B41FA5}">
                      <a16:colId xmlns:a16="http://schemas.microsoft.com/office/drawing/2014/main" val="2877236067"/>
                    </a:ext>
                  </a:extLst>
                </a:gridCol>
                <a:gridCol w="4490463">
                  <a:extLst>
                    <a:ext uri="{9D8B030D-6E8A-4147-A177-3AD203B41FA5}">
                      <a16:colId xmlns:a16="http://schemas.microsoft.com/office/drawing/2014/main" val="1109879831"/>
                    </a:ext>
                  </a:extLst>
                </a:gridCol>
                <a:gridCol w="2886075">
                  <a:extLst>
                    <a:ext uri="{9D8B030D-6E8A-4147-A177-3AD203B41FA5}">
                      <a16:colId xmlns:a16="http://schemas.microsoft.com/office/drawing/2014/main" val="208685917"/>
                    </a:ext>
                  </a:extLst>
                </a:gridCol>
              </a:tblGrid>
              <a:tr h="532116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Protein/Amine</a:t>
                      </a:r>
                      <a:r>
                        <a:rPr lang="en-AU" baseline="0" dirty="0" smtClean="0"/>
                        <a:t> hormones</a:t>
                      </a:r>
                      <a:endParaRPr lang="en-AU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Steroid Hormones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96752"/>
                  </a:ext>
                </a:extLst>
              </a:tr>
              <a:tr h="595269">
                <a:tc>
                  <a:txBody>
                    <a:bodyPr/>
                    <a:lstStyle/>
                    <a:p>
                      <a:r>
                        <a:rPr lang="en-AU" b="1" dirty="0" smtClean="0"/>
                        <a:t>Receptor</a:t>
                      </a:r>
                      <a:r>
                        <a:rPr lang="en-AU" b="1" baseline="0" dirty="0" smtClean="0"/>
                        <a:t> site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On cell membrane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Inside cell on</a:t>
                      </a:r>
                      <a:r>
                        <a:rPr lang="en-AU" baseline="0" dirty="0" smtClean="0"/>
                        <a:t> nucleus or organelles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91851"/>
                  </a:ext>
                </a:extLst>
              </a:tr>
              <a:tr h="823513">
                <a:tc>
                  <a:txBody>
                    <a:bodyPr/>
                    <a:lstStyle/>
                    <a:p>
                      <a:r>
                        <a:rPr lang="en-AU" b="1" dirty="0" smtClean="0"/>
                        <a:t>Action of hormone/receptor complex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Activates</a:t>
                      </a:r>
                      <a:r>
                        <a:rPr lang="en-AU" baseline="0" dirty="0" smtClean="0"/>
                        <a:t> second messenger substance</a:t>
                      </a:r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Hormone</a:t>
                      </a:r>
                      <a:r>
                        <a:rPr lang="en-AU" baseline="0" dirty="0" smtClean="0"/>
                        <a:t> receptor complex moves to nucleus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8853"/>
                  </a:ext>
                </a:extLst>
              </a:tr>
              <a:tr h="760166">
                <a:tc>
                  <a:txBody>
                    <a:bodyPr/>
                    <a:lstStyle/>
                    <a:p>
                      <a:r>
                        <a:rPr lang="en-AU" b="1" dirty="0" smtClean="0"/>
                        <a:t>Effect on cell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Second messenger activates enzymes</a:t>
                      </a:r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activates genes to change type, activities or quantity of protein produced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56557"/>
                  </a:ext>
                </a:extLst>
              </a:tr>
              <a:tr h="860075">
                <a:tc>
                  <a:txBody>
                    <a:bodyPr/>
                    <a:lstStyle/>
                    <a:p>
                      <a:r>
                        <a:rPr lang="en-AU" b="1" dirty="0" smtClean="0"/>
                        <a:t>Duration</a:t>
                      </a:r>
                      <a:r>
                        <a:rPr lang="en-AU" b="1" baseline="0" dirty="0" smtClean="0"/>
                        <a:t> of action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Shorter – second messenger</a:t>
                      </a:r>
                      <a:r>
                        <a:rPr lang="en-AU" baseline="0" dirty="0" smtClean="0"/>
                        <a:t> broken down quickly.</a:t>
                      </a:r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Longer – hormone broken down more slowly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62753"/>
                  </a:ext>
                </a:extLst>
              </a:tr>
              <a:tr h="760166">
                <a:tc>
                  <a:txBody>
                    <a:bodyPr/>
                    <a:lstStyle/>
                    <a:p>
                      <a:r>
                        <a:rPr lang="en-AU" b="1" dirty="0" smtClean="0"/>
                        <a:t>Examples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Thyroxine, Growth Hormone and many others </a:t>
                      </a:r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Testosterone, Oestrogen, Cortisol, and a few others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8667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1702095"/>
            <a:ext cx="4456799" cy="375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1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5DA5C22-D323-4C73-8826-976F8C2A4E31}"/>
</file>

<file path=customXml/itemProps2.xml><?xml version="1.0" encoding="utf-8"?>
<ds:datastoreItem xmlns:ds="http://schemas.openxmlformats.org/officeDocument/2006/customXml" ds:itemID="{12448957-07D5-4782-A277-7D72C9E9D876}"/>
</file>

<file path=customXml/itemProps3.xml><?xml version="1.0" encoding="utf-8"?>
<ds:datastoreItem xmlns:ds="http://schemas.openxmlformats.org/officeDocument/2006/customXml" ds:itemID="{3E4F4103-8C80-4DA7-8F2C-A033A3BCAC88}"/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688</Words>
  <Application>Microsoft Office PowerPoint</Application>
  <PresentationFormat>Widescreen</PresentationFormat>
  <Paragraphs>104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YouTube Noto</vt:lpstr>
      <vt:lpstr>Office Theme</vt:lpstr>
      <vt:lpstr>Hormone Action at the Cellular Level: Protein and Amine Hormones</vt:lpstr>
      <vt:lpstr>PowerPoint Presentation</vt:lpstr>
      <vt:lpstr>Entry to target cells depends on hormone type</vt:lpstr>
      <vt:lpstr>Protein / Amine / Peptide Hormones</vt:lpstr>
      <vt:lpstr>Enzyme amplification</vt:lpstr>
      <vt:lpstr>Protein and amine hormone examples</vt:lpstr>
      <vt:lpstr>Steroid hormones</vt:lpstr>
      <vt:lpstr>Steroid hormone examples</vt:lpstr>
      <vt:lpstr>Comparing Protein/Amine and Steroid Hormones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Endocrine System and Hormones</dc:title>
  <dc:creator>BYRNE Robin [Belmont City College]</dc:creator>
  <cp:lastModifiedBy>BYRNE Robin [Belmont City College]</cp:lastModifiedBy>
  <cp:revision>52</cp:revision>
  <cp:lastPrinted>2021-01-29T00:22:18Z</cp:lastPrinted>
  <dcterms:created xsi:type="dcterms:W3CDTF">2021-01-27T08:03:02Z</dcterms:created>
  <dcterms:modified xsi:type="dcterms:W3CDTF">2022-02-02T04:55:03Z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