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74" r:id="rId5"/>
    <p:sldId id="276" r:id="rId6"/>
    <p:sldId id="277" r:id="rId7"/>
    <p:sldId id="278" r:id="rId8"/>
    <p:sldId id="279" r:id="rId9"/>
    <p:sldId id="280" r:id="rId10"/>
    <p:sldId id="284" r:id="rId11"/>
    <p:sldId id="282" r:id="rId12"/>
    <p:sldId id="270" r:id="rId13"/>
    <p:sldId id="271" r:id="rId14"/>
    <p:sldId id="28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8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2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009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4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62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3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74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1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89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4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10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50B22-FFD5-42FB-BE70-5561054F2D84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EB5-462C-4D6A-B014-15D7F5158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1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568" y="33265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hypothalamus and pituitary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384" y="5877272"/>
            <a:ext cx="6400800" cy="648072"/>
          </a:xfrm>
        </p:spPr>
        <p:txBody>
          <a:bodyPr/>
          <a:lstStyle/>
          <a:p>
            <a:r>
              <a:rPr lang="en-AU" dirty="0" err="1" smtClean="0"/>
              <a:t>Ch</a:t>
            </a:r>
            <a:r>
              <a:rPr lang="en-AU" dirty="0" smtClean="0"/>
              <a:t> 2 Chemical Messengers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72816"/>
            <a:ext cx="854669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26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365126"/>
            <a:ext cx="11713029" cy="514440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The Posterior Pituitary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10194"/>
            <a:ext cx="6792685" cy="5712823"/>
          </a:xfrm>
        </p:spPr>
        <p:txBody>
          <a:bodyPr>
            <a:normAutofit/>
          </a:bodyPr>
          <a:lstStyle/>
          <a:p>
            <a:pPr defTabSz="540000"/>
            <a:r>
              <a:rPr lang="en-AU" sz="2000" dirty="0" smtClean="0"/>
              <a:t>Also called the </a:t>
            </a:r>
            <a:r>
              <a:rPr lang="en-AU" sz="2000" i="1" dirty="0" smtClean="0"/>
              <a:t>neurohypophysis.</a:t>
            </a:r>
          </a:p>
          <a:p>
            <a:pPr marL="0" indent="0" defTabSz="540000">
              <a:buNone/>
            </a:pPr>
            <a:endParaRPr lang="en-AU" sz="2000" i="1" dirty="0" smtClean="0"/>
          </a:p>
          <a:p>
            <a:pPr defTabSz="540000"/>
            <a:r>
              <a:rPr lang="en-AU" sz="2000" dirty="0" smtClean="0"/>
              <a:t>Does not manufacture hormones of its own.</a:t>
            </a:r>
          </a:p>
          <a:p>
            <a:pPr marL="0" indent="0" defTabSz="540000">
              <a:buNone/>
            </a:pPr>
            <a:endParaRPr lang="en-AU" sz="2000" dirty="0" smtClean="0"/>
          </a:p>
          <a:p>
            <a:pPr defTabSz="540000"/>
            <a:r>
              <a:rPr lang="en-AU" sz="2000" dirty="0" smtClean="0"/>
              <a:t>Hormones are made in the hypothalamus and travel through nerve fibre extensions in the infundibulum and are released from the posterior pituitary in response to nerve impulses.	</a:t>
            </a:r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09" y="879566"/>
            <a:ext cx="5083245" cy="4498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30685" y="6264308"/>
            <a:ext cx="5922006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 Describe the functions of the posterior pituitary gland.</a:t>
            </a:r>
          </a:p>
        </p:txBody>
      </p:sp>
    </p:spTree>
    <p:extLst>
      <p:ext uri="{BB962C8B-B14F-4D97-AF65-F5344CB8AC3E}">
        <p14:creationId xmlns:p14="http://schemas.microsoft.com/office/powerpoint/2010/main" val="42807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365126"/>
            <a:ext cx="11713029" cy="514440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Communication between Hypothalamus and Posterior Pituitary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010194"/>
            <a:ext cx="6792685" cy="5712823"/>
          </a:xfrm>
        </p:spPr>
        <p:txBody>
          <a:bodyPr>
            <a:normAutofit/>
          </a:bodyPr>
          <a:lstStyle/>
          <a:p>
            <a:pPr marL="0" indent="0" defTabSz="540000">
              <a:buNone/>
            </a:pPr>
            <a:r>
              <a:rPr lang="en-AU" sz="2000" dirty="0" smtClean="0"/>
              <a:t>1:	the hypothalamus manufactures the hormones </a:t>
            </a:r>
            <a:r>
              <a:rPr lang="en-AU" sz="2000" i="1" dirty="0" smtClean="0"/>
              <a:t>oxytocin</a:t>
            </a:r>
            <a:r>
              <a:rPr lang="en-AU" sz="2000" dirty="0" smtClean="0"/>
              <a:t> 	and </a:t>
            </a:r>
            <a:r>
              <a:rPr lang="en-AU" sz="2000" i="1" dirty="0" smtClean="0"/>
              <a:t>ADH: Anti-Diuretic Hormone</a:t>
            </a:r>
            <a:r>
              <a:rPr lang="en-AU" sz="2000" dirty="0" smtClean="0"/>
              <a:t> </a:t>
            </a:r>
          </a:p>
          <a:p>
            <a:pPr marL="0" indent="0" defTabSz="540000">
              <a:buNone/>
            </a:pPr>
            <a:r>
              <a:rPr lang="en-AU" sz="2000" dirty="0" smtClean="0"/>
              <a:t>2:  	these travel down the nerve fibres within the 	infundibulum to the posterior pituitary.</a:t>
            </a:r>
          </a:p>
          <a:p>
            <a:pPr marL="0" indent="0" defTabSz="540000">
              <a:buNone/>
            </a:pPr>
            <a:r>
              <a:rPr lang="en-AU" sz="2000" dirty="0" smtClean="0"/>
              <a:t>3: 	The hormones are then released into the systemic 	circulation by the posterior pituitary in response to nerve 	impulses.</a:t>
            </a:r>
          </a:p>
          <a:p>
            <a:pPr marL="0" indent="0" defTabSz="540000">
              <a:buNone/>
            </a:pPr>
            <a:r>
              <a:rPr lang="en-AU" sz="2000" b="1" dirty="0" smtClean="0"/>
              <a:t>Posterior Pituitary Hormones and Actions:</a:t>
            </a:r>
          </a:p>
          <a:p>
            <a:pPr lvl="1" defTabSz="360000"/>
            <a:r>
              <a:rPr lang="en-AU" sz="2000" dirty="0" smtClean="0"/>
              <a:t>Oxytocin</a:t>
            </a:r>
          </a:p>
          <a:p>
            <a:pPr lvl="2" defTabSz="360000">
              <a:buFont typeface="Wingdings" panose="05000000000000000000" pitchFamily="2" charset="2"/>
              <a:buChar char="ü"/>
            </a:pPr>
            <a:r>
              <a:rPr lang="en-AU" sz="1600" dirty="0" smtClean="0"/>
              <a:t>Stimulates uterine contractions.</a:t>
            </a:r>
          </a:p>
          <a:p>
            <a:pPr lvl="2" defTabSz="360000">
              <a:buFont typeface="Wingdings" panose="05000000000000000000" pitchFamily="2" charset="2"/>
              <a:buChar char="ü"/>
            </a:pPr>
            <a:r>
              <a:rPr lang="en-AU" sz="1600" dirty="0" smtClean="0"/>
              <a:t>Stimulates milk ejection from mammary glands.</a:t>
            </a:r>
          </a:p>
          <a:p>
            <a:pPr lvl="1" defTabSz="360000"/>
            <a:r>
              <a:rPr lang="en-AU" sz="2000" dirty="0" smtClean="0"/>
              <a:t>Anti-Diuretic Hormone</a:t>
            </a:r>
          </a:p>
          <a:p>
            <a:pPr lvl="2" defTabSz="360000">
              <a:buFont typeface="Wingdings" panose="05000000000000000000" pitchFamily="2" charset="2"/>
              <a:buChar char="ü"/>
            </a:pPr>
            <a:r>
              <a:rPr lang="en-AU" sz="1600" dirty="0" smtClean="0"/>
              <a:t>Also called vasopressin.</a:t>
            </a:r>
          </a:p>
          <a:p>
            <a:pPr lvl="2" defTabSz="360000">
              <a:buFont typeface="Wingdings" panose="05000000000000000000" pitchFamily="2" charset="2"/>
              <a:buChar char="ü"/>
            </a:pPr>
            <a:r>
              <a:rPr lang="en-AU" sz="1600" dirty="0" smtClean="0"/>
              <a:t>Causes kidneys to reabsorb water from urine that is forming, and return it to the blood stream – helps to retain fluid in the body.</a:t>
            </a:r>
          </a:p>
          <a:p>
            <a:pPr lvl="2" defTabSz="360000">
              <a:buFont typeface="Wingdings" panose="05000000000000000000" pitchFamily="2" charset="2"/>
              <a:buChar char="ü"/>
            </a:pPr>
            <a:r>
              <a:rPr lang="en-AU" sz="1600" dirty="0" smtClean="0"/>
              <a:t>Can also cause constriction of arterioles at high concentrations.</a:t>
            </a:r>
          </a:p>
          <a:p>
            <a:pPr marL="914400" lvl="2" indent="0" defTabSz="360000">
              <a:buNone/>
            </a:pPr>
            <a:endParaRPr lang="en-AU" sz="1600" dirty="0" smtClean="0"/>
          </a:p>
          <a:p>
            <a:pPr lvl="1" defTabSz="360000"/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55" y="1322679"/>
            <a:ext cx="5083245" cy="44985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200469" y="6138242"/>
            <a:ext cx="788921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 Describe the functions of the posterior pituitary gland.</a:t>
            </a:r>
          </a:p>
          <a:p>
            <a:r>
              <a:rPr lang="en-AU" sz="1600" i="1" dirty="0" smtClean="0"/>
              <a:t>Learning Aim:  Comment on where the hormones of the posterior pituitary are manufactured.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7462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gulation of oxytoc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7" y="751081"/>
            <a:ext cx="8223837" cy="616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129994"/>
            <a:ext cx="10515600" cy="775697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Regulation of Posterior Pituitary Hormones</a:t>
            </a:r>
            <a:endParaRPr lang="en-AU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58932" y="6231374"/>
            <a:ext cx="6002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regulation of posterior pituitary hormones</a:t>
            </a:r>
          </a:p>
        </p:txBody>
      </p:sp>
    </p:spTree>
    <p:extLst>
      <p:ext uri="{BB962C8B-B14F-4D97-AF65-F5344CB8AC3E}">
        <p14:creationId xmlns:p14="http://schemas.microsoft.com/office/powerpoint/2010/main" val="29855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83" y="658903"/>
            <a:ext cx="8352928" cy="62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8932" y="129994"/>
            <a:ext cx="10515600" cy="77569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/>
              <a:t>Regulation of Posterior Pituitary Hormones</a:t>
            </a:r>
          </a:p>
          <a:p>
            <a:r>
              <a:rPr lang="en-AU" sz="3600" b="1" dirty="0" smtClean="0"/>
              <a:t>Example:  ADH regulation</a:t>
            </a:r>
            <a:endParaRPr lang="en-AU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95795" y="5499853"/>
            <a:ext cx="6002605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the regulation of posterior pituitary hormones</a:t>
            </a:r>
          </a:p>
        </p:txBody>
      </p:sp>
    </p:spTree>
    <p:extLst>
      <p:ext uri="{BB962C8B-B14F-4D97-AF65-F5344CB8AC3E}">
        <p14:creationId xmlns:p14="http://schemas.microsoft.com/office/powerpoint/2010/main" val="24949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35" y="365125"/>
            <a:ext cx="8776447" cy="44169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Compare Anterior and Posterior Pituitary</a:t>
            </a:r>
            <a:endParaRPr lang="en-AU" sz="3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36161"/>
              </p:ext>
            </p:extLst>
          </p:nvPr>
        </p:nvGraphicFramePr>
        <p:xfrm>
          <a:off x="259976" y="1723713"/>
          <a:ext cx="7100047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589">
                  <a:extLst>
                    <a:ext uri="{9D8B030D-6E8A-4147-A177-3AD203B41FA5}">
                      <a16:colId xmlns:a16="http://schemas.microsoft.com/office/drawing/2014/main" val="1286469910"/>
                    </a:ext>
                  </a:extLst>
                </a:gridCol>
                <a:gridCol w="2474258">
                  <a:extLst>
                    <a:ext uri="{9D8B030D-6E8A-4147-A177-3AD203B41FA5}">
                      <a16:colId xmlns:a16="http://schemas.microsoft.com/office/drawing/2014/main" val="23122512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91291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Anterior Pituitary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Posterior Pituitary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4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Location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Beneath</a:t>
                      </a:r>
                      <a:r>
                        <a:rPr lang="en-AU" baseline="0" dirty="0" smtClean="0"/>
                        <a:t> Hypothalamus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Beneath</a:t>
                      </a:r>
                      <a:r>
                        <a:rPr lang="en-AU" baseline="0" dirty="0" smtClean="0"/>
                        <a:t> Hypothalamus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8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Connection to Hypothalamus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Blood Vessels in the Infundibulum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Long</a:t>
                      </a:r>
                      <a:r>
                        <a:rPr lang="en-AU" baseline="0" dirty="0" smtClean="0"/>
                        <a:t> nerve fibres running through the infundibulum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41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Structure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Secretory cells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Nerve fibres from hypothalamus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88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Makes hormones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lots</a:t>
                      </a:r>
                      <a:r>
                        <a:rPr lang="en-AU" baseline="0" dirty="0" smtClean="0"/>
                        <a:t> of them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No, just releases</a:t>
                      </a:r>
                      <a:r>
                        <a:rPr lang="en-AU" baseline="0" dirty="0" smtClean="0"/>
                        <a:t> hormones made in the hypothalamus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23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Stimulated by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Releasing Factors from hypothalamus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Nerve signals in the fibres from the hypothalamus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8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Releases</a:t>
                      </a:r>
                      <a:r>
                        <a:rPr lang="en-AU" baseline="0" dirty="0" smtClean="0"/>
                        <a:t> Hormones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Into systemic</a:t>
                      </a:r>
                      <a:r>
                        <a:rPr lang="en-AU" baseline="0" dirty="0" smtClean="0"/>
                        <a:t> circulation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Into systemic circulation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22980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96" y="1723713"/>
            <a:ext cx="4569304" cy="40436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28457" y="6345742"/>
            <a:ext cx="744583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Comment </a:t>
            </a:r>
            <a:r>
              <a:rPr lang="en-AU" sz="1600" i="1" dirty="0"/>
              <a:t>on the differences between the anterior and posterior pituitary.</a:t>
            </a:r>
          </a:p>
        </p:txBody>
      </p:sp>
    </p:spTree>
    <p:extLst>
      <p:ext uri="{BB962C8B-B14F-4D97-AF65-F5344CB8AC3E}">
        <p14:creationId xmlns:p14="http://schemas.microsoft.com/office/powerpoint/2010/main" val="261063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21" y="0"/>
            <a:ext cx="6278881" cy="68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949324"/>
              </p:ext>
            </p:extLst>
          </p:nvPr>
        </p:nvGraphicFramePr>
        <p:xfrm>
          <a:off x="165463" y="75232"/>
          <a:ext cx="11739154" cy="665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85059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460271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past exam question given </a:t>
                      </a:r>
                      <a:r>
                        <a:rPr lang="en-AU" sz="1600" b="0" baseline="0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hypothalamus and pituitary </a:t>
                      </a:r>
                      <a:r>
                        <a:rPr lang="en-AU" sz="1600" b="0" baseline="0" dirty="0" err="1" smtClean="0"/>
                        <a:t>ppt</a:t>
                      </a:r>
                      <a:r>
                        <a:rPr lang="en-AU" sz="1600" b="0" baseline="0" dirty="0" smtClean="0"/>
                        <a:t> presentation</a:t>
                      </a:r>
                    </a:p>
                    <a:p>
                      <a:r>
                        <a:rPr lang="en-AU" sz="1600" b="0" baseline="0" dirty="0" smtClean="0"/>
                        <a:t>3: Complete </a:t>
                      </a:r>
                      <a:r>
                        <a:rPr lang="en-AU" sz="1600" b="0" baseline="0" dirty="0" smtClean="0"/>
                        <a:t>Review Worksheet </a:t>
                      </a:r>
                      <a:r>
                        <a:rPr lang="en-AU" sz="1600" b="0" i="0" baseline="0" dirty="0" smtClean="0"/>
                        <a:t>and </a:t>
                      </a:r>
                      <a:r>
                        <a:rPr lang="en-AU" sz="1600" b="0" i="0" baseline="0" dirty="0" smtClean="0"/>
                        <a:t>check answers</a:t>
                      </a:r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Complete, mark and correct review worksheet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 on </a:t>
                      </a:r>
                      <a:r>
                        <a:rPr lang="en-AU" sz="1600" b="0" i="0" baseline="0" dirty="0" smtClean="0"/>
                        <a:t>today’s work (not for marks)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Growth Hormone production and regulation</a:t>
                      </a: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of the hypothalamus and its basic functions.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baseline="0" dirty="0" smtClean="0"/>
                        <a:t>Describe the structure and location of the pituitary gland.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the releasing factors that are produced by the hypothalamus.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baseline="0" dirty="0" smtClean="0"/>
                        <a:t>Describe how the releasing hormones travel from the hypothalamus to the anterior pituitary.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baseline="0" dirty="0" smtClean="0"/>
                        <a:t>Link the releasing factors from the hypothalamus to the anterior pituitary hormones they stimulate.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functions of the hormones produced and released by the anterior pituitary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functions of the posterior pituitary gland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Comment on where the hormones released by the posterior pituitary are manufactured.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Comment on the differences between the anterior and posterior pituitary.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regulation of posterior pituitary hormones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78503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Anterior</a:t>
                      </a:r>
                    </a:p>
                    <a:p>
                      <a:r>
                        <a:rPr lang="en-AU" sz="1600" b="0" dirty="0" smtClean="0"/>
                        <a:t>Posterior</a:t>
                      </a:r>
                    </a:p>
                    <a:p>
                      <a:r>
                        <a:rPr lang="en-AU" sz="1600" b="0" dirty="0" smtClean="0"/>
                        <a:t>Infundibulum</a:t>
                      </a:r>
                    </a:p>
                    <a:p>
                      <a:r>
                        <a:rPr lang="en-AU" sz="1600" b="0" dirty="0" smtClean="0"/>
                        <a:t>Hypothalamus</a:t>
                      </a:r>
                    </a:p>
                    <a:p>
                      <a:r>
                        <a:rPr lang="en-AU" sz="1600" b="0" dirty="0" smtClean="0"/>
                        <a:t>Pituitary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925" y="4715427"/>
            <a:ext cx="3202713" cy="20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6" y="260648"/>
            <a:ext cx="9951178" cy="648072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Hypothalamus and </a:t>
            </a:r>
            <a:r>
              <a:rPr lang="en-AU" sz="3600" b="1" dirty="0"/>
              <a:t>P</a:t>
            </a:r>
            <a:r>
              <a:rPr lang="en-AU" sz="3600" b="1" dirty="0" smtClean="0"/>
              <a:t>ituitary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66" y="980729"/>
            <a:ext cx="11521440" cy="5102027"/>
          </a:xfrm>
        </p:spPr>
        <p:txBody>
          <a:bodyPr/>
          <a:lstStyle/>
          <a:p>
            <a:r>
              <a:rPr lang="en-AU" sz="2400" dirty="0" smtClean="0"/>
              <a:t>Work together to control many of the other endocrine glands – hormone homeostasis</a:t>
            </a:r>
          </a:p>
          <a:p>
            <a:r>
              <a:rPr lang="en-AU" sz="2400" dirty="0" smtClean="0"/>
              <a:t>Located in brain:</a:t>
            </a:r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49" y="2382416"/>
            <a:ext cx="8546695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365125"/>
            <a:ext cx="10944497" cy="671195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Hypothalamus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1140823"/>
            <a:ext cx="10944497" cy="5103223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Has roles in both the endocrine and nervous systems – acts as a connector between the two.</a:t>
            </a:r>
          </a:p>
          <a:p>
            <a:r>
              <a:rPr lang="en-AU" sz="2400" dirty="0" smtClean="0"/>
              <a:t>Regulates many basic functions of the body:</a:t>
            </a:r>
          </a:p>
          <a:p>
            <a:pPr marL="0" indent="0">
              <a:buNone/>
            </a:pPr>
            <a:endParaRPr lang="en-AU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Body Temperature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Water Balance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Heart Rate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Secretion of Releasing Factors and Inhibiting factors</a:t>
            </a:r>
          </a:p>
          <a:p>
            <a:pPr marL="457200" lvl="1" indent="0">
              <a:buNone/>
            </a:pPr>
            <a:r>
              <a:rPr lang="en-AU" sz="2000" dirty="0" smtClean="0"/>
              <a:t>    that stimulate the anterior pituitary to produce other</a:t>
            </a:r>
          </a:p>
          <a:p>
            <a:pPr marL="457200" lvl="1" indent="0">
              <a:buNone/>
            </a:pPr>
            <a:r>
              <a:rPr lang="en-AU" sz="2000" dirty="0"/>
              <a:t> </a:t>
            </a:r>
            <a:r>
              <a:rPr lang="en-AU" sz="2000" dirty="0" smtClean="0"/>
              <a:t>   hormones or to inhibit the release of hormones.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Production of hormones that travel along nerves and are released by the posterior pituitary.</a:t>
            </a:r>
          </a:p>
          <a:p>
            <a:r>
              <a:rPr lang="en-AU" sz="2400" dirty="0" smtClean="0"/>
              <a:t>Located in the base of the brain, below the thalamus and above pituitary.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945" y="1854926"/>
            <a:ext cx="5165600" cy="27085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6103" y="6356029"/>
            <a:ext cx="68101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of the hypothalamus and its basic functions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8004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38702"/>
            <a:ext cx="11643361" cy="732155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The Pituitary Gland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932942"/>
            <a:ext cx="11209867" cy="569976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Also called the </a:t>
            </a:r>
            <a:r>
              <a:rPr lang="en-AU" sz="2400" i="1" dirty="0" err="1" smtClean="0"/>
              <a:t>hypophysis</a:t>
            </a:r>
            <a:r>
              <a:rPr lang="en-AU" sz="2400" dirty="0" smtClean="0"/>
              <a:t>, sometimes called the “master gland”.</a:t>
            </a:r>
          </a:p>
          <a:p>
            <a:r>
              <a:rPr lang="en-AU" sz="2400" dirty="0" smtClean="0"/>
              <a:t>Lies just beneath the hypothalamus in a pocket of bone.</a:t>
            </a:r>
          </a:p>
          <a:p>
            <a:r>
              <a:rPr lang="en-AU" sz="2400" dirty="0" smtClean="0"/>
              <a:t>Joined to the hypothalamus by a stalk called the </a:t>
            </a:r>
            <a:r>
              <a:rPr lang="en-AU" sz="2400" i="1" dirty="0" smtClean="0"/>
              <a:t>infundibulum.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The infundibulum contains blood vessels and nerves that communicate with the pituitary.</a:t>
            </a:r>
          </a:p>
          <a:p>
            <a:r>
              <a:rPr lang="en-AU" sz="2400" dirty="0" smtClean="0"/>
              <a:t>Two lobes that function separately: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Anterior Lobe – closest to front of body.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Receives releasing factors from the hypothalamus via blood vessels in the infundibulum.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Produces hormones in response to stimulus by hypothalamus and releases them into </a:t>
            </a:r>
            <a:r>
              <a:rPr lang="en-AU" i="1" dirty="0" smtClean="0"/>
              <a:t>systemic circulation </a:t>
            </a:r>
            <a:r>
              <a:rPr lang="en-AU" dirty="0" smtClean="0"/>
              <a:t>(the blood stream supplying the body).</a:t>
            </a:r>
            <a:endParaRPr lang="en-AU" sz="24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Posterior Lobe – closest to back of body.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Does not make its own hormones.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dirty="0" smtClean="0"/>
              <a:t>Releases hormones made by the hypothalamus that travel down the infundibulum via nerves.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66" y="76617"/>
            <a:ext cx="2671640" cy="20043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18464" y="6377634"/>
            <a:ext cx="6905896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AU" sz="1600" i="1" dirty="0" smtClean="0"/>
              <a:t>Learning Aim: Describe </a:t>
            </a:r>
            <a:r>
              <a:rPr lang="en-AU" sz="1600" i="1" dirty="0"/>
              <a:t>the structure and location of the pituitary gland.</a:t>
            </a:r>
          </a:p>
        </p:txBody>
      </p:sp>
    </p:spTree>
    <p:extLst>
      <p:ext uri="{BB962C8B-B14F-4D97-AF65-F5344CB8AC3E}">
        <p14:creationId xmlns:p14="http://schemas.microsoft.com/office/powerpoint/2010/main" val="337838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101640"/>
            <a:ext cx="11713029" cy="514440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Communication between Hypothalamus and Anterior Pituitary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52" y="698625"/>
            <a:ext cx="6792685" cy="5712823"/>
          </a:xfrm>
        </p:spPr>
        <p:txBody>
          <a:bodyPr>
            <a:normAutofit lnSpcReduction="10000"/>
          </a:bodyPr>
          <a:lstStyle/>
          <a:p>
            <a:pPr marL="0" indent="0" defTabSz="540000">
              <a:buNone/>
            </a:pPr>
            <a:r>
              <a:rPr lang="en-AU" sz="2000" dirty="0" smtClean="0"/>
              <a:t>1:	the hypothalamus produces releasing factors.</a:t>
            </a:r>
          </a:p>
          <a:p>
            <a:pPr marL="0" indent="0" defTabSz="540000">
              <a:buNone/>
            </a:pPr>
            <a:r>
              <a:rPr lang="en-AU" sz="2000" dirty="0" smtClean="0"/>
              <a:t>2:  	these are secreted into the blood vessels of the 	infundibulum.</a:t>
            </a:r>
          </a:p>
          <a:p>
            <a:pPr marL="0" indent="0" defTabSz="540000">
              <a:buNone/>
            </a:pPr>
            <a:r>
              <a:rPr lang="en-AU" sz="2000" dirty="0" smtClean="0"/>
              <a:t>3: 	releasing factors travel through these blood vessels to 	the anterior pituitary.</a:t>
            </a:r>
          </a:p>
          <a:p>
            <a:pPr marL="0" indent="0" defTabSz="540000">
              <a:buNone/>
            </a:pPr>
            <a:r>
              <a:rPr lang="en-AU" sz="2000" dirty="0" smtClean="0"/>
              <a:t>4:	the releasing factors stimulate the anterior pituitary 	to produce and release other hormones.</a:t>
            </a:r>
          </a:p>
          <a:p>
            <a:pPr marL="0" indent="0" defTabSz="540000">
              <a:lnSpc>
                <a:spcPct val="100000"/>
              </a:lnSpc>
              <a:buNone/>
            </a:pPr>
            <a:r>
              <a:rPr lang="en-AU" sz="2000" dirty="0" smtClean="0"/>
              <a:t>5</a:t>
            </a:r>
            <a:r>
              <a:rPr lang="en-AU" sz="2000" dirty="0"/>
              <a:t>:  	the hormone produced is released into the systemic</a:t>
            </a:r>
          </a:p>
          <a:p>
            <a:pPr marL="0" indent="0" defTabSz="540000">
              <a:lnSpc>
                <a:spcPct val="110000"/>
              </a:lnSpc>
              <a:spcBef>
                <a:spcPts val="0"/>
              </a:spcBef>
              <a:buNone/>
            </a:pPr>
            <a:r>
              <a:rPr lang="en-AU" sz="2000" dirty="0"/>
              <a:t>	circulation</a:t>
            </a:r>
          </a:p>
          <a:p>
            <a:pPr marL="0" indent="0" defTabSz="540000">
              <a:buNone/>
            </a:pPr>
            <a:r>
              <a:rPr lang="en-AU" sz="2000" b="1" dirty="0" smtClean="0"/>
              <a:t>Releasing Factors from the Hypothalamus Include:</a:t>
            </a:r>
          </a:p>
          <a:p>
            <a:pPr lvl="1" defTabSz="360000"/>
            <a:r>
              <a:rPr lang="en-AU" sz="1600" dirty="0" smtClean="0"/>
              <a:t>	TRF:		Thyrotropin Releasing Factor</a:t>
            </a:r>
          </a:p>
          <a:p>
            <a:pPr lvl="1" defTabSz="360000"/>
            <a:r>
              <a:rPr lang="en-AU" sz="1600" dirty="0" smtClean="0"/>
              <a:t>CRF:  	</a:t>
            </a:r>
            <a:r>
              <a:rPr lang="en-AU" sz="1600" dirty="0" err="1" smtClean="0"/>
              <a:t>Corticotropin</a:t>
            </a:r>
            <a:r>
              <a:rPr lang="en-AU" sz="1600" dirty="0" smtClean="0"/>
              <a:t> Releasing Factor</a:t>
            </a:r>
          </a:p>
          <a:p>
            <a:pPr lvl="1" defTabSz="360000"/>
            <a:r>
              <a:rPr lang="en-AU" sz="1600" dirty="0" smtClean="0"/>
              <a:t>GHRF: 	Growth Hormone Releasing Factor</a:t>
            </a:r>
          </a:p>
          <a:p>
            <a:pPr lvl="1" defTabSz="360000"/>
            <a:r>
              <a:rPr lang="en-AU" sz="1600" dirty="0" smtClean="0"/>
              <a:t>PRF:		Prolactin Releasing Factor</a:t>
            </a:r>
          </a:p>
          <a:p>
            <a:pPr lvl="1" defTabSz="360000"/>
            <a:r>
              <a:rPr lang="en-AU" sz="1600" dirty="0" err="1" smtClean="0"/>
              <a:t>GnRF</a:t>
            </a:r>
            <a:r>
              <a:rPr lang="en-AU" sz="1600" dirty="0" smtClean="0"/>
              <a:t>:	Gonadotropin Releasing Factor</a:t>
            </a:r>
          </a:p>
          <a:p>
            <a:pPr marL="0" indent="0" defTabSz="360000">
              <a:buNone/>
            </a:pPr>
            <a:r>
              <a:rPr lang="en-AU" sz="2000" b="1" dirty="0" smtClean="0">
                <a:solidFill>
                  <a:schemeClr val="bg1">
                    <a:lumMod val="50000"/>
                  </a:schemeClr>
                </a:solidFill>
              </a:rPr>
              <a:t>Inhibiting Factors from the Hypothalamus Include:</a:t>
            </a:r>
          </a:p>
          <a:p>
            <a:pPr lvl="1" defTabSz="360000"/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PIF:		Prolactin Inhibiting Factor (also called Dopamine)</a:t>
            </a:r>
          </a:p>
          <a:p>
            <a:pPr lvl="1" defTabSz="360000"/>
            <a:r>
              <a:rPr lang="en-AU" sz="1600" dirty="0" smtClean="0">
                <a:solidFill>
                  <a:schemeClr val="bg1">
                    <a:lumMod val="50000"/>
                  </a:schemeClr>
                </a:solidFill>
              </a:rPr>
              <a:t>GHIF:	Growth Hormone Inhibiting Factor (also called  Somatostatin)</a:t>
            </a:r>
          </a:p>
          <a:p>
            <a:pPr lvl="1" defTabSz="360000"/>
            <a:endParaRPr lang="en-AU" sz="1600" dirty="0" smtClean="0"/>
          </a:p>
          <a:p>
            <a:pPr lvl="1" defTabSz="360000"/>
            <a:endParaRPr lang="en-AU" sz="1600" b="1" dirty="0" smtClean="0"/>
          </a:p>
          <a:p>
            <a:pPr lvl="1" defTabSz="360000"/>
            <a:endParaRPr lang="en-AU" sz="1600" dirty="0" smtClean="0"/>
          </a:p>
          <a:p>
            <a:pPr lvl="1" defTabSz="360000"/>
            <a:endParaRPr lang="en-AU" sz="1600" dirty="0" smtClean="0"/>
          </a:p>
          <a:p>
            <a:pPr lvl="1" defTabSz="360000"/>
            <a:endParaRPr lang="en-AU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86" y="1010194"/>
            <a:ext cx="5485229" cy="4854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0107" y="6138242"/>
            <a:ext cx="909174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List </a:t>
            </a:r>
            <a:r>
              <a:rPr lang="en-AU" sz="1600" i="1" dirty="0"/>
              <a:t>the releasing factors that are produced by the </a:t>
            </a:r>
            <a:r>
              <a:rPr lang="en-AU" sz="1600" i="1" dirty="0" smtClean="0"/>
              <a:t>hypothalamus</a:t>
            </a:r>
          </a:p>
          <a:p>
            <a:r>
              <a:rPr lang="en-AU" sz="1600" b="0" i="1" baseline="0" dirty="0" smtClean="0"/>
              <a:t>Learning Aim: Describe how the releasing hormones travel from the hypothalamus to the anterior pituitary.</a:t>
            </a:r>
          </a:p>
        </p:txBody>
      </p:sp>
    </p:spTree>
    <p:extLst>
      <p:ext uri="{BB962C8B-B14F-4D97-AF65-F5344CB8AC3E}">
        <p14:creationId xmlns:p14="http://schemas.microsoft.com/office/powerpoint/2010/main" val="26957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9" y="231726"/>
            <a:ext cx="11040291" cy="636361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Anterior Pituitary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24" y="868086"/>
            <a:ext cx="7639866" cy="5989913"/>
          </a:xfrm>
        </p:spPr>
        <p:txBody>
          <a:bodyPr>
            <a:normAutofit/>
          </a:bodyPr>
          <a:lstStyle/>
          <a:p>
            <a:r>
              <a:rPr lang="en-AU" sz="2000" dirty="0" smtClean="0"/>
              <a:t>Also called the </a:t>
            </a:r>
            <a:r>
              <a:rPr lang="en-AU" sz="2000" i="1" dirty="0" smtClean="0"/>
              <a:t>adenohypophysis</a:t>
            </a:r>
            <a:endParaRPr lang="en-AU" sz="2000" dirty="0" smtClean="0"/>
          </a:p>
          <a:p>
            <a:r>
              <a:rPr lang="en-AU" sz="2000" dirty="0" smtClean="0"/>
              <a:t>Produces and releases a number of hormones in response to releasing factors from the hypothalamus.</a:t>
            </a:r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384" y="1804070"/>
            <a:ext cx="3214724" cy="284493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7959"/>
              </p:ext>
            </p:extLst>
          </p:nvPr>
        </p:nvGraphicFramePr>
        <p:xfrm>
          <a:off x="313509" y="1919732"/>
          <a:ext cx="8430860" cy="4394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509">
                  <a:extLst>
                    <a:ext uri="{9D8B030D-6E8A-4147-A177-3AD203B41FA5}">
                      <a16:colId xmlns:a16="http://schemas.microsoft.com/office/drawing/2014/main" val="4166700271"/>
                    </a:ext>
                  </a:extLst>
                </a:gridCol>
                <a:gridCol w="1903203">
                  <a:extLst>
                    <a:ext uri="{9D8B030D-6E8A-4147-A177-3AD203B41FA5}">
                      <a16:colId xmlns:a16="http://schemas.microsoft.com/office/drawing/2014/main" val="2947166720"/>
                    </a:ext>
                  </a:extLst>
                </a:gridCol>
                <a:gridCol w="4230148">
                  <a:extLst>
                    <a:ext uri="{9D8B030D-6E8A-4147-A177-3AD203B41FA5}">
                      <a16:colId xmlns:a16="http://schemas.microsoft.com/office/drawing/2014/main" val="2874892728"/>
                    </a:ext>
                  </a:extLst>
                </a:gridCol>
              </a:tblGrid>
              <a:tr h="538971"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Hypothalamus</a:t>
                      </a:r>
                      <a:r>
                        <a:rPr lang="en-AU" sz="16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Produces:</a:t>
                      </a:r>
                      <a:endParaRPr lang="en-AU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endParaRPr lang="en-AU" b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AU" b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AU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AU" sz="1600" b="0" dirty="0" smtClean="0">
                          <a:solidFill>
                            <a:srgbClr val="FF0000"/>
                          </a:solidFill>
                        </a:rPr>
                        <a:t>Releasing</a:t>
                      </a:r>
                      <a:r>
                        <a:rPr lang="en-AU" sz="1600" b="0" baseline="0" dirty="0" smtClean="0">
                          <a:solidFill>
                            <a:srgbClr val="FF0000"/>
                          </a:solidFill>
                        </a:rPr>
                        <a:t>/ Inhibiting factors travel via the blood vessels of the infundibulum to the Anterior Pituitary</a:t>
                      </a:r>
                      <a:endParaRPr lang="en-AU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</a:t>
                      </a:r>
                      <a:r>
                        <a:rPr lang="en-AU" sz="16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response, the Anterior Pituitary</a:t>
                      </a:r>
                      <a:endParaRPr lang="en-AU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70172"/>
                  </a:ext>
                </a:extLst>
              </a:tr>
              <a:tr h="538971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TRF </a:t>
                      </a:r>
                      <a:endParaRPr lang="en-AU" sz="800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AU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Thyrotropin</a:t>
                      </a:r>
                      <a:r>
                        <a:rPr lang="en-AU" sz="8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Releasing Factor</a:t>
                      </a:r>
                      <a:endParaRPr lang="en-A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Produces and releases </a:t>
                      </a:r>
                      <a:r>
                        <a:rPr lang="en-AU" sz="14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TSH: Thyroid Stimulating Hormone </a:t>
                      </a:r>
                      <a:r>
                        <a:rPr lang="en-AU" sz="14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into</a:t>
                      </a:r>
                      <a:r>
                        <a:rPr lang="en-AU" sz="14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the systemic circulation</a:t>
                      </a:r>
                      <a:endParaRPr lang="en-AU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10727"/>
                  </a:ext>
                </a:extLst>
              </a:tr>
              <a:tr h="538971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CRF</a:t>
                      </a:r>
                    </a:p>
                    <a:p>
                      <a:r>
                        <a:rPr lang="en-AU" sz="8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Corticotropin</a:t>
                      </a:r>
                      <a:r>
                        <a:rPr lang="en-AU" sz="800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Releasing Factor</a:t>
                      </a:r>
                      <a:endParaRPr lang="en-AU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Produces</a:t>
                      </a:r>
                      <a:r>
                        <a:rPr lang="en-AU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and releases </a:t>
                      </a:r>
                      <a:r>
                        <a:rPr lang="en-AU" sz="14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ACTH: Adrenocorticotropic Hormone </a:t>
                      </a:r>
                      <a:r>
                        <a:rPr lang="en-AU" sz="14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into the systemic circulation</a:t>
                      </a:r>
                      <a:endParaRPr lang="en-AU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35971"/>
                  </a:ext>
                </a:extLst>
              </a:tr>
              <a:tr h="4538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GHRF</a:t>
                      </a:r>
                    </a:p>
                    <a:p>
                      <a:r>
                        <a:rPr lang="en-AU" sz="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Growth Hormone Releasing Factor</a:t>
                      </a:r>
                      <a:endParaRPr lang="en-AU" sz="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Produces and releases</a:t>
                      </a:r>
                      <a:r>
                        <a:rPr lang="en-AU" sz="14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en-AU" sz="14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Growth Hormone </a:t>
                      </a:r>
                      <a:r>
                        <a:rPr lang="en-AU" sz="1400" b="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into the systemic circulation</a:t>
                      </a:r>
                      <a:endParaRPr lang="en-AU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93627"/>
                  </a:ext>
                </a:extLst>
              </a:tr>
              <a:tr h="4538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PRF</a:t>
                      </a:r>
                    </a:p>
                    <a:p>
                      <a:r>
                        <a:rPr lang="en-AU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Prolactin Releasing</a:t>
                      </a:r>
                      <a:r>
                        <a:rPr lang="en-AU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Factor</a:t>
                      </a:r>
                      <a:endParaRPr lang="en-AU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Produces and releases</a:t>
                      </a:r>
                      <a:r>
                        <a:rPr lang="en-AU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AU" sz="14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Prolactin </a:t>
                      </a:r>
                      <a:r>
                        <a:rPr lang="en-AU" sz="14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into the systemic circulation</a:t>
                      </a:r>
                      <a:endParaRPr lang="en-AU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71037"/>
                  </a:ext>
                </a:extLst>
              </a:tr>
              <a:tr h="765906">
                <a:tc>
                  <a:txBody>
                    <a:bodyPr/>
                    <a:lstStyle/>
                    <a:p>
                      <a:r>
                        <a:rPr lang="en-AU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GnRF</a:t>
                      </a:r>
                      <a:endParaRPr lang="en-AU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AU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Gondaotropin</a:t>
                      </a:r>
                      <a:r>
                        <a:rPr lang="en-AU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Releasing Factor</a:t>
                      </a:r>
                      <a:endParaRPr lang="en-AU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Produces</a:t>
                      </a:r>
                      <a:r>
                        <a:rPr lang="en-AU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releases </a:t>
                      </a:r>
                      <a:r>
                        <a:rPr lang="en-AU" sz="14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LH: Luteinising Hormone</a:t>
                      </a:r>
                      <a:r>
                        <a:rPr lang="en-AU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</a:t>
                      </a:r>
                      <a:r>
                        <a:rPr lang="en-AU" sz="1400" b="1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FSH: Follicle Stimulating Hormone </a:t>
                      </a:r>
                      <a:r>
                        <a:rPr lang="en-AU" sz="1400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into the systemic circulation</a:t>
                      </a:r>
                      <a:endParaRPr lang="en-AU" sz="14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96540"/>
                  </a:ext>
                </a:extLst>
              </a:tr>
              <a:tr h="4538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PIF</a:t>
                      </a:r>
                    </a:p>
                    <a:p>
                      <a:r>
                        <a:rPr lang="en-AU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Prolactin Inhibitory</a:t>
                      </a:r>
                      <a:r>
                        <a:rPr lang="en-AU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Factor</a:t>
                      </a:r>
                      <a:endParaRPr lang="en-AU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Inhibits</a:t>
                      </a:r>
                      <a:r>
                        <a:rPr lang="en-AU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release of Prolactin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739584"/>
                  </a:ext>
                </a:extLst>
              </a:tr>
              <a:tr h="45387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GHIF</a:t>
                      </a:r>
                    </a:p>
                    <a:p>
                      <a:r>
                        <a:rPr lang="en-AU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Growth</a:t>
                      </a:r>
                      <a:r>
                        <a:rPr lang="en-AU" sz="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Hormone Inhibitory Factor</a:t>
                      </a:r>
                      <a:endParaRPr lang="en-AU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</a:t>
                      </a:r>
                      <a:r>
                        <a:rPr lang="en-AU" sz="1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hibits release of Growth Hormone</a:t>
                      </a:r>
                      <a:endParaRPr lang="en-AU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455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7771" y="6455383"/>
            <a:ext cx="972747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Link </a:t>
            </a:r>
            <a:r>
              <a:rPr lang="en-AU" sz="1600" i="1" dirty="0"/>
              <a:t>the releasing factors from the hypothalamus to the anterior pituitary hormones they stimulate</a:t>
            </a:r>
            <a:r>
              <a:rPr lang="en-AU" sz="1600" i="1" dirty="0" smtClean="0"/>
              <a:t>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9537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5"/>
            <a:ext cx="11005457" cy="58410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Anterior Pituitary Hormone Functions:</a:t>
            </a:r>
            <a:endParaRPr lang="en-A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410789"/>
            <a:ext cx="10895168" cy="3857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40031" y="5730241"/>
            <a:ext cx="9022079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Describe </a:t>
            </a:r>
            <a:r>
              <a:rPr lang="en-AU" sz="1600" i="1" dirty="0"/>
              <a:t>the functions of the hormones produced and released by the anterior pituitary</a:t>
            </a:r>
          </a:p>
        </p:txBody>
      </p:sp>
    </p:spTree>
    <p:extLst>
      <p:ext uri="{BB962C8B-B14F-4D97-AF65-F5344CB8AC3E}">
        <p14:creationId xmlns:p14="http://schemas.microsoft.com/office/powerpoint/2010/main" val="6382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5"/>
            <a:ext cx="11005457" cy="584109"/>
          </a:xfrm>
        </p:spPr>
        <p:txBody>
          <a:bodyPr>
            <a:noAutofit/>
          </a:bodyPr>
          <a:lstStyle/>
          <a:p>
            <a:r>
              <a:rPr lang="en-AU" sz="3600" b="1" dirty="0" smtClean="0"/>
              <a:t>Anterior Pituitary Hormone Functions:</a:t>
            </a:r>
            <a:endParaRPr lang="en-AU" sz="3600" b="1" dirty="0"/>
          </a:p>
        </p:txBody>
      </p:sp>
      <p:pic>
        <p:nvPicPr>
          <p:cNvPr id="5" name="Picture 2" descr="https://s-media-cache-ak0.pinimg.com/564x/cc/d3/24/ccd324dc5b4e244d4ca7e9a97ca4af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20" y="949234"/>
            <a:ext cx="5715885" cy="575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3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C4470D-564F-4C82-979E-A5EFB7EBF5A0}"/>
</file>

<file path=customXml/itemProps2.xml><?xml version="1.0" encoding="utf-8"?>
<ds:datastoreItem xmlns:ds="http://schemas.openxmlformats.org/officeDocument/2006/customXml" ds:itemID="{281FDA81-AF8B-4F01-90F3-354F042B8881}"/>
</file>

<file path=customXml/itemProps3.xml><?xml version="1.0" encoding="utf-8"?>
<ds:datastoreItem xmlns:ds="http://schemas.openxmlformats.org/officeDocument/2006/customXml" ds:itemID="{3FD9280B-283F-49AE-899B-C52F99AE90C7}"/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1165</Words>
  <Application>Microsoft Office PowerPoint</Application>
  <PresentationFormat>Widescreen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The hypothalamus and pituitary</vt:lpstr>
      <vt:lpstr>PowerPoint Presentation</vt:lpstr>
      <vt:lpstr>The Hypothalamus and Pituitary</vt:lpstr>
      <vt:lpstr>The Hypothalamus</vt:lpstr>
      <vt:lpstr>The Pituitary Gland</vt:lpstr>
      <vt:lpstr>Communication between Hypothalamus and Anterior Pituitary</vt:lpstr>
      <vt:lpstr>The Anterior Pituitary</vt:lpstr>
      <vt:lpstr>Anterior Pituitary Hormone Functions:</vt:lpstr>
      <vt:lpstr>Anterior Pituitary Hormone Functions:</vt:lpstr>
      <vt:lpstr>The Posterior Pituitary</vt:lpstr>
      <vt:lpstr>Communication between Hypothalamus and Posterior Pituitary</vt:lpstr>
      <vt:lpstr>Regulation of Posterior Pituitary Hormones</vt:lpstr>
      <vt:lpstr>PowerPoint Presentation</vt:lpstr>
      <vt:lpstr>Compare Anterior and Posterior Pituitary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hypothalamus and pituitary</dc:title>
  <dc:creator>BYRNE Robin [Belmont City College]</dc:creator>
  <cp:lastModifiedBy>BYRNE Robin [Belmont City College]</cp:lastModifiedBy>
  <cp:revision>42</cp:revision>
  <dcterms:created xsi:type="dcterms:W3CDTF">2021-02-01T04:59:02Z</dcterms:created>
  <dcterms:modified xsi:type="dcterms:W3CDTF">2022-02-03T01:37:54Z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