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4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 autoAdjust="0"/>
    <p:restoredTop sz="80590" autoAdjust="0"/>
  </p:normalViewPr>
  <p:slideViewPr>
    <p:cSldViewPr snapToGrid="0">
      <p:cViewPr varScale="1">
        <p:scale>
          <a:sx n="70" d="100"/>
          <a:sy n="70" d="100"/>
        </p:scale>
        <p:origin x="1109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09120-E791-4428-BA6A-3EEE0D3FC9D0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32F68-6A56-4DD3-B69C-8B99016F50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396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63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67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6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1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32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03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52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82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03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B2B9-C0A6-42B5-88DB-427BBF932D2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41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25517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 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Do the practice exam question provided.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 </a:t>
                      </a:r>
                    </a:p>
                    <a:p>
                      <a:r>
                        <a:rPr lang="en-AU" sz="1600" b="0" baseline="0" dirty="0" smtClean="0"/>
                        <a:t>2: Growth Hormone: production, effects and regulation</a:t>
                      </a:r>
                    </a:p>
                    <a:p>
                      <a:r>
                        <a:rPr lang="en-AU" sz="1600" b="0" baseline="0" dirty="0" smtClean="0"/>
                        <a:t>3: Start on the Review Worksheet Provided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section, especially any flow diagrams showing hormone regulation.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i="1" baseline="0" dirty="0" smtClean="0"/>
                        <a:t>Finish the Review Worksheet, and mark and correct your work using the answer key.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</a:t>
                      </a:r>
                      <a:r>
                        <a:rPr lang="en-AU" sz="1600" b="1" i="0" baseline="0" dirty="0" smtClean="0"/>
                        <a:t>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Formative Assessment question (closed book, under test conditions)</a:t>
                      </a: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The Thyroid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where Growth Hormone is produced.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the effects on the body of Growth Hormone.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in in detail how Growth Hormone is regulated.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the disorders caused by Growth Hormone hyper- and hypo-secretion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Somatostatin</a:t>
                      </a:r>
                    </a:p>
                    <a:p>
                      <a:r>
                        <a:rPr lang="en-AU" sz="1600" b="0" dirty="0" smtClean="0"/>
                        <a:t>Hypersecretion</a:t>
                      </a:r>
                    </a:p>
                    <a:p>
                      <a:r>
                        <a:rPr lang="en-AU" sz="1600" b="0" dirty="0" err="1" smtClean="0"/>
                        <a:t>Hyposecretion</a:t>
                      </a:r>
                      <a:endParaRPr lang="en-AU" sz="1600" b="0" dirty="0" smtClean="0"/>
                    </a:p>
                    <a:p>
                      <a:endParaRPr lang="en-AU" sz="1600" b="0" dirty="0" smtClean="0"/>
                    </a:p>
                    <a:p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252" y="4083813"/>
            <a:ext cx="3364365" cy="26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950" y="246063"/>
            <a:ext cx="9144000" cy="1080906"/>
          </a:xfrm>
        </p:spPr>
        <p:txBody>
          <a:bodyPr/>
          <a:lstStyle/>
          <a:p>
            <a:r>
              <a:rPr lang="en-AU" dirty="0" smtClean="0"/>
              <a:t>Growth Hormone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873" y="5296670"/>
            <a:ext cx="9144000" cy="999355"/>
          </a:xfrm>
        </p:spPr>
        <p:txBody>
          <a:bodyPr>
            <a:normAutofit/>
          </a:bodyPr>
          <a:lstStyle/>
          <a:p>
            <a:r>
              <a:rPr lang="en-AU" dirty="0" smtClean="0"/>
              <a:t>Production, Effects, Regulation and Disease</a:t>
            </a:r>
          </a:p>
          <a:p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Ch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 2 </a:t>
            </a:r>
            <a:r>
              <a:rPr lang="en-AU" i="1" dirty="0" smtClean="0">
                <a:solidFill>
                  <a:schemeClr val="bg1">
                    <a:lumMod val="65000"/>
                  </a:schemeClr>
                </a:solidFill>
              </a:rPr>
              <a:t>Human Perspectives</a:t>
            </a:r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/>
          </a:p>
        </p:txBody>
      </p:sp>
      <p:pic>
        <p:nvPicPr>
          <p:cNvPr id="1026" name="Picture 2" descr="https://i.pinimg.com/564x/be/70/2a/be702ae93d1214d5622a74bfa1d80c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524000"/>
            <a:ext cx="5372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5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66" y="260622"/>
            <a:ext cx="10515600" cy="636361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Growth Hormone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" y="1097279"/>
            <a:ext cx="6389914" cy="4905512"/>
          </a:xfrm>
        </p:spPr>
        <p:txBody>
          <a:bodyPr/>
          <a:lstStyle/>
          <a:p>
            <a:r>
              <a:rPr lang="en-AU" sz="2400" dirty="0" smtClean="0"/>
              <a:t>Also called </a:t>
            </a:r>
            <a:r>
              <a:rPr lang="en-AU" sz="2400" i="1" dirty="0" smtClean="0"/>
              <a:t>somatotropin</a:t>
            </a:r>
          </a:p>
          <a:p>
            <a:pPr marL="0" indent="0">
              <a:buNone/>
            </a:pPr>
            <a:endParaRPr lang="en-AU" sz="2400" i="1" dirty="0" smtClean="0"/>
          </a:p>
          <a:p>
            <a:r>
              <a:rPr lang="en-AU" sz="2400" dirty="0" smtClean="0"/>
              <a:t>Peptide Hormone (protein/amine group)</a:t>
            </a:r>
          </a:p>
          <a:p>
            <a:endParaRPr lang="en-AU" sz="2400" dirty="0"/>
          </a:p>
          <a:p>
            <a:r>
              <a:rPr lang="en-AU" sz="2400" dirty="0" smtClean="0"/>
              <a:t>Produced by Anterior Pituitary and released into blood</a:t>
            </a:r>
          </a:p>
          <a:p>
            <a:endParaRPr lang="en-AU" sz="2400" dirty="0"/>
          </a:p>
          <a:p>
            <a:r>
              <a:rPr lang="en-AU" sz="2400" dirty="0" smtClean="0"/>
              <a:t>Variety of effects related to growth and development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25" y="1097279"/>
            <a:ext cx="5332304" cy="38840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31725" y="5664237"/>
            <a:ext cx="520681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</a:t>
            </a:r>
            <a:r>
              <a:rPr lang="en-AU" sz="1600" i="1" dirty="0"/>
              <a:t>Explain where Growth Hormone is produced</a:t>
            </a:r>
            <a:r>
              <a:rPr lang="en-AU" sz="1600" i="1" dirty="0" smtClean="0"/>
              <a:t>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5554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30" y="539930"/>
            <a:ext cx="5616952" cy="5455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247876"/>
            <a:ext cx="10515600" cy="584109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Effects of Growth Hormone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1124040"/>
            <a:ext cx="6738257" cy="5497286"/>
          </a:xfrm>
        </p:spPr>
        <p:txBody>
          <a:bodyPr/>
          <a:lstStyle/>
          <a:p>
            <a:r>
              <a:rPr lang="en-AU" dirty="0" smtClean="0"/>
              <a:t>Anabolic:  “builds up” tissues</a:t>
            </a:r>
          </a:p>
          <a:p>
            <a:r>
              <a:rPr lang="en-AU" dirty="0" smtClean="0"/>
              <a:t>Acts with a specific receptor on cell surface</a:t>
            </a:r>
          </a:p>
          <a:p>
            <a:r>
              <a:rPr lang="en-AU" dirty="0" smtClean="0"/>
              <a:t>Increases: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Height (bone and muscle growth) in children and adolescents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protein synthesis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metabolism of fats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Muscle mass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Bone mineralization and density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Growth of internal organs (but not brain)</a:t>
            </a:r>
          </a:p>
          <a:p>
            <a:r>
              <a:rPr lang="en-AU" dirty="0" smtClean="0"/>
              <a:t>Acts on liver to increase blood glucose: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Reduces uptake of glucose by liver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Increases gluconeogenesis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5795" y="6251994"/>
            <a:ext cx="5469190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 List </a:t>
            </a:r>
            <a:r>
              <a:rPr lang="en-AU" sz="1600" i="1" dirty="0"/>
              <a:t>the effects on the body of Growth Hormone.</a:t>
            </a:r>
          </a:p>
        </p:txBody>
      </p:sp>
    </p:spTree>
    <p:extLst>
      <p:ext uri="{BB962C8B-B14F-4D97-AF65-F5344CB8AC3E}">
        <p14:creationId xmlns:p14="http://schemas.microsoft.com/office/powerpoint/2010/main" val="1426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713" y="145097"/>
            <a:ext cx="6021709" cy="6508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68" y="145097"/>
            <a:ext cx="6716486" cy="616903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+mn-lt"/>
              </a:rPr>
              <a:t>Growth Hormone Regulation</a:t>
            </a:r>
            <a:endParaRPr lang="en-AU" sz="4000" b="1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4" y="1056276"/>
            <a:ext cx="3111319" cy="49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2234" y="6284077"/>
            <a:ext cx="601260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in in detail how Growth Hormone is regulated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6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wth hormone eff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4" y="0"/>
            <a:ext cx="8887279" cy="666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30439" y="6362803"/>
            <a:ext cx="601260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in in detail how Growth Hormone is regulated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5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12726"/>
            <a:ext cx="11092543" cy="854074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Growth Hormone Imbalance and Disease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690688"/>
            <a:ext cx="9514114" cy="4644798"/>
          </a:xfrm>
        </p:spPr>
        <p:txBody>
          <a:bodyPr/>
          <a:lstStyle/>
          <a:p>
            <a:r>
              <a:rPr lang="en-AU" dirty="0" smtClean="0"/>
              <a:t>Problems with Growth Hormone production affect homeostasis, causing disease.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r>
              <a:rPr lang="en-AU" b="1" i="1" dirty="0" smtClean="0"/>
              <a:t>Growth Hormone Hypersecretion</a:t>
            </a:r>
            <a:r>
              <a:rPr lang="en-AU" dirty="0" smtClean="0"/>
              <a:t>: too much growth hormone.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r>
              <a:rPr lang="en-AU" b="1" i="1" dirty="0" smtClean="0"/>
              <a:t>Growth Hormone Deficiency</a:t>
            </a:r>
            <a:r>
              <a:rPr lang="en-AU" dirty="0" smtClean="0"/>
              <a:t>:  not enough growth hormone.</a:t>
            </a:r>
            <a:endParaRPr lang="en-AU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971" y="2240416"/>
            <a:ext cx="2370744" cy="35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8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09" y="106136"/>
            <a:ext cx="10515600" cy="810531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Growth Hormone Hypersecretion</a:t>
            </a:r>
            <a:endParaRPr lang="en-AU" sz="36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051724"/>
              </p:ext>
            </p:extLst>
          </p:nvPr>
        </p:nvGraphicFramePr>
        <p:xfrm>
          <a:off x="436109" y="817788"/>
          <a:ext cx="11266032" cy="530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508">
                  <a:extLst>
                    <a:ext uri="{9D8B030D-6E8A-4147-A177-3AD203B41FA5}">
                      <a16:colId xmlns:a16="http://schemas.microsoft.com/office/drawing/2014/main" val="1721546928"/>
                    </a:ext>
                  </a:extLst>
                </a:gridCol>
                <a:gridCol w="2816508">
                  <a:extLst>
                    <a:ext uri="{9D8B030D-6E8A-4147-A177-3AD203B41FA5}">
                      <a16:colId xmlns:a16="http://schemas.microsoft.com/office/drawing/2014/main" val="557309041"/>
                    </a:ext>
                  </a:extLst>
                </a:gridCol>
                <a:gridCol w="2911589">
                  <a:extLst>
                    <a:ext uri="{9D8B030D-6E8A-4147-A177-3AD203B41FA5}">
                      <a16:colId xmlns:a16="http://schemas.microsoft.com/office/drawing/2014/main" val="3830846225"/>
                    </a:ext>
                  </a:extLst>
                </a:gridCol>
                <a:gridCol w="2721427">
                  <a:extLst>
                    <a:ext uri="{9D8B030D-6E8A-4147-A177-3AD203B41FA5}">
                      <a16:colId xmlns:a16="http://schemas.microsoft.com/office/drawing/2014/main" val="2535160321"/>
                    </a:ext>
                  </a:extLst>
                </a:gridCol>
              </a:tblGrid>
              <a:tr h="393879">
                <a:tc>
                  <a:txBody>
                    <a:bodyPr/>
                    <a:lstStyle/>
                    <a:p>
                      <a:r>
                        <a:rPr lang="en-AU" dirty="0" smtClean="0"/>
                        <a:t>Common Cause(s)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Symptoms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Diagnosis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Treatment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808382"/>
                  </a:ext>
                </a:extLst>
              </a:tr>
              <a:tr h="3757124">
                <a:tc rowSpan="2">
                  <a:txBody>
                    <a:bodyPr/>
                    <a:lstStyle/>
                    <a:p>
                      <a:r>
                        <a:rPr lang="en-AU" dirty="0" smtClean="0"/>
                        <a:t>Commonly:</a:t>
                      </a:r>
                      <a:r>
                        <a:rPr lang="en-AU" baseline="0" dirty="0" smtClean="0"/>
                        <a:t>  Benign t</a:t>
                      </a:r>
                      <a:r>
                        <a:rPr lang="en-AU" dirty="0" smtClean="0"/>
                        <a:t>umours</a:t>
                      </a:r>
                      <a:r>
                        <a:rPr lang="en-AU" baseline="0" dirty="0" smtClean="0"/>
                        <a:t> on anterior pituitary gland causing </a:t>
                      </a:r>
                      <a:r>
                        <a:rPr lang="en-AU" baseline="0" dirty="0" err="1" smtClean="0"/>
                        <a:t>oversecretion</a:t>
                      </a:r>
                      <a:r>
                        <a:rPr lang="en-AU" baseline="0" dirty="0" smtClean="0"/>
                        <a:t> of Growth Hormone.  </a:t>
                      </a:r>
                      <a:br>
                        <a:rPr lang="en-AU" baseline="0" dirty="0" smtClean="0"/>
                      </a:br>
                      <a:r>
                        <a:rPr lang="en-AU" baseline="0" dirty="0" smtClean="0"/>
                        <a:t/>
                      </a:r>
                      <a:br>
                        <a:rPr lang="en-AU" baseline="0" dirty="0" smtClean="0"/>
                      </a:br>
                      <a:r>
                        <a:rPr lang="en-AU" baseline="0" dirty="0" smtClean="0"/>
                        <a:t>Occasionally: as a result of inherited diseases or chromosomal abnormalities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Adults:  </a:t>
                      </a:r>
                      <a:r>
                        <a:rPr lang="en-AU" i="1" baseline="0" dirty="0" smtClean="0"/>
                        <a:t>Acromegaly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Larger than proportion hands and feet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Thick toes and fingers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Prominent jaw and forehead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Coarse facial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Sweating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Headaches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Weakness/fatigue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Insomnia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 smtClean="0"/>
                        <a:t>Blood test</a:t>
                      </a:r>
                      <a:r>
                        <a:rPr lang="en-AU" baseline="0" dirty="0" smtClean="0"/>
                        <a:t> for Insulin-Like Growth Factor</a:t>
                      </a:r>
                    </a:p>
                    <a:p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Glucose tolerance test</a:t>
                      </a:r>
                    </a:p>
                    <a:p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MRI to confirm presence of pituitary tumour(s)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Targeted</a:t>
                      </a:r>
                      <a:r>
                        <a:rPr lang="en-AU" baseline="0" dirty="0" smtClean="0"/>
                        <a:t> radiation therapy to shrink tumours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Microsurgery to remove tumours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Somatostatin medication to inhibit GH release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16199"/>
                  </a:ext>
                </a:extLst>
              </a:tr>
              <a:tr h="1150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Children:  </a:t>
                      </a:r>
                      <a:r>
                        <a:rPr lang="en-AU" i="1" dirty="0" smtClean="0"/>
                        <a:t>Gigantism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As</a:t>
                      </a:r>
                      <a:r>
                        <a:rPr lang="en-AU" baseline="0" dirty="0" smtClean="0"/>
                        <a:t> above, but greater than normal height also.</a:t>
                      </a: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8776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19" y="3604531"/>
            <a:ext cx="1949425" cy="2208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44" y="4136115"/>
            <a:ext cx="2205268" cy="19832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70280" y="6312386"/>
            <a:ext cx="777752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Discuss </a:t>
            </a:r>
            <a:r>
              <a:rPr lang="en-AU" sz="1600" i="1" dirty="0"/>
              <a:t>the disorders caused by Growth Hormone hyper- and hypo-secretion</a:t>
            </a:r>
          </a:p>
        </p:txBody>
      </p:sp>
    </p:spTree>
    <p:extLst>
      <p:ext uri="{BB962C8B-B14F-4D97-AF65-F5344CB8AC3E}">
        <p14:creationId xmlns:p14="http://schemas.microsoft.com/office/powerpoint/2010/main" val="14874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8" y="110672"/>
            <a:ext cx="10515600" cy="70167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Growth Hormone Deficiency</a:t>
            </a:r>
            <a:endParaRPr lang="en-AU" sz="36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91125"/>
              </p:ext>
            </p:extLst>
          </p:nvPr>
        </p:nvGraphicFramePr>
        <p:xfrm>
          <a:off x="380998" y="683549"/>
          <a:ext cx="11527972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911">
                  <a:extLst>
                    <a:ext uri="{9D8B030D-6E8A-4147-A177-3AD203B41FA5}">
                      <a16:colId xmlns:a16="http://schemas.microsoft.com/office/drawing/2014/main" val="3216440453"/>
                    </a:ext>
                  </a:extLst>
                </a:gridCol>
                <a:gridCol w="2720888">
                  <a:extLst>
                    <a:ext uri="{9D8B030D-6E8A-4147-A177-3AD203B41FA5}">
                      <a16:colId xmlns:a16="http://schemas.microsoft.com/office/drawing/2014/main" val="1028753646"/>
                    </a:ext>
                  </a:extLst>
                </a:gridCol>
                <a:gridCol w="2488180">
                  <a:extLst>
                    <a:ext uri="{9D8B030D-6E8A-4147-A177-3AD203B41FA5}">
                      <a16:colId xmlns:a16="http://schemas.microsoft.com/office/drawing/2014/main" val="655562537"/>
                    </a:ext>
                  </a:extLst>
                </a:gridCol>
                <a:gridCol w="2881993">
                  <a:extLst>
                    <a:ext uri="{9D8B030D-6E8A-4147-A177-3AD203B41FA5}">
                      <a16:colId xmlns:a16="http://schemas.microsoft.com/office/drawing/2014/main" val="3941602211"/>
                    </a:ext>
                  </a:extLst>
                </a:gridCol>
              </a:tblGrid>
              <a:tr h="341386">
                <a:tc>
                  <a:txBody>
                    <a:bodyPr/>
                    <a:lstStyle/>
                    <a:p>
                      <a:r>
                        <a:rPr lang="en-AU" dirty="0" smtClean="0"/>
                        <a:t>Common causes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Symptoms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Diagnosis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Treatment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33211"/>
                  </a:ext>
                </a:extLst>
              </a:tr>
              <a:tr h="4956765">
                <a:tc>
                  <a:txBody>
                    <a:bodyPr/>
                    <a:lstStyle/>
                    <a:p>
                      <a:r>
                        <a:rPr lang="en-AU" dirty="0" smtClean="0"/>
                        <a:t>Often no cause</a:t>
                      </a:r>
                      <a:r>
                        <a:rPr lang="en-AU" baseline="0" dirty="0" smtClean="0"/>
                        <a:t> can be established in children</a:t>
                      </a:r>
                    </a:p>
                    <a:p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Can go together with other pituitary diseases</a:t>
                      </a:r>
                    </a:p>
                    <a:p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Childhood onset may be due to: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Heritable gene mutations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Congenital disease or malformation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baseline="0" dirty="0" smtClean="0"/>
                        <a:t>Adult onset may be due to pituitary damage from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Radiation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Surgery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Autoimmune attack of pituitary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Childhood</a:t>
                      </a:r>
                      <a:r>
                        <a:rPr lang="en-AU" baseline="0" dirty="0" smtClean="0"/>
                        <a:t> onset:</a:t>
                      </a:r>
                      <a:endParaRPr lang="en-A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Short stature – may be proportional</a:t>
                      </a:r>
                      <a:r>
                        <a:rPr lang="en-AU" baseline="0" dirty="0" smtClean="0"/>
                        <a:t> or non-proportional.</a:t>
                      </a:r>
                      <a:endParaRPr lang="en-A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Slow</a:t>
                      </a:r>
                      <a:r>
                        <a:rPr lang="en-AU" baseline="0" dirty="0" smtClean="0"/>
                        <a:t> growth rate.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Slower muscle development.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Unusual facial features – prominent forehead.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baseline="0" dirty="0" smtClean="0"/>
                        <a:t>Adult onset: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Decrease in muscle and bone mass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Heart problems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Baldness (men)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Decreased energy and strength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Blood test to look</a:t>
                      </a:r>
                      <a:r>
                        <a:rPr lang="en-AU" baseline="0" dirty="0" smtClean="0"/>
                        <a:t> for abnormally low growth hormone levels.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Treatment</a:t>
                      </a:r>
                      <a:r>
                        <a:rPr lang="en-AU" baseline="0" dirty="0" smtClean="0"/>
                        <a:t> with injections of growth hormone.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Recombinant gene technology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Gene to produce growth hormone spliced into bacteria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Genetically engineered growth hormone produced by bacteria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baseline="0" dirty="0" smtClean="0"/>
                        <a:t>(more on this later)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0995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12" y="3207204"/>
            <a:ext cx="2085975" cy="270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90975" y="6312386"/>
            <a:ext cx="7917995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Discuss </a:t>
            </a:r>
            <a:r>
              <a:rPr lang="en-AU" sz="1600" i="1" dirty="0"/>
              <a:t>the disorders caused by Growth Hormone hyper- and hypo-secretion</a:t>
            </a:r>
          </a:p>
        </p:txBody>
      </p:sp>
    </p:spTree>
    <p:extLst>
      <p:ext uri="{BB962C8B-B14F-4D97-AF65-F5344CB8AC3E}">
        <p14:creationId xmlns:p14="http://schemas.microsoft.com/office/powerpoint/2010/main" val="19139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2AD23D-DC2F-45BB-825F-7420FA5A901A}"/>
</file>

<file path=customXml/itemProps2.xml><?xml version="1.0" encoding="utf-8"?>
<ds:datastoreItem xmlns:ds="http://schemas.openxmlformats.org/officeDocument/2006/customXml" ds:itemID="{FF9E9623-0274-4DB0-8800-5FD9CA6C795E}"/>
</file>

<file path=customXml/itemProps3.xml><?xml version="1.0" encoding="utf-8"?>
<ds:datastoreItem xmlns:ds="http://schemas.openxmlformats.org/officeDocument/2006/customXml" ds:itemID="{E16461FF-C4FF-4817-8A00-BCA096C37E2F}"/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606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Growth Hormone</vt:lpstr>
      <vt:lpstr>Growth Hormone</vt:lpstr>
      <vt:lpstr>Effects of Growth Hormone</vt:lpstr>
      <vt:lpstr>Growth Hormone Regulation</vt:lpstr>
      <vt:lpstr>PowerPoint Presentation</vt:lpstr>
      <vt:lpstr>Growth Hormone Imbalance and Disease</vt:lpstr>
      <vt:lpstr>Growth Hormone Hypersecretion</vt:lpstr>
      <vt:lpstr>Growth Hormone Deficiency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Hormone</dc:title>
  <dc:creator>Robin L Byrne</dc:creator>
  <cp:lastModifiedBy>BYRNE Robin [Belmont City College]</cp:lastModifiedBy>
  <cp:revision>44</cp:revision>
  <cp:lastPrinted>2021-02-11T03:31:26Z</cp:lastPrinted>
  <dcterms:created xsi:type="dcterms:W3CDTF">2018-02-04T04:02:41Z</dcterms:created>
  <dcterms:modified xsi:type="dcterms:W3CDTF">2022-02-04T02:23:21Z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