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6" r:id="rId2"/>
    <p:sldId id="272" r:id="rId3"/>
    <p:sldId id="273" r:id="rId4"/>
    <p:sldId id="257" r:id="rId5"/>
    <p:sldId id="258" r:id="rId6"/>
    <p:sldId id="259" r:id="rId7"/>
    <p:sldId id="260" r:id="rId8"/>
    <p:sldId id="262" r:id="rId9"/>
    <p:sldId id="263" r:id="rId10"/>
    <p:sldId id="274" r:id="rId11"/>
  </p:sldIdLst>
  <p:sldSz cx="12192000" cy="6858000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1697" y="1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6ACF0-2197-46C6-AC9D-CCEEC52AB158}" type="datetimeFigureOut">
              <a:rPr lang="en-AU" smtClean="0"/>
              <a:t>3/02/2022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7411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1697" y="6457411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64CE4-7F3F-444C-9B06-FECAEC0AB6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6394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663B-A6B4-4DA4-86D7-478B2CB2826C}" type="datetimeFigureOut">
              <a:rPr lang="en-AU" smtClean="0"/>
              <a:t>3/02/2022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35-37E7-470F-80D2-EB7E8C3ACF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270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663B-A6B4-4DA4-86D7-478B2CB2826C}" type="datetimeFigureOut">
              <a:rPr lang="en-AU" smtClean="0"/>
              <a:t>3/02/2022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35-37E7-470F-80D2-EB7E8C3ACF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681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663B-A6B4-4DA4-86D7-478B2CB2826C}" type="datetimeFigureOut">
              <a:rPr lang="en-AU" smtClean="0"/>
              <a:t>3/02/2022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35-37E7-470F-80D2-EB7E8C3ACF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598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663B-A6B4-4DA4-86D7-478B2CB2826C}" type="datetimeFigureOut">
              <a:rPr lang="en-AU" smtClean="0"/>
              <a:t>3/02/2022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35-37E7-470F-80D2-EB7E8C3ACF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22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663B-A6B4-4DA4-86D7-478B2CB2826C}" type="datetimeFigureOut">
              <a:rPr lang="en-AU" smtClean="0"/>
              <a:t>3/02/2022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35-37E7-470F-80D2-EB7E8C3ACF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448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663B-A6B4-4DA4-86D7-478B2CB2826C}" type="datetimeFigureOut">
              <a:rPr lang="en-AU" smtClean="0"/>
              <a:t>3/02/2022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35-37E7-470F-80D2-EB7E8C3ACF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667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663B-A6B4-4DA4-86D7-478B2CB2826C}" type="datetimeFigureOut">
              <a:rPr lang="en-AU" smtClean="0"/>
              <a:t>3/02/2022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35-37E7-470F-80D2-EB7E8C3ACF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2141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663B-A6B4-4DA4-86D7-478B2CB2826C}" type="datetimeFigureOut">
              <a:rPr lang="en-AU" smtClean="0"/>
              <a:t>3/02/2022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35-37E7-470F-80D2-EB7E8C3ACF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2899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663B-A6B4-4DA4-86D7-478B2CB2826C}" type="datetimeFigureOut">
              <a:rPr lang="en-AU" smtClean="0"/>
              <a:t>3/02/2022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35-37E7-470F-80D2-EB7E8C3ACF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26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663B-A6B4-4DA4-86D7-478B2CB2826C}" type="datetimeFigureOut">
              <a:rPr lang="en-AU" smtClean="0"/>
              <a:t>3/02/2022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35-37E7-470F-80D2-EB7E8C3ACF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304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663B-A6B4-4DA4-86D7-478B2CB2826C}" type="datetimeFigureOut">
              <a:rPr lang="en-AU" smtClean="0"/>
              <a:t>3/02/2022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2035-37E7-470F-80D2-EB7E8C3ACF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163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8663B-A6B4-4DA4-86D7-478B2CB2826C}" type="datetimeFigureOut">
              <a:rPr lang="en-AU" smtClean="0"/>
              <a:t>3/02/2022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62035-37E7-470F-80D2-EB7E8C3ACF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096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67" y="639763"/>
            <a:ext cx="11721736" cy="797151"/>
          </a:xfrm>
        </p:spPr>
        <p:txBody>
          <a:bodyPr>
            <a:normAutofit/>
          </a:bodyPr>
          <a:lstStyle/>
          <a:p>
            <a:r>
              <a:rPr lang="en-AU" sz="4400" b="1" dirty="0" smtClean="0"/>
              <a:t>The Thyroid </a:t>
            </a:r>
            <a:endParaRPr lang="en-AU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86399"/>
            <a:ext cx="9144000" cy="1097279"/>
          </a:xfrm>
        </p:spPr>
        <p:txBody>
          <a:bodyPr>
            <a:normAutofit fontScale="92500" lnSpcReduction="20000"/>
          </a:bodyPr>
          <a:lstStyle/>
          <a:p>
            <a:endParaRPr lang="en-AU" dirty="0" smtClean="0"/>
          </a:p>
          <a:p>
            <a:r>
              <a:rPr lang="en-AU" dirty="0" smtClean="0"/>
              <a:t>Hormones, Regulation and Disease</a:t>
            </a:r>
            <a:endParaRPr lang="en-AU" dirty="0"/>
          </a:p>
          <a:p>
            <a:r>
              <a:rPr lang="en-AU" dirty="0" err="1" smtClean="0">
                <a:solidFill>
                  <a:schemeClr val="bg1">
                    <a:lumMod val="65000"/>
                  </a:schemeClr>
                </a:solidFill>
              </a:rPr>
              <a:t>Ch</a:t>
            </a:r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 2 </a:t>
            </a:r>
            <a:r>
              <a:rPr lang="en-AU" i="1" dirty="0" smtClean="0">
                <a:solidFill>
                  <a:schemeClr val="bg1">
                    <a:lumMod val="65000"/>
                  </a:schemeClr>
                </a:solidFill>
              </a:rPr>
              <a:t>Human Perspectives</a:t>
            </a:r>
            <a:endParaRPr lang="en-AU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663" y="1738086"/>
            <a:ext cx="54864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8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133" y="2866479"/>
            <a:ext cx="1168881" cy="15386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686" y="121285"/>
            <a:ext cx="10515600" cy="845366"/>
          </a:xfrm>
        </p:spPr>
        <p:txBody>
          <a:bodyPr>
            <a:normAutofit/>
          </a:bodyPr>
          <a:lstStyle/>
          <a:p>
            <a:r>
              <a:rPr lang="en-AU" sz="3600" b="1" dirty="0" smtClean="0"/>
              <a:t>The Thyroid and </a:t>
            </a:r>
            <a:r>
              <a:rPr lang="en-AU" sz="3600" b="1" dirty="0" err="1" smtClean="0"/>
              <a:t>Thyrocalcitonin</a:t>
            </a:r>
            <a:endParaRPr lang="en-AU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88" y="966651"/>
            <a:ext cx="10515600" cy="5338355"/>
          </a:xfrm>
        </p:spPr>
        <p:txBody>
          <a:bodyPr>
            <a:normAutofit/>
          </a:bodyPr>
          <a:lstStyle/>
          <a:p>
            <a:r>
              <a:rPr lang="en-AU" sz="2400" dirty="0" smtClean="0"/>
              <a:t>The thyroid gland also makes </a:t>
            </a:r>
            <a:r>
              <a:rPr lang="en-AU" sz="2400" i="1" dirty="0" err="1" smtClean="0"/>
              <a:t>Thyrocalcitonin</a:t>
            </a:r>
            <a:r>
              <a:rPr lang="en-AU" sz="2400" i="1" dirty="0"/>
              <a:t> </a:t>
            </a:r>
            <a:r>
              <a:rPr lang="en-AU" sz="2400" dirty="0" smtClean="0"/>
              <a:t>which is produced if Ca</a:t>
            </a:r>
            <a:r>
              <a:rPr lang="en-AU" sz="2400" baseline="30000" dirty="0" smtClean="0"/>
              <a:t>2+</a:t>
            </a:r>
            <a:r>
              <a:rPr lang="en-AU" sz="2400" dirty="0" smtClean="0"/>
              <a:t> levels in the blood are too high. </a:t>
            </a:r>
            <a:r>
              <a:rPr lang="en-AU" sz="1600" i="1" dirty="0" smtClean="0"/>
              <a:t>*think back to </a:t>
            </a:r>
            <a:r>
              <a:rPr lang="en-AU" sz="1600" i="1" dirty="0" err="1" smtClean="0"/>
              <a:t>Yr</a:t>
            </a:r>
            <a:r>
              <a:rPr lang="en-AU" sz="1600" i="1" dirty="0" smtClean="0"/>
              <a:t> 11.  Why would high blood Ca</a:t>
            </a:r>
            <a:r>
              <a:rPr lang="en-AU" sz="1600" i="1" baseline="30000" dirty="0" smtClean="0"/>
              <a:t>2+ </a:t>
            </a:r>
            <a:r>
              <a:rPr lang="en-AU" sz="1600" i="1" dirty="0" smtClean="0"/>
              <a:t>be a problem?</a:t>
            </a:r>
          </a:p>
          <a:p>
            <a:pPr marL="0" indent="0">
              <a:buNone/>
            </a:pPr>
            <a:endParaRPr lang="en-AU" sz="1600" i="1" dirty="0" smtClean="0"/>
          </a:p>
          <a:p>
            <a:r>
              <a:rPr lang="en-AU" sz="2400" dirty="0" err="1" smtClean="0"/>
              <a:t>Thyrocalcitonin</a:t>
            </a:r>
            <a:r>
              <a:rPr lang="en-AU" sz="2400" dirty="0"/>
              <a:t> </a:t>
            </a:r>
            <a:r>
              <a:rPr lang="en-AU" sz="2400" dirty="0" smtClean="0"/>
              <a:t>reduces Ca</a:t>
            </a:r>
            <a:r>
              <a:rPr lang="en-AU" sz="2400" baseline="30000" dirty="0" smtClean="0"/>
              <a:t>2+ </a:t>
            </a:r>
            <a:r>
              <a:rPr lang="en-AU" sz="2400" dirty="0" smtClean="0"/>
              <a:t>in the blood by:</a:t>
            </a:r>
          </a:p>
          <a:p>
            <a:pPr marL="0" indent="0">
              <a:buNone/>
            </a:pPr>
            <a:endParaRPr lang="en-AU" sz="24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2000" dirty="0" smtClean="0"/>
              <a:t>Preventing Ca</a:t>
            </a:r>
            <a:r>
              <a:rPr lang="en-AU" sz="2000" baseline="30000" dirty="0" smtClean="0"/>
              <a:t>2+</a:t>
            </a:r>
            <a:r>
              <a:rPr lang="en-AU" sz="2000" dirty="0" smtClean="0"/>
              <a:t> from being reabsorbed by the kidney (so more is excreted in urine).</a:t>
            </a:r>
          </a:p>
          <a:p>
            <a:pPr marL="457200" lvl="1" indent="0">
              <a:buNone/>
            </a:pPr>
            <a:endParaRPr lang="en-AU" sz="20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2000" dirty="0" smtClean="0"/>
              <a:t>Promoting Ca</a:t>
            </a:r>
            <a:r>
              <a:rPr lang="en-AU" sz="2000" baseline="30000" dirty="0" smtClean="0"/>
              <a:t>2+</a:t>
            </a:r>
            <a:r>
              <a:rPr lang="en-AU" sz="2000" dirty="0" smtClean="0"/>
              <a:t> deposition in the bones (laying calcium down into the bone matrix).</a:t>
            </a:r>
          </a:p>
          <a:p>
            <a:pPr marL="457200" lvl="1" indent="0">
              <a:buNone/>
            </a:pPr>
            <a:endParaRPr lang="en-AU" sz="2000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AU" sz="2000" dirty="0" smtClean="0"/>
              <a:t>Decreasing Ca</a:t>
            </a:r>
            <a:r>
              <a:rPr lang="en-AU" sz="2000" baseline="30000" dirty="0" smtClean="0"/>
              <a:t>2+</a:t>
            </a:r>
            <a:r>
              <a:rPr lang="en-AU" sz="2000" dirty="0" smtClean="0"/>
              <a:t> absorption by the intestines.</a:t>
            </a:r>
          </a:p>
          <a:p>
            <a:pPr marL="0" indent="0">
              <a:buNone/>
            </a:pPr>
            <a:endParaRPr lang="en-AU" sz="2400" dirty="0" smtClean="0"/>
          </a:p>
          <a:p>
            <a:pPr marL="0" indent="0">
              <a:buNone/>
            </a:pPr>
            <a:endParaRPr lang="en-AU" sz="2400" dirty="0" smtClean="0"/>
          </a:p>
          <a:p>
            <a:pPr marL="0" indent="0">
              <a:buNone/>
            </a:pPr>
            <a:r>
              <a:rPr lang="en-AU" sz="2000" i="1" dirty="0" smtClean="0"/>
              <a:t>*note:  </a:t>
            </a:r>
            <a:r>
              <a:rPr lang="en-AU" sz="2000" i="1" dirty="0" err="1" smtClean="0"/>
              <a:t>Thyrocalcitonin</a:t>
            </a:r>
            <a:r>
              <a:rPr lang="en-AU" sz="2000" i="1" dirty="0" smtClean="0"/>
              <a:t> works in balance with Parathyroid Hormone (PTH)  produced by the Parathyroid.  We will discuss their regulation together </a:t>
            </a:r>
            <a:r>
              <a:rPr lang="en-AU" sz="2000" i="1" dirty="0" smtClean="0"/>
              <a:t>in the next lesson.</a:t>
            </a:r>
            <a:endParaRPr lang="en-AU" sz="2000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133" y="2333896"/>
            <a:ext cx="533112" cy="8728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459" y="3998903"/>
            <a:ext cx="1053440" cy="114619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409618" y="6377128"/>
            <a:ext cx="5600444" cy="338554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AU" sz="1600" i="1" dirty="0" smtClean="0"/>
              <a:t>Learning Aim:  Explain </a:t>
            </a:r>
            <a:r>
              <a:rPr lang="en-AU" sz="1600" i="1" dirty="0"/>
              <a:t>the effects </a:t>
            </a:r>
            <a:r>
              <a:rPr lang="en-AU" sz="1600" i="1" dirty="0" err="1"/>
              <a:t>thyrocalcitonin</a:t>
            </a:r>
            <a:r>
              <a:rPr lang="en-AU" sz="1600" i="1" dirty="0"/>
              <a:t> has on the body</a:t>
            </a:r>
          </a:p>
        </p:txBody>
      </p:sp>
    </p:spTree>
    <p:extLst>
      <p:ext uri="{BB962C8B-B14F-4D97-AF65-F5344CB8AC3E}">
        <p14:creationId xmlns:p14="http://schemas.microsoft.com/office/powerpoint/2010/main" val="51462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473012"/>
              </p:ext>
            </p:extLst>
          </p:nvPr>
        </p:nvGraphicFramePr>
        <p:xfrm>
          <a:off x="165463" y="75232"/>
          <a:ext cx="11739154" cy="6695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577">
                  <a:extLst>
                    <a:ext uri="{9D8B030D-6E8A-4147-A177-3AD203B41FA5}">
                      <a16:colId xmlns:a16="http://schemas.microsoft.com/office/drawing/2014/main" val="3955304084"/>
                    </a:ext>
                  </a:extLst>
                </a:gridCol>
                <a:gridCol w="5869577">
                  <a:extLst>
                    <a:ext uri="{9D8B030D-6E8A-4147-A177-3AD203B41FA5}">
                      <a16:colId xmlns:a16="http://schemas.microsoft.com/office/drawing/2014/main" val="2642575247"/>
                    </a:ext>
                  </a:extLst>
                </a:gridCol>
              </a:tblGrid>
              <a:tr h="439061">
                <a:tc>
                  <a:txBody>
                    <a:bodyPr/>
                    <a:lstStyle/>
                    <a:p>
                      <a:r>
                        <a:rPr lang="en-AU" dirty="0" smtClean="0"/>
                        <a:t>Date: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Huma</a:t>
                      </a:r>
                      <a:r>
                        <a:rPr lang="en-AU" baseline="0" dirty="0" smtClean="0"/>
                        <a:t>n Biology Year 12 ATAR 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475727"/>
                  </a:ext>
                </a:extLst>
              </a:tr>
              <a:tr h="3976233">
                <a:tc rowSpan="2">
                  <a:txBody>
                    <a:bodyPr/>
                    <a:lstStyle/>
                    <a:p>
                      <a:r>
                        <a:rPr lang="en-AU" sz="1600" b="1" dirty="0" smtClean="0"/>
                        <a:t>Do</a:t>
                      </a:r>
                      <a:r>
                        <a:rPr lang="en-AU" sz="1600" b="1" baseline="0" dirty="0" smtClean="0"/>
                        <a:t> Now</a:t>
                      </a:r>
                    </a:p>
                    <a:p>
                      <a:endParaRPr lang="en-AU" sz="1600" b="1" baseline="0" dirty="0" smtClean="0"/>
                    </a:p>
                    <a:p>
                      <a:r>
                        <a:rPr lang="en-AU" sz="1600" b="0" baseline="0" dirty="0" smtClean="0"/>
                        <a:t>Do the </a:t>
                      </a:r>
                      <a:r>
                        <a:rPr lang="en-AU" sz="1600" b="0" baseline="0" dirty="0" smtClean="0"/>
                        <a:t>Formative Assessment provided </a:t>
                      </a:r>
                      <a:r>
                        <a:rPr lang="en-AU" sz="1600" b="0" baseline="0" dirty="0" smtClean="0"/>
                        <a:t>about </a:t>
                      </a:r>
                      <a:r>
                        <a:rPr lang="en-AU" sz="1600" b="0" baseline="0" dirty="0" smtClean="0"/>
                        <a:t>Growth Hormone – note that this is closed book, under test condition.</a:t>
                      </a:r>
                      <a:endParaRPr lang="en-AU" sz="1600" b="0" baseline="0" dirty="0" smtClean="0"/>
                    </a:p>
                    <a:p>
                      <a:endParaRPr lang="en-AU" sz="1600" b="0" baseline="0" dirty="0" smtClean="0"/>
                    </a:p>
                    <a:p>
                      <a:r>
                        <a:rPr lang="en-AU" sz="1600" b="1" dirty="0" smtClean="0"/>
                        <a:t>Lesson Agenda</a:t>
                      </a:r>
                    </a:p>
                    <a:p>
                      <a:r>
                        <a:rPr lang="en-AU" sz="1600" b="0" baseline="0" dirty="0" smtClean="0"/>
                        <a:t>1: Do Now</a:t>
                      </a:r>
                    </a:p>
                    <a:p>
                      <a:r>
                        <a:rPr lang="en-AU" sz="1600" b="0" baseline="0" dirty="0" smtClean="0"/>
                        <a:t>2: The </a:t>
                      </a:r>
                      <a:r>
                        <a:rPr lang="en-AU" sz="1600" b="0" baseline="0" dirty="0" smtClean="0"/>
                        <a:t>Thyroid</a:t>
                      </a:r>
                      <a:endParaRPr lang="en-AU" sz="1600" b="0" baseline="0" dirty="0" smtClean="0"/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Gland location and structure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Hormone production and regulation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Effects on target tissues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Disorders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0" baseline="0" dirty="0" smtClean="0"/>
                        <a:t>3:  Do the review worksheet provided</a:t>
                      </a:r>
                    </a:p>
                    <a:p>
                      <a:r>
                        <a:rPr lang="en-AU" sz="1600" b="0" i="0" baseline="0" dirty="0" smtClean="0"/>
                        <a:t>4:  Lesson summary and wind-up</a:t>
                      </a:r>
                    </a:p>
                    <a:p>
                      <a:endParaRPr lang="en-AU" sz="1600" b="0" i="0" baseline="0" dirty="0" smtClean="0"/>
                    </a:p>
                    <a:p>
                      <a:r>
                        <a:rPr lang="en-AU" sz="1600" b="1" i="0" baseline="0" dirty="0" smtClean="0"/>
                        <a:t>Suggested Study</a:t>
                      </a:r>
                    </a:p>
                    <a:p>
                      <a:endParaRPr lang="en-AU" sz="1600" b="1" i="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Finish </a:t>
                      </a:r>
                      <a:r>
                        <a:rPr lang="en-AU" sz="1600" b="0" i="0" baseline="0" dirty="0" smtClean="0"/>
                        <a:t>and mark any questions you did not get to complete from the review worksheet.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Practice drawing an annotated flow chart for Thyroxine regulation.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1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1" i="0" baseline="0" dirty="0" smtClean="0"/>
                        <a:t>NEXT </a:t>
                      </a:r>
                      <a:r>
                        <a:rPr lang="en-AU" sz="1600" b="1" i="0" baseline="0" dirty="0" smtClean="0"/>
                        <a:t>LESSON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Formative Quiz on today’s work (not for marks</a:t>
                      </a:r>
                      <a:r>
                        <a:rPr lang="en-AU" sz="1600" b="0" i="0" baseline="0" dirty="0" smtClean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The </a:t>
                      </a:r>
                      <a:r>
                        <a:rPr lang="en-AU" sz="1600" b="0" i="0" baseline="0" dirty="0" err="1" smtClean="0"/>
                        <a:t>Parathyroids</a:t>
                      </a:r>
                      <a:r>
                        <a:rPr lang="en-AU" sz="1600" b="0" i="0" baseline="0" dirty="0" smtClean="0"/>
                        <a:t> and calcium regulation.</a:t>
                      </a:r>
                      <a:endParaRPr lang="en-AU" sz="1600" b="0" i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Learning</a:t>
                      </a:r>
                      <a:r>
                        <a:rPr lang="en-AU" sz="1600" b="1" baseline="0" dirty="0" smtClean="0"/>
                        <a:t> Aims</a:t>
                      </a:r>
                    </a:p>
                    <a:p>
                      <a:endParaRPr lang="en-AU" sz="1600" b="1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the structure and location of the thyroid gland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List hormones produced by the thyroid.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Explain in detail how thyroxine is regulated and its effects on the body.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Discuss disorders related to over and </a:t>
                      </a:r>
                      <a:r>
                        <a:rPr lang="en-AU" sz="1600" b="0" baseline="0" dirty="0" err="1" smtClean="0"/>
                        <a:t>undersecretion</a:t>
                      </a:r>
                      <a:r>
                        <a:rPr lang="en-AU" sz="1600" b="0" baseline="0" dirty="0" smtClean="0"/>
                        <a:t> of </a:t>
                      </a:r>
                      <a:r>
                        <a:rPr lang="en-AU" sz="1600" b="0" baseline="0" dirty="0" smtClean="0"/>
                        <a:t>thyroxine</a:t>
                      </a:r>
                      <a:endParaRPr lang="en-AU" sz="16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345155"/>
                  </a:ext>
                </a:extLst>
              </a:tr>
              <a:tr h="2280388">
                <a:tc vMerge="1">
                  <a:txBody>
                    <a:bodyPr/>
                    <a:lstStyle/>
                    <a:p>
                      <a:endParaRPr lang="en-AU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Key Vocabulary</a:t>
                      </a:r>
                    </a:p>
                    <a:p>
                      <a:r>
                        <a:rPr lang="en-AU" sz="1600" b="0" dirty="0" smtClean="0"/>
                        <a:t>Negative</a:t>
                      </a:r>
                      <a:r>
                        <a:rPr lang="en-AU" sz="1600" b="0" baseline="0" dirty="0" smtClean="0"/>
                        <a:t> feedback</a:t>
                      </a:r>
                    </a:p>
                    <a:p>
                      <a:r>
                        <a:rPr lang="en-AU" sz="1600" b="0" baseline="0" dirty="0" smtClean="0"/>
                        <a:t>Homeostasis</a:t>
                      </a:r>
                    </a:p>
                    <a:p>
                      <a:r>
                        <a:rPr lang="en-AU" sz="1600" b="0" baseline="0" dirty="0" smtClean="0"/>
                        <a:t>Set Point</a:t>
                      </a:r>
                    </a:p>
                    <a:p>
                      <a:r>
                        <a:rPr lang="en-AU" sz="1600" b="0" baseline="0" dirty="0" smtClean="0"/>
                        <a:t>Regulation</a:t>
                      </a:r>
                    </a:p>
                    <a:p>
                      <a:r>
                        <a:rPr lang="en-AU" sz="1600" b="0" baseline="0" dirty="0" smtClean="0"/>
                        <a:t>Target Tissues</a:t>
                      </a:r>
                      <a:endParaRPr lang="en-AU" sz="16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3574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773" y="2611667"/>
            <a:ext cx="2814844" cy="415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4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r>
              <a:rPr lang="en-AU" sz="3600" b="1" dirty="0" smtClean="0"/>
              <a:t>The Thyroid: Hormones and Regulation</a:t>
            </a:r>
            <a:endParaRPr lang="en-AU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166" y="1459667"/>
            <a:ext cx="4998720" cy="470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2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365126"/>
            <a:ext cx="10960100" cy="923744"/>
          </a:xfrm>
        </p:spPr>
        <p:txBody>
          <a:bodyPr/>
          <a:lstStyle/>
          <a:p>
            <a:r>
              <a:rPr lang="en-AU" b="1" dirty="0" smtClean="0"/>
              <a:t>Thyroid location and structure</a:t>
            </a:r>
            <a:endParaRPr lang="en-AU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93700" y="1825625"/>
            <a:ext cx="6413500" cy="4351338"/>
          </a:xfrm>
        </p:spPr>
        <p:txBody>
          <a:bodyPr/>
          <a:lstStyle/>
          <a:p>
            <a:r>
              <a:rPr lang="en-AU" dirty="0" smtClean="0"/>
              <a:t>Butterfly-shaped organ</a:t>
            </a:r>
          </a:p>
          <a:p>
            <a:endParaRPr lang="en-AU" dirty="0" smtClean="0"/>
          </a:p>
          <a:p>
            <a:r>
              <a:rPr lang="en-AU" dirty="0" smtClean="0"/>
              <a:t>Located at base of neck</a:t>
            </a:r>
          </a:p>
          <a:p>
            <a:endParaRPr lang="en-AU" dirty="0" smtClean="0"/>
          </a:p>
          <a:p>
            <a:r>
              <a:rPr lang="en-AU" dirty="0" smtClean="0"/>
              <a:t>Produces</a:t>
            </a:r>
          </a:p>
          <a:p>
            <a:pPr lvl="1"/>
            <a:r>
              <a:rPr lang="en-AU" dirty="0" smtClean="0"/>
              <a:t>Thyroxine (T4) – metabolic regulation</a:t>
            </a:r>
          </a:p>
          <a:p>
            <a:pPr lvl="1"/>
            <a:r>
              <a:rPr lang="en-AU" dirty="0" smtClean="0">
                <a:solidFill>
                  <a:schemeClr val="bg1">
                    <a:lumMod val="65000"/>
                  </a:schemeClr>
                </a:solidFill>
              </a:rPr>
              <a:t>Triiodothyronine (T3) – metabolic regulation</a:t>
            </a:r>
          </a:p>
          <a:p>
            <a:pPr lvl="1"/>
            <a:r>
              <a:rPr lang="en-AU" dirty="0" err="1" smtClean="0"/>
              <a:t>Thyrocalcitonin</a:t>
            </a:r>
            <a:r>
              <a:rPr lang="en-AU" dirty="0" smtClean="0"/>
              <a:t> – calcium homeostasis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9" name="Picture 2" descr="Image result for thyroid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943" y="1024775"/>
            <a:ext cx="4152901" cy="281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242" y="2930345"/>
            <a:ext cx="2500455" cy="26098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0393" y="3457228"/>
            <a:ext cx="2406332" cy="24662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86045" y="6057515"/>
            <a:ext cx="6700680" cy="646331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AU" i="1" dirty="0" smtClean="0"/>
              <a:t>Learning Aim: Describe </a:t>
            </a:r>
            <a:r>
              <a:rPr lang="en-AU" i="1" dirty="0"/>
              <a:t>the structure and location of the thyroid </a:t>
            </a:r>
            <a:r>
              <a:rPr lang="en-AU" i="1" dirty="0" smtClean="0"/>
              <a:t>gland</a:t>
            </a:r>
          </a:p>
          <a:p>
            <a:r>
              <a:rPr lang="en-AU" i="1" dirty="0" smtClean="0"/>
              <a:t>Learning Aim: </a:t>
            </a:r>
            <a:r>
              <a:rPr lang="en-AU" i="1" dirty="0"/>
              <a:t>List hormones produced by the thyroid</a:t>
            </a:r>
            <a:r>
              <a:rPr lang="en-AU" i="1" dirty="0" smtClean="0"/>
              <a:t>.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288575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097" y="365125"/>
            <a:ext cx="10848703" cy="904875"/>
          </a:xfrm>
        </p:spPr>
        <p:txBody>
          <a:bodyPr>
            <a:normAutofit/>
          </a:bodyPr>
          <a:lstStyle/>
          <a:p>
            <a:r>
              <a:rPr lang="en-AU" sz="3600" b="1" dirty="0" smtClean="0"/>
              <a:t>Thyroxine (T4)</a:t>
            </a:r>
            <a:endParaRPr lang="en-AU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699" y="1392646"/>
            <a:ext cx="7723187" cy="4810125"/>
          </a:xfrm>
        </p:spPr>
        <p:txBody>
          <a:bodyPr/>
          <a:lstStyle/>
          <a:p>
            <a:r>
              <a:rPr lang="en-AU" sz="2400" dirty="0" smtClean="0"/>
              <a:t>Made by the Thyroid from Iodine consumed as part of the diet</a:t>
            </a:r>
          </a:p>
          <a:p>
            <a:r>
              <a:rPr lang="en-AU" sz="2400" dirty="0" smtClean="0"/>
              <a:t>Regulates metabolic rate through wide range of effects:</a:t>
            </a:r>
          </a:p>
          <a:p>
            <a:pPr lvl="1"/>
            <a:endParaRPr lang="en-AU" sz="2000" dirty="0" smtClean="0"/>
          </a:p>
          <a:p>
            <a:pPr marL="0" indent="0">
              <a:buNone/>
            </a:pPr>
            <a:endParaRPr lang="en-AU" dirty="0" smtClean="0"/>
          </a:p>
          <a:p>
            <a:pPr lvl="1">
              <a:buFont typeface="Calibri" panose="020F0502020204030204" pitchFamily="34" charset="0"/>
              <a:buChar char="-"/>
            </a:pPr>
            <a:endParaRPr lang="en-AU" dirty="0" smtClean="0"/>
          </a:p>
          <a:p>
            <a:pPr lvl="1">
              <a:buFont typeface="Calibri" panose="020F0502020204030204" pitchFamily="34" charset="0"/>
              <a:buChar char="-"/>
            </a:pPr>
            <a:endParaRPr lang="en-AU" dirty="0" smtClean="0"/>
          </a:p>
          <a:p>
            <a:pPr lvl="1">
              <a:buSzPct val="50000"/>
              <a:buFont typeface="Courier New" panose="02070309020205020404" pitchFamily="49" charset="0"/>
              <a:buChar char="o"/>
            </a:pPr>
            <a:endParaRPr lang="en-AU" dirty="0" smtClean="0"/>
          </a:p>
        </p:txBody>
      </p:sp>
      <p:sp>
        <p:nvSpPr>
          <p:cNvPr id="4" name="Rectangle 3"/>
          <p:cNvSpPr/>
          <p:nvPr/>
        </p:nvSpPr>
        <p:spPr>
          <a:xfrm>
            <a:off x="740229" y="2872047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Font typeface="Calibri" panose="020F0502020204030204" pitchFamily="34" charset="0"/>
              <a:buChar char="-"/>
            </a:pPr>
            <a:r>
              <a:rPr lang="en-AU" dirty="0" smtClean="0"/>
              <a:t>Increases basal metabolic rate (BMR) and temperature by   </a:t>
            </a:r>
          </a:p>
          <a:p>
            <a:pPr lvl="1"/>
            <a:r>
              <a:rPr lang="en-AU" dirty="0"/>
              <a:t> </a:t>
            </a:r>
            <a:r>
              <a:rPr lang="en-AU" dirty="0" smtClean="0"/>
              <a:t>increasing </a:t>
            </a:r>
            <a:r>
              <a:rPr lang="en-AU" dirty="0"/>
              <a:t>catabolism of protein and carbohydrates</a:t>
            </a:r>
          </a:p>
          <a:p>
            <a:pPr lvl="1"/>
            <a:endParaRPr lang="en-AU" dirty="0"/>
          </a:p>
          <a:p>
            <a:pPr lvl="1">
              <a:buFont typeface="Calibri" panose="020F0502020204030204" pitchFamily="34" charset="0"/>
              <a:buChar char="-"/>
            </a:pPr>
            <a:r>
              <a:rPr lang="en-AU" dirty="0"/>
              <a:t>Increases heart rate, cardiac output, respiratory rate</a:t>
            </a:r>
          </a:p>
          <a:p>
            <a:pPr lvl="1"/>
            <a:endParaRPr lang="en-AU" dirty="0"/>
          </a:p>
          <a:p>
            <a:pPr lvl="1">
              <a:buFont typeface="Calibri" panose="020F0502020204030204" pitchFamily="34" charset="0"/>
              <a:buChar char="-"/>
            </a:pPr>
            <a:r>
              <a:rPr lang="en-AU" dirty="0"/>
              <a:t>Raises blood sugar</a:t>
            </a:r>
          </a:p>
          <a:p>
            <a:pPr lvl="2">
              <a:buFont typeface="Calibri" panose="020F0502020204030204" pitchFamily="34" charset="0"/>
              <a:buChar char="-"/>
            </a:pPr>
            <a:r>
              <a:rPr lang="en-AU" dirty="0"/>
              <a:t>Converts glycogen to glucose</a:t>
            </a:r>
          </a:p>
          <a:p>
            <a:pPr lvl="2">
              <a:buFont typeface="Calibri" panose="020F0502020204030204" pitchFamily="34" charset="0"/>
              <a:buChar char="-"/>
            </a:pPr>
            <a:r>
              <a:rPr lang="en-AU" dirty="0"/>
              <a:t>Increases absorption of sugar from intestine into </a:t>
            </a:r>
            <a:r>
              <a:rPr lang="en-AU" dirty="0" smtClean="0"/>
              <a:t> </a:t>
            </a:r>
          </a:p>
          <a:p>
            <a:pPr lvl="2"/>
            <a:r>
              <a:rPr lang="en-AU" dirty="0"/>
              <a:t> </a:t>
            </a:r>
            <a:r>
              <a:rPr lang="en-AU" dirty="0" smtClean="0"/>
              <a:t>blood</a:t>
            </a:r>
            <a:endParaRPr lang="en-AU" dirty="0"/>
          </a:p>
          <a:p>
            <a:pPr lvl="1">
              <a:buFont typeface="Calibri" panose="020F0502020204030204" pitchFamily="34" charset="0"/>
              <a:buChar char="-"/>
            </a:pPr>
            <a:endParaRPr lang="en-AU" dirty="0"/>
          </a:p>
          <a:p>
            <a:pPr lvl="1">
              <a:buFont typeface="Calibri" panose="020F0502020204030204" pitchFamily="34" charset="0"/>
              <a:buChar char="-"/>
            </a:pPr>
            <a:r>
              <a:rPr lang="en-AU" dirty="0"/>
              <a:t>Assists with brain development in utero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550" y="673009"/>
            <a:ext cx="3914775" cy="2533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550" y="3274227"/>
            <a:ext cx="4122488" cy="29048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28734" y="6325417"/>
            <a:ext cx="8029304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i="1" dirty="0" smtClean="0"/>
              <a:t>Learning Aim: Explain </a:t>
            </a:r>
            <a:r>
              <a:rPr lang="en-AU" i="1" dirty="0"/>
              <a:t>in detail how thyroxine is regulated and its effects on the body.</a:t>
            </a:r>
          </a:p>
        </p:txBody>
      </p:sp>
    </p:spTree>
    <p:extLst>
      <p:ext uri="{BB962C8B-B14F-4D97-AF65-F5344CB8AC3E}">
        <p14:creationId xmlns:p14="http://schemas.microsoft.com/office/powerpoint/2010/main" val="119188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852" y="865558"/>
            <a:ext cx="4803141" cy="59010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15" y="179976"/>
            <a:ext cx="5381702" cy="65865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1966" y="220615"/>
            <a:ext cx="7175863" cy="508001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Regulation of Thyroxine production</a:t>
            </a:r>
            <a:endParaRPr lang="en-AU" sz="36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26924" y="5843230"/>
            <a:ext cx="4908367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600" i="1" dirty="0" smtClean="0"/>
              <a:t>Learning Aim: Explain </a:t>
            </a:r>
            <a:r>
              <a:rPr lang="en-AU" sz="1600" i="1" dirty="0"/>
              <a:t>in detail how thyroxine is regulated and its effects on the body.</a:t>
            </a:r>
          </a:p>
        </p:txBody>
      </p:sp>
    </p:spTree>
    <p:extLst>
      <p:ext uri="{BB962C8B-B14F-4D97-AF65-F5344CB8AC3E}">
        <p14:creationId xmlns:p14="http://schemas.microsoft.com/office/powerpoint/2010/main" val="213791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AU" b="1" dirty="0" smtClean="0"/>
              <a:t>Thyroid hormone imbalance and disease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409700"/>
            <a:ext cx="8763000" cy="4868863"/>
          </a:xfrm>
        </p:spPr>
        <p:txBody>
          <a:bodyPr/>
          <a:lstStyle/>
          <a:p>
            <a:r>
              <a:rPr lang="en-AU" dirty="0" smtClean="0"/>
              <a:t>Problems with Thyroid hormone production affect homeostasis, causing disease.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r>
              <a:rPr lang="en-AU" b="1" i="1" dirty="0" smtClean="0"/>
              <a:t>Hyperthyroidism</a:t>
            </a:r>
            <a:r>
              <a:rPr lang="en-AU" dirty="0" smtClean="0"/>
              <a:t> – Too much Thyroid hormone produced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r>
              <a:rPr lang="en-AU" b="1" i="1" dirty="0" smtClean="0"/>
              <a:t>Hypothyroidism</a:t>
            </a:r>
            <a:r>
              <a:rPr lang="en-AU" i="1" dirty="0" smtClean="0"/>
              <a:t> </a:t>
            </a:r>
            <a:r>
              <a:rPr lang="en-AU" dirty="0" smtClean="0"/>
              <a:t>– Too little Thyroid hormone produced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200" y="2383630"/>
            <a:ext cx="2871058" cy="291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2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828675"/>
          </a:xfrm>
        </p:spPr>
        <p:txBody>
          <a:bodyPr>
            <a:normAutofit/>
          </a:bodyPr>
          <a:lstStyle/>
          <a:p>
            <a:r>
              <a:rPr lang="en-AU" sz="3600" b="1" dirty="0" smtClean="0"/>
              <a:t>Hyperthyroidism – too much thyroid hormone</a:t>
            </a:r>
            <a:endParaRPr lang="en-AU" sz="36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521136"/>
              </p:ext>
            </p:extLst>
          </p:nvPr>
        </p:nvGraphicFramePr>
        <p:xfrm>
          <a:off x="444499" y="1041400"/>
          <a:ext cx="11442700" cy="5320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675">
                  <a:extLst>
                    <a:ext uri="{9D8B030D-6E8A-4147-A177-3AD203B41FA5}">
                      <a16:colId xmlns:a16="http://schemas.microsoft.com/office/drawing/2014/main" val="2394809831"/>
                    </a:ext>
                  </a:extLst>
                </a:gridCol>
                <a:gridCol w="2860675">
                  <a:extLst>
                    <a:ext uri="{9D8B030D-6E8A-4147-A177-3AD203B41FA5}">
                      <a16:colId xmlns:a16="http://schemas.microsoft.com/office/drawing/2014/main" val="1390671869"/>
                    </a:ext>
                  </a:extLst>
                </a:gridCol>
                <a:gridCol w="2860675">
                  <a:extLst>
                    <a:ext uri="{9D8B030D-6E8A-4147-A177-3AD203B41FA5}">
                      <a16:colId xmlns:a16="http://schemas.microsoft.com/office/drawing/2014/main" val="4145125689"/>
                    </a:ext>
                  </a:extLst>
                </a:gridCol>
                <a:gridCol w="2860675">
                  <a:extLst>
                    <a:ext uri="{9D8B030D-6E8A-4147-A177-3AD203B41FA5}">
                      <a16:colId xmlns:a16="http://schemas.microsoft.com/office/drawing/2014/main" val="3800935829"/>
                    </a:ext>
                  </a:extLst>
                </a:gridCol>
              </a:tblGrid>
              <a:tr h="419570">
                <a:tc>
                  <a:txBody>
                    <a:bodyPr/>
                    <a:lstStyle/>
                    <a:p>
                      <a:r>
                        <a:rPr lang="en-AU" dirty="0" smtClean="0"/>
                        <a:t>Common causes: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Symptoms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Diagnosis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Treatment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721600"/>
                  </a:ext>
                </a:extLst>
              </a:tr>
              <a:tr h="1485430">
                <a:tc>
                  <a:txBody>
                    <a:bodyPr/>
                    <a:lstStyle/>
                    <a:p>
                      <a:r>
                        <a:rPr lang="en-AU" b="1" i="1" dirty="0" smtClean="0"/>
                        <a:t>Graves’</a:t>
                      </a:r>
                      <a:r>
                        <a:rPr lang="en-AU" b="1" i="1" baseline="0" dirty="0" smtClean="0"/>
                        <a:t> Disease</a:t>
                      </a:r>
                      <a:r>
                        <a:rPr lang="en-AU" b="1" i="0" baseline="0" dirty="0" smtClean="0"/>
                        <a:t> </a:t>
                      </a:r>
                      <a:r>
                        <a:rPr lang="en-AU" i="0" baseline="0" dirty="0" smtClean="0"/>
                        <a:t>– immune system produces antibodies which stimulate thyroid to produce hormones</a:t>
                      </a:r>
                      <a:endParaRPr lang="en-AU" i="1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AU" dirty="0" smtClean="0"/>
                        <a:t>Weight loss</a:t>
                      </a:r>
                      <a:r>
                        <a:rPr lang="en-AU" baseline="0" dirty="0" smtClean="0"/>
                        <a:t> (or gain)</a:t>
                      </a:r>
                    </a:p>
                    <a:p>
                      <a:r>
                        <a:rPr lang="en-AU" baseline="0" dirty="0" smtClean="0"/>
                        <a:t>Increased appetite</a:t>
                      </a:r>
                    </a:p>
                    <a:p>
                      <a:r>
                        <a:rPr lang="en-AU" baseline="0" dirty="0" smtClean="0"/>
                        <a:t>Protruding eyeballs</a:t>
                      </a:r>
                    </a:p>
                    <a:p>
                      <a:r>
                        <a:rPr lang="en-AU" baseline="0" dirty="0" smtClean="0"/>
                        <a:t>Fast heart rate</a:t>
                      </a:r>
                    </a:p>
                    <a:p>
                      <a:r>
                        <a:rPr lang="en-AU" baseline="0" dirty="0" smtClean="0"/>
                        <a:t>Sleep disturbances</a:t>
                      </a:r>
                    </a:p>
                    <a:p>
                      <a:r>
                        <a:rPr lang="en-AU" baseline="0" dirty="0" smtClean="0"/>
                        <a:t>Anxiety/nervousness</a:t>
                      </a:r>
                    </a:p>
                    <a:p>
                      <a:r>
                        <a:rPr lang="en-AU" baseline="0" dirty="0" smtClean="0"/>
                        <a:t>Fatigue</a:t>
                      </a:r>
                    </a:p>
                    <a:p>
                      <a:r>
                        <a:rPr lang="en-AU" baseline="0" dirty="0" smtClean="0"/>
                        <a:t>Muscle weakness</a:t>
                      </a:r>
                    </a:p>
                    <a:p>
                      <a:r>
                        <a:rPr lang="en-AU" baseline="0" dirty="0" smtClean="0"/>
                        <a:t>Goitre</a:t>
                      </a:r>
                    </a:p>
                    <a:p>
                      <a:endParaRPr lang="en-AU" baseline="0" dirty="0" smtClean="0"/>
                    </a:p>
                    <a:p>
                      <a:endParaRPr lang="en-AU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AU" dirty="0" smtClean="0"/>
                        <a:t>Blood</a:t>
                      </a:r>
                      <a:r>
                        <a:rPr lang="en-AU" baseline="0" dirty="0" smtClean="0"/>
                        <a:t> test for TSH – lower than normal.  Why?</a:t>
                      </a:r>
                    </a:p>
                    <a:p>
                      <a:endParaRPr lang="en-AU" baseline="0" dirty="0" smtClean="0"/>
                    </a:p>
                    <a:p>
                      <a:r>
                        <a:rPr lang="en-AU" baseline="0" dirty="0" smtClean="0"/>
                        <a:t>Testing for antibodies</a:t>
                      </a:r>
                    </a:p>
                    <a:p>
                      <a:endParaRPr lang="en-AU" baseline="0" dirty="0" smtClean="0"/>
                    </a:p>
                    <a:p>
                      <a:r>
                        <a:rPr lang="en-AU" baseline="0" dirty="0" smtClean="0"/>
                        <a:t>Radioactive iodine uptake by thyroid</a:t>
                      </a:r>
                    </a:p>
                    <a:p>
                      <a:endParaRPr lang="en-AU" baseline="0" dirty="0" smtClean="0"/>
                    </a:p>
                    <a:p>
                      <a:r>
                        <a:rPr lang="en-AU" baseline="0" dirty="0" smtClean="0"/>
                        <a:t>Ultrasound/CT scan/MRI</a:t>
                      </a:r>
                    </a:p>
                    <a:p>
                      <a:endParaRPr lang="en-AU" baseline="0" dirty="0" smtClean="0"/>
                    </a:p>
                    <a:p>
                      <a:endParaRPr lang="en-AU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AU" dirty="0" smtClean="0"/>
                        <a:t>Radioactive iodine</a:t>
                      </a:r>
                      <a:r>
                        <a:rPr lang="en-AU" baseline="0" dirty="0" smtClean="0"/>
                        <a:t> therapy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given as medication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taken up by thyroid destroys thyroid cells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Less thyroid hormone produced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baseline="0" dirty="0" smtClean="0"/>
                        <a:t>Anti-thyroid medication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Prevents thyroid from using iodine to make hormones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baseline="0" dirty="0" smtClean="0"/>
                        <a:t>Surgery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8082"/>
                  </a:ext>
                </a:extLst>
              </a:tr>
              <a:tr h="1678281">
                <a:tc>
                  <a:txBody>
                    <a:bodyPr/>
                    <a:lstStyle/>
                    <a:p>
                      <a:r>
                        <a:rPr lang="en-AU" b="1" i="0" dirty="0" smtClean="0"/>
                        <a:t>Thyroid</a:t>
                      </a:r>
                      <a:r>
                        <a:rPr lang="en-AU" b="1" i="0" baseline="0" dirty="0" smtClean="0"/>
                        <a:t> nodules/adenoma </a:t>
                      </a:r>
                      <a:r>
                        <a:rPr lang="en-AU" i="0" baseline="0" dirty="0" smtClean="0"/>
                        <a:t>– iodine deficiency causes overgrowth of thyroid tissue to try to produce more hormone, which also impacts on TSH production.</a:t>
                      </a:r>
                      <a:endParaRPr lang="en-AU" i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417955"/>
                  </a:ext>
                </a:extLst>
              </a:tr>
              <a:tr h="1678281">
                <a:tc>
                  <a:txBody>
                    <a:bodyPr/>
                    <a:lstStyle/>
                    <a:p>
                      <a:r>
                        <a:rPr lang="en-AU" b="1" i="0" dirty="0" smtClean="0"/>
                        <a:t>Thyroiditis </a:t>
                      </a:r>
                      <a:r>
                        <a:rPr lang="en-AU" i="0" dirty="0" smtClean="0"/>
                        <a:t>– inflammation of</a:t>
                      </a:r>
                      <a:r>
                        <a:rPr lang="en-AU" i="0" baseline="0" dirty="0" smtClean="0"/>
                        <a:t> the thyroid causes overproduction of hormone</a:t>
                      </a:r>
                      <a:endParaRPr lang="en-AU" i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332043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937" y="4323242"/>
            <a:ext cx="3217863" cy="20387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362" y="4323242"/>
            <a:ext cx="1963751" cy="20387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2421" y="6362041"/>
            <a:ext cx="8525692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i="1" dirty="0" smtClean="0"/>
              <a:t>Learning Aim: Discuss </a:t>
            </a:r>
            <a:r>
              <a:rPr lang="en-AU" i="1" dirty="0"/>
              <a:t>disorders related to over and </a:t>
            </a:r>
            <a:r>
              <a:rPr lang="en-AU" i="1" dirty="0" err="1"/>
              <a:t>undersecretion</a:t>
            </a:r>
            <a:r>
              <a:rPr lang="en-AU" i="1" dirty="0"/>
              <a:t> of thyroxine</a:t>
            </a:r>
          </a:p>
        </p:txBody>
      </p:sp>
    </p:spTree>
    <p:extLst>
      <p:ext uri="{BB962C8B-B14F-4D97-AF65-F5344CB8AC3E}">
        <p14:creationId xmlns:p14="http://schemas.microsoft.com/office/powerpoint/2010/main" val="248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AU" b="1" dirty="0" smtClean="0"/>
              <a:t>Hypothyroidism – too little thyroid hormone</a:t>
            </a:r>
            <a:endParaRPr lang="en-AU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49081"/>
              </p:ext>
            </p:extLst>
          </p:nvPr>
        </p:nvGraphicFramePr>
        <p:xfrm>
          <a:off x="558800" y="1165225"/>
          <a:ext cx="10515600" cy="5056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546748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801629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053771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03947148"/>
                    </a:ext>
                  </a:extLst>
                </a:gridCol>
              </a:tblGrid>
              <a:tr h="506947">
                <a:tc>
                  <a:txBody>
                    <a:bodyPr/>
                    <a:lstStyle/>
                    <a:p>
                      <a:r>
                        <a:rPr lang="en-AU" dirty="0" smtClean="0"/>
                        <a:t>Common Causes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Symptoms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Diagnosis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Treatment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235053"/>
                  </a:ext>
                </a:extLst>
              </a:tr>
              <a:tr h="1413154">
                <a:tc>
                  <a:txBody>
                    <a:bodyPr/>
                    <a:lstStyle/>
                    <a:p>
                      <a:r>
                        <a:rPr lang="en-AU" b="1" i="1" dirty="0" smtClean="0"/>
                        <a:t>Hashimoto’s Disease </a:t>
                      </a:r>
                      <a:r>
                        <a:rPr lang="en-AU" i="1" dirty="0" smtClean="0"/>
                        <a:t>– </a:t>
                      </a:r>
                      <a:r>
                        <a:rPr lang="en-AU" i="0" dirty="0" smtClean="0"/>
                        <a:t>autoimmune</a:t>
                      </a:r>
                      <a:r>
                        <a:rPr lang="en-AU" i="0" baseline="0" dirty="0" smtClean="0"/>
                        <a:t> disease attacks thyroid tissue, destroying it so it cannot produce hormone.</a:t>
                      </a:r>
                      <a:endParaRPr lang="en-AU" i="1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AU" dirty="0" smtClean="0"/>
                        <a:t>Fatigue</a:t>
                      </a:r>
                    </a:p>
                    <a:p>
                      <a:r>
                        <a:rPr lang="en-AU" dirty="0" smtClean="0"/>
                        <a:t>Weakness</a:t>
                      </a:r>
                    </a:p>
                    <a:p>
                      <a:r>
                        <a:rPr lang="en-AU" dirty="0" smtClean="0"/>
                        <a:t>Weight</a:t>
                      </a:r>
                      <a:r>
                        <a:rPr lang="en-AU" baseline="0" dirty="0" smtClean="0"/>
                        <a:t> gain</a:t>
                      </a:r>
                    </a:p>
                    <a:p>
                      <a:r>
                        <a:rPr lang="en-AU" baseline="0" dirty="0" smtClean="0"/>
                        <a:t>Depression</a:t>
                      </a:r>
                    </a:p>
                    <a:p>
                      <a:r>
                        <a:rPr lang="en-AU" baseline="0" dirty="0" smtClean="0"/>
                        <a:t>Cold intolerance</a:t>
                      </a:r>
                    </a:p>
                    <a:p>
                      <a:r>
                        <a:rPr lang="en-AU" baseline="0" dirty="0" smtClean="0"/>
                        <a:t>Dry, rough skin </a:t>
                      </a:r>
                    </a:p>
                    <a:p>
                      <a:r>
                        <a:rPr lang="en-AU" baseline="0" dirty="0" smtClean="0"/>
                        <a:t>Brittle dry hair</a:t>
                      </a:r>
                    </a:p>
                    <a:p>
                      <a:r>
                        <a:rPr lang="en-AU" baseline="0" dirty="0" smtClean="0"/>
                        <a:t>Goitre</a:t>
                      </a:r>
                      <a:endParaRPr lang="en-AU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AU" dirty="0" smtClean="0"/>
                        <a:t>Blood test – low levels of T4, high levels</a:t>
                      </a:r>
                      <a:r>
                        <a:rPr lang="en-AU" baseline="0" dirty="0" smtClean="0"/>
                        <a:t> of TSH (why?) unless pituitary problem.</a:t>
                      </a:r>
                    </a:p>
                    <a:p>
                      <a:endParaRPr lang="en-AU" baseline="0" dirty="0" smtClean="0"/>
                    </a:p>
                    <a:p>
                      <a:endParaRPr lang="en-AU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AU" dirty="0" smtClean="0"/>
                        <a:t>Thyroid</a:t>
                      </a:r>
                      <a:r>
                        <a:rPr lang="en-AU" baseline="0" dirty="0" smtClean="0"/>
                        <a:t> hormone replacement medication:</a:t>
                      </a:r>
                      <a:br>
                        <a:rPr lang="en-AU" baseline="0" dirty="0" smtClean="0"/>
                      </a:br>
                      <a:endParaRPr lang="en-AU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i="1" baseline="0" dirty="0" smtClean="0"/>
                        <a:t>Levothyroxine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i="0" baseline="0" dirty="0" smtClean="0"/>
                        <a:t>Synthetic thyroid hormone tablets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i="0" baseline="0" dirty="0" smtClean="0"/>
                        <a:t>Replace missing hormone</a:t>
                      </a:r>
                      <a:endParaRPr lang="en-AU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074971"/>
                  </a:ext>
                </a:extLst>
              </a:tr>
              <a:tr h="1090640">
                <a:tc>
                  <a:txBody>
                    <a:bodyPr/>
                    <a:lstStyle/>
                    <a:p>
                      <a:r>
                        <a:rPr lang="en-AU" b="1" i="0" dirty="0" smtClean="0"/>
                        <a:t>Thyroid</a:t>
                      </a:r>
                      <a:r>
                        <a:rPr lang="en-AU" b="1" i="0" baseline="0" dirty="0" smtClean="0"/>
                        <a:t> destroyed</a:t>
                      </a:r>
                      <a:r>
                        <a:rPr lang="en-AU" i="0" baseline="0" dirty="0" smtClean="0"/>
                        <a:t> by medication or surgery to correct hyperthyroidism</a:t>
                      </a:r>
                      <a:endParaRPr lang="en-AU" i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110324"/>
                  </a:ext>
                </a:extLst>
              </a:tr>
              <a:tr h="1996235">
                <a:tc>
                  <a:txBody>
                    <a:bodyPr/>
                    <a:lstStyle/>
                    <a:p>
                      <a:r>
                        <a:rPr lang="en-AU" b="1" i="0" dirty="0" smtClean="0"/>
                        <a:t>Not</a:t>
                      </a:r>
                      <a:r>
                        <a:rPr lang="en-AU" b="1" i="0" baseline="0" dirty="0" smtClean="0"/>
                        <a:t> enough dietary iodine </a:t>
                      </a:r>
                      <a:r>
                        <a:rPr lang="en-AU" i="0" baseline="0" dirty="0" smtClean="0"/>
                        <a:t>– mostly a problem in developing nations – body can’t produce hormone without iodine</a:t>
                      </a:r>
                      <a:endParaRPr lang="en-AU" i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104336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5" y="4188956"/>
            <a:ext cx="2028825" cy="1819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9427" y="4354739"/>
            <a:ext cx="2476596" cy="148770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58800" y="6333212"/>
            <a:ext cx="8525692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i="1" dirty="0" smtClean="0"/>
              <a:t>Learning Aim: Discuss </a:t>
            </a:r>
            <a:r>
              <a:rPr lang="en-AU" i="1" dirty="0"/>
              <a:t>disorders related to over and </a:t>
            </a:r>
            <a:r>
              <a:rPr lang="en-AU" i="1" dirty="0" err="1"/>
              <a:t>undersecretion</a:t>
            </a:r>
            <a:r>
              <a:rPr lang="en-AU" i="1" dirty="0"/>
              <a:t> of thyroxine</a:t>
            </a:r>
          </a:p>
        </p:txBody>
      </p:sp>
    </p:spTree>
    <p:extLst>
      <p:ext uri="{BB962C8B-B14F-4D97-AF65-F5344CB8AC3E}">
        <p14:creationId xmlns:p14="http://schemas.microsoft.com/office/powerpoint/2010/main" val="163012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4094004-C89C-4913-98A1-5D644D10D3D3}"/>
</file>

<file path=customXml/itemProps2.xml><?xml version="1.0" encoding="utf-8"?>
<ds:datastoreItem xmlns:ds="http://schemas.openxmlformats.org/officeDocument/2006/customXml" ds:itemID="{9D47E3B7-1717-480B-A066-F4A9F89AA6A7}"/>
</file>

<file path=customXml/itemProps3.xml><?xml version="1.0" encoding="utf-8"?>
<ds:datastoreItem xmlns:ds="http://schemas.openxmlformats.org/officeDocument/2006/customXml" ds:itemID="{511F177C-F8EA-49E0-AFB9-498406ABD53C}"/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759</Words>
  <Application>Microsoft Office PowerPoint</Application>
  <PresentationFormat>Widescreen</PresentationFormat>
  <Paragraphs>149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Wingdings</vt:lpstr>
      <vt:lpstr>Office Theme</vt:lpstr>
      <vt:lpstr>The Thyroid </vt:lpstr>
      <vt:lpstr>PowerPoint Presentation</vt:lpstr>
      <vt:lpstr>The Thyroid: Hormones and Regulation</vt:lpstr>
      <vt:lpstr>Thyroid location and structure</vt:lpstr>
      <vt:lpstr>Thyroxine (T4)</vt:lpstr>
      <vt:lpstr>Regulation of Thyroxine production</vt:lpstr>
      <vt:lpstr>Thyroid hormone imbalance and disease</vt:lpstr>
      <vt:lpstr>Hyperthyroidism – too much thyroid hormone</vt:lpstr>
      <vt:lpstr>Hypothyroidism – too little thyroid hormone</vt:lpstr>
      <vt:lpstr>The Thyroid and Thyrocalcitonin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Thyroid</dc:title>
  <dc:creator>Robin L Byrne</dc:creator>
  <cp:lastModifiedBy>BYRNE Robin [Belmont City College]</cp:lastModifiedBy>
  <cp:revision>64</cp:revision>
  <cp:lastPrinted>2021-02-09T03:46:12Z</cp:lastPrinted>
  <dcterms:created xsi:type="dcterms:W3CDTF">2018-02-03T11:25:02Z</dcterms:created>
  <dcterms:modified xsi:type="dcterms:W3CDTF">2022-02-03T10:47:33Z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