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75" r:id="rId2"/>
    <p:sldId id="272" r:id="rId3"/>
    <p:sldId id="276" r:id="rId4"/>
    <p:sldId id="277" r:id="rId5"/>
    <p:sldId id="274" r:id="rId6"/>
    <p:sldId id="278" r:id="rId7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7" y="1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6ACF0-2197-46C6-AC9D-CCEEC52AB158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1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7" y="6457411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64CE4-7F3F-444C-9B06-FECAEC0AB6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394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70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81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98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22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48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667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214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89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6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04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6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8663B-A6B4-4DA4-86D7-478B2CB2826C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96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109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The </a:t>
            </a:r>
            <a:r>
              <a:rPr lang="en-AU" b="1" dirty="0" err="1" smtClean="0"/>
              <a:t>Parathyroids</a:t>
            </a:r>
            <a:r>
              <a:rPr lang="en-AU" b="1" dirty="0" smtClean="0"/>
              <a:t>, the Thyroid, and Ca</a:t>
            </a:r>
            <a:r>
              <a:rPr lang="en-AU" b="1" baseline="30000" dirty="0" smtClean="0"/>
              <a:t>2+ </a:t>
            </a:r>
            <a:r>
              <a:rPr lang="en-AU" b="1" dirty="0" smtClean="0"/>
              <a:t>Regulation</a:t>
            </a:r>
            <a:endParaRPr lang="en-AU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18" y="1400174"/>
            <a:ext cx="9281420" cy="46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512282"/>
              </p:ext>
            </p:extLst>
          </p:nvPr>
        </p:nvGraphicFramePr>
        <p:xfrm>
          <a:off x="165463" y="75232"/>
          <a:ext cx="11739154" cy="669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4011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225143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97623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Do the past exam question provided about </a:t>
                      </a:r>
                      <a:r>
                        <a:rPr lang="en-AU" sz="1600" b="0" baseline="0" dirty="0" smtClean="0"/>
                        <a:t>the thyroid.</a:t>
                      </a:r>
                      <a:endParaRPr lang="en-AU" sz="1600" b="0" baseline="0" dirty="0" smtClean="0"/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The </a:t>
                      </a:r>
                      <a:r>
                        <a:rPr lang="en-AU" sz="1600" b="0" baseline="0" dirty="0" err="1" smtClean="0"/>
                        <a:t>Parathyroids</a:t>
                      </a:r>
                      <a:endParaRPr lang="en-AU" sz="1600" b="0" baseline="0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Gland location and structure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Hormone production and regulation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Interaction with Thyroid to regulate Ca</a:t>
                      </a:r>
                      <a:r>
                        <a:rPr lang="en-AU" sz="1600" b="0" baseline="30000" dirty="0" smtClean="0"/>
                        <a:t>2+</a:t>
                      </a:r>
                      <a:endParaRPr lang="en-AU" sz="1600" b="0" baseline="0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Effects on target tissues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AU" sz="1600" b="0" baseline="0" dirty="0" smtClean="0"/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baseline="0" dirty="0" smtClean="0"/>
                        <a:t>3:  Do the review worksheet provided</a:t>
                      </a:r>
                    </a:p>
                    <a:p>
                      <a:r>
                        <a:rPr lang="en-AU" sz="1600" b="0" i="0" baseline="0" dirty="0" smtClean="0"/>
                        <a:t>4: 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Finish and mark any questions you did not get to complete from the review worksheet.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Practice drawing an annotated flow chart for Ca</a:t>
                      </a:r>
                      <a:r>
                        <a:rPr lang="en-AU" sz="1600" b="0" i="0" baseline="30000" dirty="0" smtClean="0"/>
                        <a:t>2+</a:t>
                      </a:r>
                      <a:r>
                        <a:rPr lang="en-AU" sz="1600" b="0" i="0" baseline="0" dirty="0" smtClean="0"/>
                        <a:t> regulation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Formative Quiz on today’s work (not for marks)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Growth Hormone;  Adrenal Glands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endParaRPr lang="en-AU" sz="1600" b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structure and location of the parathyroid glands.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Explain the effects parathyroid hormone (PTH) has on the body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the effects </a:t>
                      </a:r>
                      <a:r>
                        <a:rPr lang="en-AU" sz="1600" b="0" baseline="0" dirty="0" err="1" smtClean="0"/>
                        <a:t>thyrocalcitonin</a:t>
                      </a:r>
                      <a:r>
                        <a:rPr lang="en-AU" sz="1600" b="0" baseline="0" dirty="0" smtClean="0"/>
                        <a:t> from the thyroid.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Explain how the body maintains constant levels of calcium ion in the blood using </a:t>
                      </a:r>
                      <a:r>
                        <a:rPr lang="en-AU" sz="1600" b="0" baseline="0" dirty="0" err="1" smtClean="0"/>
                        <a:t>thyrocalcitonin</a:t>
                      </a:r>
                      <a:r>
                        <a:rPr lang="en-AU" sz="1600" b="0" baseline="0" dirty="0" smtClean="0"/>
                        <a:t> and PTH.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28038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Negative</a:t>
                      </a:r>
                      <a:r>
                        <a:rPr lang="en-AU" sz="1600" b="0" baseline="0" dirty="0" smtClean="0"/>
                        <a:t> feedback</a:t>
                      </a:r>
                    </a:p>
                    <a:p>
                      <a:r>
                        <a:rPr lang="en-AU" sz="1600" b="0" baseline="0" dirty="0" smtClean="0"/>
                        <a:t>Homeostasis</a:t>
                      </a:r>
                    </a:p>
                    <a:p>
                      <a:r>
                        <a:rPr lang="en-AU" sz="1600" b="0" baseline="0" dirty="0" smtClean="0"/>
                        <a:t>Set Point</a:t>
                      </a:r>
                    </a:p>
                    <a:p>
                      <a:r>
                        <a:rPr lang="en-AU" sz="1600" b="0" baseline="0" dirty="0" smtClean="0"/>
                        <a:t>Regulation</a:t>
                      </a:r>
                    </a:p>
                    <a:p>
                      <a:r>
                        <a:rPr lang="en-AU" sz="1600" b="0" baseline="0" dirty="0" smtClean="0"/>
                        <a:t>Target Tissues</a:t>
                      </a:r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1026" name="Picture 2" descr="Study Motivation (@Studymot) /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61" y="4115404"/>
            <a:ext cx="3338356" cy="26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5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109"/>
          </a:xfrm>
        </p:spPr>
        <p:txBody>
          <a:bodyPr>
            <a:noAutofit/>
          </a:bodyPr>
          <a:lstStyle/>
          <a:p>
            <a:r>
              <a:rPr lang="en-AU" sz="3600" b="1" dirty="0" smtClean="0"/>
              <a:t>Parathyroid Location and Structure</a:t>
            </a: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5257800"/>
            <a:ext cx="11601450" cy="11811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The </a:t>
            </a:r>
            <a:r>
              <a:rPr lang="en-AU" sz="2400" dirty="0" err="1" smtClean="0"/>
              <a:t>Parathyroids</a:t>
            </a:r>
            <a:r>
              <a:rPr lang="en-AU" sz="2400" dirty="0" smtClean="0"/>
              <a:t> are separate endocrine glands embedded within the thyroid tissue.</a:t>
            </a:r>
          </a:p>
          <a:p>
            <a:r>
              <a:rPr lang="en-AU" sz="2400" dirty="0" smtClean="0"/>
              <a:t>Produce </a:t>
            </a:r>
            <a:r>
              <a:rPr lang="en-AU" sz="2400" i="1" dirty="0" smtClean="0"/>
              <a:t>Parathyroid Hormone (PTH)</a:t>
            </a:r>
            <a:r>
              <a:rPr lang="en-AU" sz="2400" dirty="0" smtClean="0"/>
              <a:t> 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70" y="1054282"/>
            <a:ext cx="11172825" cy="4000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47361" y="6303364"/>
            <a:ext cx="6548846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Describe </a:t>
            </a:r>
            <a:r>
              <a:rPr lang="en-AU" sz="1600" i="1" dirty="0"/>
              <a:t>the structure and location of the parathyroid glands.</a:t>
            </a:r>
          </a:p>
        </p:txBody>
      </p:sp>
    </p:spTree>
    <p:extLst>
      <p:ext uri="{BB962C8B-B14F-4D97-AF65-F5344CB8AC3E}">
        <p14:creationId xmlns:p14="http://schemas.microsoft.com/office/powerpoint/2010/main" val="40373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Parathyroid Hormone (PTH)</a:t>
            </a: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190625"/>
            <a:ext cx="7848599" cy="54102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Produced when Ca</a:t>
            </a:r>
            <a:r>
              <a:rPr lang="en-AU" sz="2400" baseline="30000" dirty="0" smtClean="0"/>
              <a:t>2+ </a:t>
            </a:r>
            <a:r>
              <a:rPr lang="en-AU" sz="2400" dirty="0" smtClean="0"/>
              <a:t>levels in the blood become too low.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Increases Ca</a:t>
            </a:r>
            <a:r>
              <a:rPr lang="en-AU" sz="2400" baseline="30000" dirty="0" smtClean="0"/>
              <a:t>2+</a:t>
            </a:r>
            <a:r>
              <a:rPr lang="en-AU" sz="2400" dirty="0" smtClean="0"/>
              <a:t> concentration in the blood by: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Increasing calcium reabsorbed into blood from renal tubules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Increases the amount of Ca</a:t>
            </a:r>
            <a:r>
              <a:rPr lang="en-AU" sz="2000" baseline="30000" dirty="0" smtClean="0"/>
              <a:t>2+</a:t>
            </a:r>
            <a:r>
              <a:rPr lang="en-AU" sz="2000" dirty="0" smtClean="0"/>
              <a:t> absorbed by the intestines from food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Triggers Ca</a:t>
            </a:r>
            <a:r>
              <a:rPr lang="en-AU" sz="2000" baseline="30000" dirty="0" smtClean="0"/>
              <a:t>2+</a:t>
            </a:r>
            <a:r>
              <a:rPr lang="en-AU" sz="2000" dirty="0" smtClean="0"/>
              <a:t> to be released from the bone matrix into the blood.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 smtClean="0"/>
              <a:t>Works in balance with </a:t>
            </a:r>
            <a:r>
              <a:rPr lang="en-AU" sz="2400" dirty="0" err="1" smtClean="0"/>
              <a:t>Thyrocalcitonin</a:t>
            </a:r>
            <a:r>
              <a:rPr lang="en-AU" sz="2400" dirty="0" smtClean="0"/>
              <a:t> to maintain Calcium ion homeostasis</a:t>
            </a:r>
          </a:p>
          <a:p>
            <a:endParaRPr lang="en-AU" sz="2400" dirty="0"/>
          </a:p>
          <a:p>
            <a:r>
              <a:rPr lang="en-AU" sz="2400" dirty="0" smtClean="0"/>
              <a:t>Also has a role in activating Vitamin D in the kidneys to increase Calcium absorption from food.</a:t>
            </a:r>
          </a:p>
          <a:p>
            <a:endParaRPr lang="en-AU" sz="2400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613" y="1651138"/>
            <a:ext cx="4243387" cy="37066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0377" y="6519446"/>
            <a:ext cx="7541623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Explain </a:t>
            </a:r>
            <a:r>
              <a:rPr lang="en-AU" sz="1600" i="1" dirty="0"/>
              <a:t>the effects parathyroid hormone (PTH) has on the body</a:t>
            </a:r>
          </a:p>
        </p:txBody>
      </p:sp>
    </p:spTree>
    <p:extLst>
      <p:ext uri="{BB962C8B-B14F-4D97-AF65-F5344CB8AC3E}">
        <p14:creationId xmlns:p14="http://schemas.microsoft.com/office/powerpoint/2010/main" val="54523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133" y="2866479"/>
            <a:ext cx="1168881" cy="15386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21285"/>
            <a:ext cx="10515600" cy="845366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The Thyroid and </a:t>
            </a:r>
            <a:r>
              <a:rPr lang="en-AU" sz="3600" b="1" dirty="0" err="1" smtClean="0"/>
              <a:t>Thyrocalcitonin</a:t>
            </a: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88" y="966651"/>
            <a:ext cx="10515600" cy="533835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The thyroid gland also makes </a:t>
            </a:r>
            <a:r>
              <a:rPr lang="en-AU" sz="2400" i="1" dirty="0" err="1" smtClean="0"/>
              <a:t>Thyrocalcitonin</a:t>
            </a:r>
            <a:r>
              <a:rPr lang="en-AU" sz="2400" i="1" dirty="0"/>
              <a:t> </a:t>
            </a:r>
            <a:r>
              <a:rPr lang="en-AU" sz="2400" dirty="0" smtClean="0"/>
              <a:t>which is produced if Ca</a:t>
            </a:r>
            <a:r>
              <a:rPr lang="en-AU" sz="2400" baseline="30000" dirty="0" smtClean="0"/>
              <a:t>2+</a:t>
            </a:r>
            <a:r>
              <a:rPr lang="en-AU" sz="2400" dirty="0" smtClean="0"/>
              <a:t> levels in the blood are too high. </a:t>
            </a:r>
            <a:r>
              <a:rPr lang="en-AU" sz="1600" i="1" dirty="0" smtClean="0"/>
              <a:t>*think back to </a:t>
            </a:r>
            <a:r>
              <a:rPr lang="en-AU" sz="1600" i="1" dirty="0" err="1" smtClean="0"/>
              <a:t>Yr</a:t>
            </a:r>
            <a:r>
              <a:rPr lang="en-AU" sz="1600" i="1" dirty="0" smtClean="0"/>
              <a:t> 11.  Why would high blood Ca</a:t>
            </a:r>
            <a:r>
              <a:rPr lang="en-AU" sz="1600" i="1" baseline="30000" dirty="0" smtClean="0"/>
              <a:t>2+ </a:t>
            </a:r>
            <a:r>
              <a:rPr lang="en-AU" sz="1600" i="1" dirty="0" smtClean="0"/>
              <a:t>be a problem?</a:t>
            </a:r>
          </a:p>
          <a:p>
            <a:pPr marL="0" indent="0">
              <a:buNone/>
            </a:pPr>
            <a:endParaRPr lang="en-AU" sz="1600" i="1" dirty="0" smtClean="0"/>
          </a:p>
          <a:p>
            <a:r>
              <a:rPr lang="en-AU" sz="2400" dirty="0" err="1" smtClean="0"/>
              <a:t>Thyrocalcitonin</a:t>
            </a:r>
            <a:r>
              <a:rPr lang="en-AU" sz="2400" dirty="0"/>
              <a:t> </a:t>
            </a:r>
            <a:r>
              <a:rPr lang="en-AU" sz="2400" dirty="0" smtClean="0"/>
              <a:t>reduces Ca</a:t>
            </a:r>
            <a:r>
              <a:rPr lang="en-AU" sz="2400" baseline="30000" dirty="0" smtClean="0"/>
              <a:t>2+ </a:t>
            </a:r>
            <a:r>
              <a:rPr lang="en-AU" sz="2400" dirty="0" smtClean="0"/>
              <a:t>in the blood by:</a:t>
            </a:r>
          </a:p>
          <a:p>
            <a:pPr marL="0" indent="0">
              <a:buNone/>
            </a:pPr>
            <a:endParaRPr lang="en-AU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Preventing Ca</a:t>
            </a:r>
            <a:r>
              <a:rPr lang="en-AU" sz="2000" baseline="30000" dirty="0" smtClean="0"/>
              <a:t>2+</a:t>
            </a:r>
            <a:r>
              <a:rPr lang="en-AU" sz="2000" dirty="0" smtClean="0"/>
              <a:t> from being reabsorbed by the kidney (so more is excreted in urine).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Promoting Ca</a:t>
            </a:r>
            <a:r>
              <a:rPr lang="en-AU" sz="2000" baseline="30000" dirty="0" smtClean="0"/>
              <a:t>2+</a:t>
            </a:r>
            <a:r>
              <a:rPr lang="en-AU" sz="2000" dirty="0" smtClean="0"/>
              <a:t> deposition in the bones (laying calcium down into the bone matrix).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Decreasing Ca</a:t>
            </a:r>
            <a:r>
              <a:rPr lang="en-AU" sz="2000" baseline="30000" dirty="0" smtClean="0"/>
              <a:t>2+</a:t>
            </a:r>
            <a:r>
              <a:rPr lang="en-AU" sz="2000" dirty="0" smtClean="0"/>
              <a:t> absorption by the intestines.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000" i="1" dirty="0" smtClean="0"/>
              <a:t>*note:  </a:t>
            </a:r>
            <a:r>
              <a:rPr lang="en-AU" sz="2000" i="1" dirty="0" err="1" smtClean="0"/>
              <a:t>Thyrocalcitonin</a:t>
            </a:r>
            <a:r>
              <a:rPr lang="en-AU" sz="2000" i="1" dirty="0" smtClean="0"/>
              <a:t> works in balance with Parathyroid Hormone (PTH)  produced by the Parathyroid.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133" y="2333896"/>
            <a:ext cx="533112" cy="872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459" y="3998903"/>
            <a:ext cx="1053440" cy="11461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09618" y="6377128"/>
            <a:ext cx="5600444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AU" sz="1600" i="1" dirty="0" smtClean="0"/>
              <a:t>Learning Aim:  Explain </a:t>
            </a:r>
            <a:r>
              <a:rPr lang="en-AU" sz="1600" i="1" dirty="0"/>
              <a:t>the effects </a:t>
            </a:r>
            <a:r>
              <a:rPr lang="en-AU" sz="1600" i="1" dirty="0" err="1"/>
              <a:t>thyrocalcitonin</a:t>
            </a:r>
            <a:r>
              <a:rPr lang="en-AU" sz="1600" i="1" dirty="0"/>
              <a:t> has on the body</a:t>
            </a:r>
          </a:p>
        </p:txBody>
      </p:sp>
    </p:spTree>
    <p:extLst>
      <p:ext uri="{BB962C8B-B14F-4D97-AF65-F5344CB8AC3E}">
        <p14:creationId xmlns:p14="http://schemas.microsoft.com/office/powerpoint/2010/main" val="5146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477131"/>
            <a:ext cx="4829175" cy="6218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4" y="88194"/>
            <a:ext cx="11582399" cy="777874"/>
          </a:xfrm>
        </p:spPr>
        <p:txBody>
          <a:bodyPr>
            <a:noAutofit/>
          </a:bodyPr>
          <a:lstStyle/>
          <a:p>
            <a:r>
              <a:rPr lang="en-AU" sz="3600" b="1" dirty="0" smtClean="0"/>
              <a:t>The Thyroid, the </a:t>
            </a:r>
            <a:r>
              <a:rPr lang="en-AU" sz="3600" b="1" dirty="0" err="1" smtClean="0"/>
              <a:t>Parathyroids</a:t>
            </a:r>
            <a:r>
              <a:rPr lang="en-AU" sz="3600" b="1" dirty="0" smtClean="0"/>
              <a:t> and Blood Ca</a:t>
            </a:r>
            <a:r>
              <a:rPr lang="en-AU" sz="3600" b="1" baseline="30000" dirty="0" smtClean="0"/>
              <a:t>2+</a:t>
            </a:r>
            <a:r>
              <a:rPr lang="en-AU" sz="3600" b="1" dirty="0" smtClean="0"/>
              <a:t> regulation</a:t>
            </a:r>
            <a:endParaRPr lang="en-AU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529943" y="838600"/>
            <a:ext cx="6419849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 smtClean="0"/>
              <a:t>When blood calcium levels rise:</a:t>
            </a:r>
          </a:p>
          <a:p>
            <a:pPr marL="0" indent="0">
              <a:buNone/>
            </a:pPr>
            <a:r>
              <a:rPr lang="en-AU" sz="2000" dirty="0" smtClean="0"/>
              <a:t>1: The thyroid gland releases </a:t>
            </a:r>
            <a:r>
              <a:rPr lang="en-AU" sz="2000" dirty="0" err="1" smtClean="0"/>
              <a:t>thyrocalcitonin</a:t>
            </a:r>
            <a:endParaRPr lang="en-AU" sz="2000" dirty="0" smtClean="0"/>
          </a:p>
          <a:p>
            <a:pPr marL="0" indent="0">
              <a:buNone/>
            </a:pPr>
            <a:r>
              <a:rPr lang="en-AU" sz="2000" dirty="0" smtClean="0"/>
              <a:t>2: </a:t>
            </a:r>
            <a:r>
              <a:rPr lang="en-AU" sz="2000" dirty="0" err="1" smtClean="0"/>
              <a:t>Thyrocalcitonin</a:t>
            </a:r>
            <a:r>
              <a:rPr lang="en-AU" sz="2000" dirty="0" smtClean="0"/>
              <a:t>:</a:t>
            </a:r>
          </a:p>
          <a:p>
            <a:pPr lvl="1"/>
            <a:r>
              <a:rPr lang="en-AU" sz="1600" dirty="0" smtClean="0"/>
              <a:t>Stimulates Ca</a:t>
            </a:r>
            <a:r>
              <a:rPr lang="en-AU" sz="1600" baseline="30000" dirty="0" smtClean="0"/>
              <a:t>2+ </a:t>
            </a:r>
            <a:r>
              <a:rPr lang="en-AU" sz="1600" dirty="0" smtClean="0"/>
              <a:t>deposition in bones</a:t>
            </a:r>
          </a:p>
          <a:p>
            <a:pPr lvl="1"/>
            <a:r>
              <a:rPr lang="en-AU" sz="1600" dirty="0" smtClean="0"/>
              <a:t>Reduces Ca</a:t>
            </a:r>
            <a:r>
              <a:rPr lang="en-AU" sz="1600" baseline="30000" dirty="0" smtClean="0"/>
              <a:t>2+ </a:t>
            </a:r>
            <a:r>
              <a:rPr lang="en-AU" sz="1600" dirty="0" smtClean="0"/>
              <a:t>uptake in kidneys</a:t>
            </a:r>
          </a:p>
          <a:p>
            <a:pPr lvl="1"/>
            <a:r>
              <a:rPr lang="en-AU" sz="1600" dirty="0" smtClean="0"/>
              <a:t>Inhibits Ca</a:t>
            </a:r>
            <a:r>
              <a:rPr lang="en-AU" sz="1600" baseline="30000" dirty="0" smtClean="0"/>
              <a:t>2+ </a:t>
            </a:r>
            <a:r>
              <a:rPr lang="en-AU" sz="1600" dirty="0" smtClean="0"/>
              <a:t>absorption by intestines</a:t>
            </a:r>
          </a:p>
          <a:p>
            <a:pPr marL="0" indent="0">
              <a:buNone/>
            </a:pPr>
            <a:r>
              <a:rPr lang="en-AU" sz="2000" dirty="0" smtClean="0"/>
              <a:t>3:  When calcium levels stabilise to the set     point, negative feedback prevents further release of </a:t>
            </a:r>
            <a:r>
              <a:rPr lang="en-AU" sz="2000" dirty="0" err="1" smtClean="0"/>
              <a:t>thyrocalcitonin</a:t>
            </a:r>
            <a:r>
              <a:rPr lang="en-AU" sz="2000" dirty="0" smtClean="0"/>
              <a:t>.</a:t>
            </a:r>
          </a:p>
          <a:p>
            <a:pPr marL="0" indent="0">
              <a:buNone/>
            </a:pPr>
            <a:r>
              <a:rPr lang="en-AU" sz="2000" b="1" dirty="0" smtClean="0"/>
              <a:t>When blood calcium levels fall:</a:t>
            </a:r>
          </a:p>
          <a:p>
            <a:pPr marL="0" indent="0">
              <a:buNone/>
            </a:pPr>
            <a:r>
              <a:rPr lang="en-AU" sz="2000" dirty="0" smtClean="0"/>
              <a:t>1: The parathyroid glands release PTH</a:t>
            </a:r>
          </a:p>
          <a:p>
            <a:pPr marL="0" indent="0">
              <a:buNone/>
            </a:pPr>
            <a:r>
              <a:rPr lang="en-AU" sz="2000" dirty="0" smtClean="0"/>
              <a:t>2:  PTH (Parathyroid hormone):</a:t>
            </a:r>
          </a:p>
          <a:p>
            <a:pPr lvl="1"/>
            <a:r>
              <a:rPr lang="en-AU" sz="1600" dirty="0" smtClean="0"/>
              <a:t>Stimulates Ca</a:t>
            </a:r>
            <a:r>
              <a:rPr lang="en-AU" sz="1600" baseline="30000" dirty="0" smtClean="0"/>
              <a:t>2+ </a:t>
            </a:r>
            <a:r>
              <a:rPr lang="en-AU" sz="1600" dirty="0" smtClean="0"/>
              <a:t>release from bones</a:t>
            </a:r>
          </a:p>
          <a:p>
            <a:pPr lvl="1"/>
            <a:r>
              <a:rPr lang="en-AU" sz="1600" dirty="0" smtClean="0"/>
              <a:t>Increases Ca</a:t>
            </a:r>
            <a:r>
              <a:rPr lang="en-AU" sz="1600" baseline="30000" dirty="0" smtClean="0"/>
              <a:t>2+ </a:t>
            </a:r>
            <a:r>
              <a:rPr lang="en-AU" sz="1600" dirty="0" smtClean="0"/>
              <a:t>uptake (resorption) in kidneys</a:t>
            </a:r>
          </a:p>
          <a:p>
            <a:pPr lvl="1"/>
            <a:r>
              <a:rPr lang="en-AU" sz="1600" dirty="0" smtClean="0"/>
              <a:t>Increases Ca</a:t>
            </a:r>
            <a:r>
              <a:rPr lang="en-AU" sz="1600" baseline="30000" dirty="0" smtClean="0"/>
              <a:t>2+ </a:t>
            </a:r>
            <a:r>
              <a:rPr lang="en-AU" sz="1600" dirty="0" smtClean="0"/>
              <a:t>uptake by intestines.</a:t>
            </a:r>
          </a:p>
          <a:p>
            <a:pPr marL="0" indent="0">
              <a:buNone/>
            </a:pPr>
            <a:r>
              <a:rPr lang="en-AU" sz="2000" dirty="0" smtClean="0"/>
              <a:t>3:  When calcium levels stabilise to the set point, negative feedback prevents further release of PTH.</a:t>
            </a:r>
          </a:p>
        </p:txBody>
      </p:sp>
      <p:sp>
        <p:nvSpPr>
          <p:cNvPr id="3" name="Rectangle 2"/>
          <p:cNvSpPr/>
          <p:nvPr/>
        </p:nvSpPr>
        <p:spPr>
          <a:xfrm>
            <a:off x="435429" y="6354132"/>
            <a:ext cx="1184365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 smtClean="0"/>
              <a:t>Learning Aim:  Explain </a:t>
            </a:r>
            <a:r>
              <a:rPr lang="en-AU" i="1" dirty="0"/>
              <a:t>how the body maintains constant levels of calcium ion in the blood using </a:t>
            </a:r>
            <a:r>
              <a:rPr lang="en-AU" i="1" dirty="0" err="1"/>
              <a:t>thyrocalcitonin</a:t>
            </a:r>
            <a:r>
              <a:rPr lang="en-AU" i="1" dirty="0"/>
              <a:t> and PTH.</a:t>
            </a:r>
          </a:p>
        </p:txBody>
      </p:sp>
    </p:spTree>
    <p:extLst>
      <p:ext uri="{BB962C8B-B14F-4D97-AF65-F5344CB8AC3E}">
        <p14:creationId xmlns:p14="http://schemas.microsoft.com/office/powerpoint/2010/main" val="4429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DFD06FF-1C58-4D36-96DE-306D708E7A16}"/>
</file>

<file path=customXml/itemProps2.xml><?xml version="1.0" encoding="utf-8"?>
<ds:datastoreItem xmlns:ds="http://schemas.openxmlformats.org/officeDocument/2006/customXml" ds:itemID="{866920C8-9F53-4B09-BC23-B07DE6C9FDD1}"/>
</file>

<file path=customXml/itemProps3.xml><?xml version="1.0" encoding="utf-8"?>
<ds:datastoreItem xmlns:ds="http://schemas.openxmlformats.org/officeDocument/2006/customXml" ds:itemID="{EFDF4EBE-4B4F-4B85-A164-889253EA528C}"/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588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The Parathyroids, the Thyroid, and Ca2+ Regulation</vt:lpstr>
      <vt:lpstr>PowerPoint Presentation</vt:lpstr>
      <vt:lpstr>Parathyroid Location and Structure</vt:lpstr>
      <vt:lpstr>Parathyroid Hormone (PTH)</vt:lpstr>
      <vt:lpstr>The Thyroid and Thyrocalcitonin</vt:lpstr>
      <vt:lpstr>The Thyroid, the Parathyroids and Blood Ca2+ regulation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Thyroid</dc:title>
  <dc:creator>Robin L Byrne</dc:creator>
  <cp:lastModifiedBy>BYRNE Robin [Belmont City College]</cp:lastModifiedBy>
  <cp:revision>62</cp:revision>
  <cp:lastPrinted>2021-02-09T03:46:12Z</cp:lastPrinted>
  <dcterms:created xsi:type="dcterms:W3CDTF">2018-02-03T11:25:02Z</dcterms:created>
  <dcterms:modified xsi:type="dcterms:W3CDTF">2022-02-09T04:53:32Z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