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3" autoAdjust="0"/>
    <p:restoredTop sz="95332" autoAdjust="0"/>
  </p:normalViewPr>
  <p:slideViewPr>
    <p:cSldViewPr snapToGrid="0">
      <p:cViewPr varScale="1">
        <p:scale>
          <a:sx n="88" d="100"/>
          <a:sy n="88" d="100"/>
        </p:scale>
        <p:origin x="43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09120-E791-4428-BA6A-3EEE0D3FC9D0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532F68-6A56-4DD3-B69C-8B99016F50F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396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563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67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63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1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620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932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903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529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138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82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0B2B9-C0A6-42B5-88DB-427BBF932D2D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103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0B2B9-C0A6-42B5-88DB-427BBF932D2D}" type="datetimeFigureOut">
              <a:rPr lang="en-AU" smtClean="0"/>
              <a:t>10/02/2022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6FBB2-5186-4553-92F6-56B5618A49E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541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13035"/>
              </p:ext>
            </p:extLst>
          </p:nvPr>
        </p:nvGraphicFramePr>
        <p:xfrm>
          <a:off x="165463" y="75232"/>
          <a:ext cx="11739154" cy="6658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515141">
                <a:tc>
                  <a:txBody>
                    <a:bodyPr/>
                    <a:lstStyle/>
                    <a:p>
                      <a:r>
                        <a:rPr lang="en-AU" dirty="0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126011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 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Do the practice exam question provided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The Adrenal Gland Hormones: production, effects and regulation</a:t>
                      </a:r>
                    </a:p>
                    <a:p>
                      <a:r>
                        <a:rPr lang="en-AU" sz="1600" b="0" baseline="0" dirty="0" smtClean="0"/>
                        <a:t>3: Do the Review Worksheet Provided</a:t>
                      </a:r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endParaRPr lang="en-AU" sz="1600" b="1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section, especially any flow diagrams showing hormone regulation.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1" i="1" baseline="0" dirty="0" smtClean="0"/>
                        <a:t>Finish the Review Worksheet, and mark and correct your work using the answer key.</a:t>
                      </a: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Past Exam Question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The Pancreas</a:t>
                      </a:r>
                      <a:endParaRPr lang="en-AU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endParaRPr lang="en-AU" sz="1600" b="1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location and structure of the adrenal glands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List, and describe the effects of, hormones produced by the adrenal cortex and the adrenal medulla.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in detail the regulation and effects of aldosterone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in detail the regulation and effects of cortisol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in detail the regulation and effects of catecholamine release.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989216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Catecholamine</a:t>
                      </a:r>
                    </a:p>
                    <a:p>
                      <a:r>
                        <a:rPr lang="en-AU" sz="1600" b="0" dirty="0" smtClean="0"/>
                        <a:t>Mineralocorticoid</a:t>
                      </a:r>
                    </a:p>
                    <a:p>
                      <a:r>
                        <a:rPr lang="en-AU" sz="1600" b="0" dirty="0" smtClean="0"/>
                        <a:t>Glucocorticoid</a:t>
                      </a:r>
                    </a:p>
                    <a:p>
                      <a:r>
                        <a:rPr lang="en-AU" sz="1600" b="0" dirty="0" smtClean="0"/>
                        <a:t>CRH</a:t>
                      </a:r>
                    </a:p>
                    <a:p>
                      <a:r>
                        <a:rPr lang="en-AU" sz="1600" b="0" dirty="0" smtClean="0"/>
                        <a:t>ACTH</a:t>
                      </a:r>
                    </a:p>
                    <a:p>
                      <a:r>
                        <a:rPr lang="en-AU" sz="1600" b="0" dirty="0" smtClean="0"/>
                        <a:t>Cortisol</a:t>
                      </a:r>
                    </a:p>
                    <a:p>
                      <a:r>
                        <a:rPr lang="en-AU" sz="1600" b="0" dirty="0" smtClean="0"/>
                        <a:t>Aldosterone</a:t>
                      </a:r>
                    </a:p>
                    <a:p>
                      <a:r>
                        <a:rPr lang="en-AU" sz="1600" b="0" dirty="0" smtClean="0"/>
                        <a:t>Adrenalin</a:t>
                      </a:r>
                    </a:p>
                    <a:p>
                      <a:r>
                        <a:rPr lang="en-AU" sz="1600" b="0" dirty="0" smtClean="0"/>
                        <a:t>Noradrenalin</a:t>
                      </a:r>
                    </a:p>
                    <a:p>
                      <a:endParaRPr lang="en-AU" sz="1600" b="0" dirty="0" smtClean="0"/>
                    </a:p>
                    <a:p>
                      <a:endParaRPr lang="en-AU" sz="1600" b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12" y="2708366"/>
            <a:ext cx="4025505" cy="40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776106"/>
          </a:xfrm>
        </p:spPr>
        <p:txBody>
          <a:bodyPr>
            <a:noAutofit/>
          </a:bodyPr>
          <a:lstStyle/>
          <a:p>
            <a:r>
              <a:rPr lang="en-AU" dirty="0" smtClean="0"/>
              <a:t>The Adrenal Glands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38952"/>
            <a:ext cx="9144000" cy="1030922"/>
          </a:xfrm>
        </p:spPr>
        <p:txBody>
          <a:bodyPr>
            <a:normAutofit/>
          </a:bodyPr>
          <a:lstStyle/>
          <a:p>
            <a:r>
              <a:rPr lang="en-AU" dirty="0" smtClean="0"/>
              <a:t>Structure, Hormones, Regulation and Disease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Ch2 </a:t>
            </a:r>
            <a:r>
              <a:rPr lang="en-AU" i="1" dirty="0" smtClean="0">
                <a:solidFill>
                  <a:schemeClr val="bg1">
                    <a:lumMod val="50000"/>
                  </a:schemeClr>
                </a:solidFill>
              </a:rPr>
              <a:t>Human Perspectives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Image result for adrenal glands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38123"/>
            <a:ext cx="2857500" cy="2295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58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355420"/>
            <a:ext cx="10515600" cy="488315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Adrenal Gland Location and Structure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068" y="1964963"/>
            <a:ext cx="5545183" cy="4351338"/>
          </a:xfrm>
        </p:spPr>
        <p:txBody>
          <a:bodyPr/>
          <a:lstStyle/>
          <a:p>
            <a:r>
              <a:rPr lang="en-AU" dirty="0" smtClean="0"/>
              <a:t>Located on top of each kidney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Cortex – outer layer</a:t>
            </a:r>
          </a:p>
          <a:p>
            <a:pPr marL="0" indent="0">
              <a:buNone/>
            </a:pPr>
            <a:endParaRPr lang="en-AU" dirty="0" smtClean="0"/>
          </a:p>
          <a:p>
            <a:r>
              <a:rPr lang="en-AU" dirty="0" smtClean="0"/>
              <a:t>Medulla – inner layer</a:t>
            </a:r>
          </a:p>
        </p:txBody>
      </p:sp>
      <p:pic>
        <p:nvPicPr>
          <p:cNvPr id="2050" name="Picture 2" descr="Image result for adrenal gland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101" y="1690598"/>
            <a:ext cx="5022676" cy="395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137" y="2103575"/>
            <a:ext cx="1628228" cy="33658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70793" y="6127672"/>
            <a:ext cx="6870984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i="1" dirty="0" smtClean="0"/>
              <a:t>Learning Aim: Describe </a:t>
            </a:r>
            <a:r>
              <a:rPr lang="en-AU" i="1" dirty="0"/>
              <a:t>the location and structure of the adrenal glands</a:t>
            </a:r>
          </a:p>
        </p:txBody>
      </p:sp>
    </p:spTree>
    <p:extLst>
      <p:ext uri="{BB962C8B-B14F-4D97-AF65-F5344CB8AC3E}">
        <p14:creationId xmlns:p14="http://schemas.microsoft.com/office/powerpoint/2010/main" val="322709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31" y="69034"/>
            <a:ext cx="10515600" cy="810532"/>
          </a:xfrm>
        </p:spPr>
        <p:txBody>
          <a:bodyPr/>
          <a:lstStyle/>
          <a:p>
            <a:r>
              <a:rPr lang="en-AU" b="1" dirty="0" smtClean="0"/>
              <a:t>Adrenal Gland Hormones</a:t>
            </a:r>
            <a:endParaRPr lang="en-AU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602524"/>
              </p:ext>
            </p:extLst>
          </p:nvPr>
        </p:nvGraphicFramePr>
        <p:xfrm>
          <a:off x="463731" y="741952"/>
          <a:ext cx="1051560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077199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27793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Adrenal Cortex</a:t>
                      </a:r>
                      <a:r>
                        <a:rPr lang="en-AU" baseline="0" dirty="0" smtClean="0"/>
                        <a:t> (outside)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Adrenal Medulla</a:t>
                      </a:r>
                      <a:r>
                        <a:rPr lang="en-AU" baseline="0" dirty="0" smtClean="0"/>
                        <a:t> (inside)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17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smtClean="0"/>
                        <a:t>Aldosterone: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0" dirty="0" smtClean="0"/>
                        <a:t>A</a:t>
                      </a:r>
                      <a:r>
                        <a:rPr lang="en-AU" b="0" baseline="0" dirty="0" smtClean="0"/>
                        <a:t> mineralocorticoid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0" baseline="0" dirty="0" smtClean="0"/>
                        <a:t>Role in maintaining salt and water levels in body, and therefore blood pressure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0" baseline="0" dirty="0" smtClean="0"/>
                        <a:t>Acts on collecting ducts in kidney, causing increased Na</a:t>
                      </a:r>
                      <a:r>
                        <a:rPr lang="en-AU" b="0" baseline="30000" dirty="0" smtClean="0"/>
                        <a:t>+</a:t>
                      </a:r>
                      <a:r>
                        <a:rPr lang="en-AU" b="0" baseline="0" dirty="0" smtClean="0"/>
                        <a:t> and water reabsorption and increased K</a:t>
                      </a:r>
                      <a:r>
                        <a:rPr lang="en-AU" b="0" baseline="30000" dirty="0" smtClean="0"/>
                        <a:t>+</a:t>
                      </a:r>
                      <a:r>
                        <a:rPr lang="en-AU" b="0" baseline="0" dirty="0" smtClean="0"/>
                        <a:t> secretion.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AU" b="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AU" b="1" dirty="0" err="1" smtClean="0"/>
                        <a:t>Catecholamines</a:t>
                      </a:r>
                      <a:r>
                        <a:rPr lang="en-AU" b="1" baseline="0" dirty="0" smtClean="0"/>
                        <a:t> </a:t>
                      </a:r>
                      <a:r>
                        <a:rPr lang="en-AU" b="1" baseline="0" dirty="0" err="1" smtClean="0"/>
                        <a:t>eg</a:t>
                      </a:r>
                      <a:r>
                        <a:rPr lang="en-AU" b="1" baseline="0" dirty="0" smtClean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0" baseline="0" dirty="0" smtClean="0"/>
                        <a:t>Adrenaline, Noradrenaline, and some Dopamine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0" baseline="0" dirty="0" smtClean="0"/>
                        <a:t>Involved in response to acute stress – “fight or flight.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0" baseline="0" dirty="0" smtClean="0"/>
                        <a:t>Increase blood pressure, heart rate, respiratory function.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0" baseline="0" dirty="0" smtClean="0"/>
                        <a:t>Direct blood away from digestive tract</a:t>
                      </a:r>
                      <a:endParaRPr lang="en-A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2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b="1" dirty="0" smtClean="0"/>
                        <a:t>Cortisol: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0" dirty="0" smtClean="0"/>
                        <a:t>A glucocorticoid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0" dirty="0" smtClean="0"/>
                        <a:t>Role</a:t>
                      </a:r>
                      <a:r>
                        <a:rPr lang="en-AU" b="0" baseline="0" dirty="0" smtClean="0"/>
                        <a:t> in response to stress, illness and metabolism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0" baseline="0" dirty="0" smtClean="0"/>
                        <a:t>Stimulates glucose production via gluconeogenesis and conversion of glycogen to glucose.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0" baseline="0" dirty="0" smtClean="0"/>
                        <a:t>Also has potent anti-inflammatory effects</a:t>
                      </a:r>
                      <a:endParaRPr lang="en-AU" b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387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Adrenal</a:t>
                      </a:r>
                      <a:r>
                        <a:rPr lang="en-AU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Androgens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Weak effects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="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Involved in male sex organ development in childhood</a:t>
                      </a:r>
                      <a:endParaRPr lang="en-AU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026534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956" y="3562622"/>
            <a:ext cx="3000375" cy="2762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1275" y="6439585"/>
            <a:ext cx="9715500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 List</a:t>
            </a:r>
            <a:r>
              <a:rPr lang="en-AU" sz="1600" i="1" dirty="0"/>
              <a:t>, and describe the effects </a:t>
            </a:r>
            <a:r>
              <a:rPr lang="en-AU" sz="1600" i="1" dirty="0" smtClean="0"/>
              <a:t>of hormones </a:t>
            </a:r>
            <a:r>
              <a:rPr lang="en-AU" sz="1600" i="1" dirty="0"/>
              <a:t>produced by the adrenal cortex and the adrenal medulla.</a:t>
            </a:r>
          </a:p>
        </p:txBody>
      </p:sp>
    </p:spTree>
    <p:extLst>
      <p:ext uri="{BB962C8B-B14F-4D97-AF65-F5344CB8AC3E}">
        <p14:creationId xmlns:p14="http://schemas.microsoft.com/office/powerpoint/2010/main" val="173891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83" y="136040"/>
            <a:ext cx="10515600" cy="514441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Regulation</a:t>
            </a:r>
            <a:r>
              <a:rPr lang="en-AU" sz="3600" dirty="0" smtClean="0">
                <a:latin typeface="+mn-lt"/>
              </a:rPr>
              <a:t> </a:t>
            </a:r>
            <a:r>
              <a:rPr lang="en-AU" sz="3600" b="1" dirty="0" smtClean="0">
                <a:latin typeface="+mn-lt"/>
              </a:rPr>
              <a:t>of Aldosterone release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8743" y="252549"/>
            <a:ext cx="4544876" cy="6413863"/>
          </a:xfrm>
          <a:ln w="19050">
            <a:noFill/>
          </a:ln>
        </p:spPr>
        <p:txBody>
          <a:bodyPr>
            <a:normAutofit/>
          </a:bodyPr>
          <a:lstStyle/>
          <a:p>
            <a:r>
              <a:rPr lang="en-AU" sz="1800" dirty="0" smtClean="0"/>
              <a:t>It’s complicated!  </a:t>
            </a:r>
          </a:p>
          <a:p>
            <a:r>
              <a:rPr lang="en-AU" sz="1800" b="1" dirty="0" smtClean="0"/>
              <a:t>For Year 12 ATAR Human Biology, focus on:</a:t>
            </a:r>
          </a:p>
          <a:p>
            <a:pPr marL="457200" lvl="1" indent="0">
              <a:buNone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6" y="937026"/>
            <a:ext cx="4191000" cy="5638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51123" y="1359624"/>
            <a:ext cx="3004457" cy="480131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AU" b="1" dirty="0" smtClean="0"/>
              <a:t>Aldosterone: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Mineralocorticoid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Role </a:t>
            </a:r>
            <a:r>
              <a:rPr lang="en-AU" dirty="0"/>
              <a:t>in maintaining salt and water levels in body, and therefore blood </a:t>
            </a:r>
            <a:r>
              <a:rPr lang="en-AU" dirty="0" smtClean="0"/>
              <a:t>pressure.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 smtClean="0"/>
              <a:t>Reliant on signalling from receptors in kidney and heart. 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Acts on collecting ducts in kidney, causing increased Na</a:t>
            </a:r>
            <a:r>
              <a:rPr lang="en-AU" baseline="30000" dirty="0"/>
              <a:t>+</a:t>
            </a:r>
            <a:r>
              <a:rPr lang="en-AU" dirty="0"/>
              <a:t> and water reabsorption and increased K</a:t>
            </a:r>
            <a:r>
              <a:rPr lang="en-AU" baseline="30000" dirty="0"/>
              <a:t>+</a:t>
            </a:r>
            <a:r>
              <a:rPr lang="en-AU" dirty="0"/>
              <a:t> secretion.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5853351" y="6413589"/>
            <a:ext cx="6295186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in detail </a:t>
            </a:r>
            <a:r>
              <a:rPr lang="en-AU" sz="1600" i="1" dirty="0" smtClean="0"/>
              <a:t>the regulation and effects of aldosterone</a:t>
            </a:r>
            <a:r>
              <a:rPr lang="en-AU" dirty="0" smtClean="0"/>
              <a:t>.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881" y="1048514"/>
            <a:ext cx="40386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8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525" y="0"/>
            <a:ext cx="5983695" cy="67064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9062" y="301406"/>
            <a:ext cx="6200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b="1" dirty="0" smtClean="0"/>
              <a:t>Regulation of Cortisol Secretion</a:t>
            </a:r>
            <a:endParaRPr lang="en-AU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095375"/>
            <a:ext cx="5676900" cy="5048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519446"/>
            <a:ext cx="6019084" cy="338554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sz="1600" i="1" dirty="0" smtClean="0"/>
              <a:t>Learning Aim: Describe </a:t>
            </a:r>
            <a:r>
              <a:rPr lang="en-AU" sz="1600" i="1" dirty="0"/>
              <a:t>in </a:t>
            </a:r>
            <a:r>
              <a:rPr lang="en-AU" sz="1600" i="1" dirty="0" smtClean="0"/>
              <a:t>detail the regulation and effects of cortisol.</a:t>
            </a:r>
            <a:endParaRPr lang="en-AU" sz="1600" i="1" dirty="0"/>
          </a:p>
        </p:txBody>
      </p:sp>
    </p:spTree>
    <p:extLst>
      <p:ext uri="{BB962C8B-B14F-4D97-AF65-F5344CB8AC3E}">
        <p14:creationId xmlns:p14="http://schemas.microsoft.com/office/powerpoint/2010/main" val="269680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5153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Regulation of Catecholamine release</a:t>
            </a:r>
            <a:endParaRPr lang="en-AU" sz="3600" b="1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718476" y="534843"/>
            <a:ext cx="5977407" cy="59538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sz="2200" b="1" dirty="0" smtClean="0"/>
              <a:t>Interaction between nervous system and endocrine system.</a:t>
            </a:r>
          </a:p>
          <a:p>
            <a:pPr marL="0" indent="0">
              <a:buNone/>
            </a:pPr>
            <a:r>
              <a:rPr lang="en-AU" sz="2000" dirty="0" smtClean="0"/>
              <a:t>1:  Brain detects threat, and sends nerve signals to the hypothalamus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2: The hypothalamus sends nerve signals to the spinal cord (via the autonomic nervous system)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3: The spinal cord sends signals to the adrenal medulla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4: The adrenal gland produces </a:t>
            </a:r>
            <a:r>
              <a:rPr lang="en-AU" sz="2000" dirty="0" err="1" smtClean="0"/>
              <a:t>catecholamines</a:t>
            </a:r>
            <a:r>
              <a:rPr lang="en-AU" sz="2000" dirty="0" smtClean="0"/>
              <a:t> such as adrenalin and noradrenalin, producing a “fight or flight” response:  </a:t>
            </a:r>
          </a:p>
          <a:p>
            <a:r>
              <a:rPr lang="en-AU" sz="2000" dirty="0" smtClean="0"/>
              <a:t>Increased heart rate and blood pressure</a:t>
            </a:r>
          </a:p>
          <a:p>
            <a:r>
              <a:rPr lang="en-AU" sz="2000" dirty="0" smtClean="0"/>
              <a:t>Dilation of bronchioles</a:t>
            </a:r>
          </a:p>
          <a:p>
            <a:r>
              <a:rPr lang="en-AU" sz="2000" dirty="0" smtClean="0"/>
              <a:t>Liver converts glycogen to glucose, increasing blood glucose</a:t>
            </a:r>
          </a:p>
          <a:p>
            <a:r>
              <a:rPr lang="en-AU" sz="2000" dirty="0" smtClean="0"/>
              <a:t>Digestive system activity decreases</a:t>
            </a:r>
            <a:endParaRPr lang="en-AU" sz="2000" dirty="0"/>
          </a:p>
          <a:p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5: When the threat stimulus is no longer detected, the hypothalamus will stop sending nerve impulses to the adrenal medulla.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endParaRPr lang="en-AU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488668"/>
            <a:ext cx="7123425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sz="1600" i="1" dirty="0" smtClean="0"/>
              <a:t>Learning Aim: Describe in detail the </a:t>
            </a:r>
            <a:r>
              <a:rPr lang="en-AU" sz="1600" i="1" dirty="0"/>
              <a:t>regulation </a:t>
            </a:r>
            <a:r>
              <a:rPr lang="en-AU" sz="1600" i="1" dirty="0" smtClean="0"/>
              <a:t>and effects of </a:t>
            </a:r>
            <a:r>
              <a:rPr lang="en-AU" sz="1600" i="1" dirty="0"/>
              <a:t>catecholamine release</a:t>
            </a:r>
            <a:r>
              <a:rPr lang="en-AU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8" y="812735"/>
            <a:ext cx="5185137" cy="516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51" y="222251"/>
            <a:ext cx="6400800" cy="653778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Disorders of the Adrenal Gland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2449" y="991234"/>
            <a:ext cx="10963275" cy="5485765"/>
          </a:xfrm>
        </p:spPr>
        <p:txBody>
          <a:bodyPr>
            <a:normAutofit/>
          </a:bodyPr>
          <a:lstStyle/>
          <a:p>
            <a:r>
              <a:rPr lang="en-AU" dirty="0" smtClean="0"/>
              <a:t>Are complex in symptoms, diagnosis and treatment</a:t>
            </a:r>
          </a:p>
          <a:p>
            <a:r>
              <a:rPr lang="en-AU" dirty="0" smtClean="0"/>
              <a:t>Are not a focus in the curriculum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384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8E25636-64C5-400C-BFD2-AA9C328EF5C8}"/>
</file>

<file path=customXml/itemProps2.xml><?xml version="1.0" encoding="utf-8"?>
<ds:datastoreItem xmlns:ds="http://schemas.openxmlformats.org/officeDocument/2006/customXml" ds:itemID="{55755A19-68CA-47CE-8279-B4D88BD91109}"/>
</file>

<file path=customXml/itemProps3.xml><?xml version="1.0" encoding="utf-8"?>
<ds:datastoreItem xmlns:ds="http://schemas.openxmlformats.org/officeDocument/2006/customXml" ds:itemID="{99B4D419-977B-473E-AD11-56C728B866A7}"/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604</Words>
  <Application>Microsoft Office PowerPoint</Application>
  <PresentationFormat>Widescreen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The Adrenal Glands</vt:lpstr>
      <vt:lpstr>Adrenal Gland Location and Structure</vt:lpstr>
      <vt:lpstr>Adrenal Gland Hormones</vt:lpstr>
      <vt:lpstr>Regulation of Aldosterone release</vt:lpstr>
      <vt:lpstr>PowerPoint Presentation</vt:lpstr>
      <vt:lpstr>Regulation of Catecholamine release</vt:lpstr>
      <vt:lpstr>Disorders of the Adrenal Gland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Hormone</dc:title>
  <dc:creator>Robin L Byrne</dc:creator>
  <cp:lastModifiedBy>BYRNE Robin [Belmont City College]</cp:lastModifiedBy>
  <cp:revision>58</cp:revision>
  <cp:lastPrinted>2021-02-11T03:31:26Z</cp:lastPrinted>
  <dcterms:created xsi:type="dcterms:W3CDTF">2018-02-04T04:02:41Z</dcterms:created>
  <dcterms:modified xsi:type="dcterms:W3CDTF">2022-02-10T01:37:39Z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