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4" r:id="rId2"/>
    <p:sldId id="256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63" r:id="rId11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012C-83FA-4B0F-B988-BFA77FC0A719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78EE-87FC-4AFC-B56C-7953DF81F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67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35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5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1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1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4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4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8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3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A51A-1376-4052-9533-C13EDDDD40E6}" type="datetimeFigureOut">
              <a:rPr lang="en-AU" smtClean="0"/>
              <a:t>6/02/2022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OlHez8gwMg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84804"/>
              </p:ext>
            </p:extLst>
          </p:nvPr>
        </p:nvGraphicFramePr>
        <p:xfrm>
          <a:off x="165463" y="75232"/>
          <a:ext cx="11739154" cy="658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511441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2718394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past exam </a:t>
                      </a:r>
                      <a:r>
                        <a:rPr lang="en-AU" sz="1600" b="0" baseline="0" dirty="0" smtClean="0"/>
                        <a:t>question </a:t>
                      </a:r>
                      <a:r>
                        <a:rPr lang="en-AU" sz="1600" b="0" baseline="0" dirty="0" smtClean="0"/>
                        <a:t>given.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The </a:t>
                      </a:r>
                      <a:r>
                        <a:rPr lang="en-AU" sz="1600" b="0" baseline="0" dirty="0" smtClean="0"/>
                        <a:t>Pancreas, insulin and glucagon, regulation </a:t>
                      </a:r>
                      <a:r>
                        <a:rPr lang="en-AU" sz="1600" b="0" baseline="0" dirty="0" smtClean="0"/>
                        <a:t>and </a:t>
                      </a:r>
                      <a:r>
                        <a:rPr lang="en-AU" sz="1600" b="0" baseline="0" dirty="0" smtClean="0"/>
                        <a:t>disorders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3: Complete Review Worksheet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endParaRPr lang="en-AU" sz="1600" b="1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i="1" baseline="0" dirty="0" smtClean="0"/>
                        <a:t>Finish review worksheet, mark and correct </a:t>
                      </a:r>
                      <a:r>
                        <a:rPr lang="en-AU" sz="1600" b="1" i="1" baseline="0" dirty="0" smtClean="0"/>
                        <a:t>(strongly suggested)</a:t>
                      </a:r>
                      <a:endParaRPr lang="en-AU" sz="1600" b="1" i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Practice drawing flowcharts for insulin and glucagon regulation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</a:t>
                      </a:r>
                      <a:r>
                        <a:rPr lang="en-AU" sz="1600" b="1" i="0" baseline="0" dirty="0" smtClean="0"/>
                        <a:t>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 (not for marks)</a:t>
                      </a: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Other endocrine glands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location and structure of the pancreas.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production and effects of insulin.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how blood sugar is regulated via insulin.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production and effects of glucagon.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how blood sugar is regulated via glucagon.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Diabetes Mellitus Type 1 and Type 2 in detail.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335290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Glycogen</a:t>
                      </a:r>
                    </a:p>
                    <a:p>
                      <a:r>
                        <a:rPr lang="en-AU" sz="1600" b="0" dirty="0" smtClean="0"/>
                        <a:t>Glucagon</a:t>
                      </a:r>
                    </a:p>
                    <a:p>
                      <a:r>
                        <a:rPr lang="en-AU" sz="1600" b="0" dirty="0" smtClean="0"/>
                        <a:t>Insulin</a:t>
                      </a:r>
                    </a:p>
                    <a:p>
                      <a:r>
                        <a:rPr lang="en-AU" sz="1600" b="0" dirty="0" smtClean="0"/>
                        <a:t>Pancreatic</a:t>
                      </a:r>
                      <a:r>
                        <a:rPr lang="en-AU" sz="1600" b="0" baseline="0" dirty="0" smtClean="0"/>
                        <a:t> Islets</a:t>
                      </a:r>
                    </a:p>
                    <a:p>
                      <a:r>
                        <a:rPr lang="en-AU" sz="1600" b="0" baseline="0" dirty="0" smtClean="0"/>
                        <a:t>Alpha cells</a:t>
                      </a:r>
                    </a:p>
                    <a:p>
                      <a:r>
                        <a:rPr lang="en-AU" sz="1600" b="0" baseline="0" dirty="0" smtClean="0"/>
                        <a:t>Beta cells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903" y="2863897"/>
            <a:ext cx="2152714" cy="37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60623"/>
            <a:ext cx="10515600" cy="497023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/>
              <a:t>Diabetes mellitus: a disorder of glucose regulation</a:t>
            </a:r>
            <a:endParaRPr lang="en-AU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769254"/>
              </p:ext>
            </p:extLst>
          </p:nvPr>
        </p:nvGraphicFramePr>
        <p:xfrm>
          <a:off x="524692" y="757646"/>
          <a:ext cx="10515600" cy="609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0577530"/>
                    </a:ext>
                  </a:extLst>
                </a:gridCol>
                <a:gridCol w="2899546">
                  <a:extLst>
                    <a:ext uri="{9D8B030D-6E8A-4147-A177-3AD203B41FA5}">
                      <a16:colId xmlns:a16="http://schemas.microsoft.com/office/drawing/2014/main" val="975292724"/>
                    </a:ext>
                  </a:extLst>
                </a:gridCol>
                <a:gridCol w="2358254">
                  <a:extLst>
                    <a:ext uri="{9D8B030D-6E8A-4147-A177-3AD203B41FA5}">
                      <a16:colId xmlns:a16="http://schemas.microsoft.com/office/drawing/2014/main" val="20529265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7296839"/>
                    </a:ext>
                  </a:extLst>
                </a:gridCol>
              </a:tblGrid>
              <a:tr h="421504">
                <a:tc>
                  <a:txBody>
                    <a:bodyPr/>
                    <a:lstStyle/>
                    <a:p>
                      <a:r>
                        <a:rPr lang="en-AU" dirty="0" smtClean="0"/>
                        <a:t>Common</a:t>
                      </a:r>
                      <a:r>
                        <a:rPr lang="en-AU" baseline="0" dirty="0" smtClean="0"/>
                        <a:t> Cause(s)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Diagnosis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Treatment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91066"/>
                  </a:ext>
                </a:extLst>
              </a:tr>
              <a:tr h="2533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="1" dirty="0" smtClean="0"/>
                        <a:t>Type</a:t>
                      </a:r>
                      <a:r>
                        <a:rPr lang="en-AU" b="1" baseline="0" dirty="0" smtClean="0"/>
                        <a:t> 1 Diabetes: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Autoimmune</a:t>
                      </a:r>
                      <a:r>
                        <a:rPr lang="en-AU" baseline="0" dirty="0" smtClean="0"/>
                        <a:t> attack of pancreas destroys islet tissue. Little to no insulin produced so glucose cannot be absorbed by body cells.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Usually childhood onset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Extreme thirst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Excessive</a:t>
                      </a:r>
                      <a:r>
                        <a:rPr lang="en-AU" baseline="0" dirty="0" smtClean="0"/>
                        <a:t> urination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Weakness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Fatigue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Diabetic ketoacidosis – odd smelling breath due to ketones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Death if untreated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Blood test to</a:t>
                      </a:r>
                      <a:r>
                        <a:rPr lang="en-AU" baseline="0" dirty="0" smtClean="0"/>
                        <a:t> show high blood glucose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Presence of glucose in urine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Daily insulin injections, accompanied by careful diet and exercise regime.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41916"/>
                  </a:ext>
                </a:extLst>
              </a:tr>
              <a:tr h="270589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="1" dirty="0" smtClean="0"/>
                        <a:t>Type 2 Diabetes:</a:t>
                      </a:r>
                      <a:endParaRPr lang="en-AU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Lifestyle cause with some genetic components.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Cells</a:t>
                      </a:r>
                      <a:r>
                        <a:rPr lang="en-AU" baseline="0" dirty="0" smtClean="0"/>
                        <a:t> become resistant to insulin, so glucose cannot be absorbed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Adult onset (45+)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Few</a:t>
                      </a:r>
                      <a:r>
                        <a:rPr lang="en-AU" baseline="0" dirty="0" smtClean="0"/>
                        <a:t> symptoms at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As severity increases: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Thirst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Excessive urination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Weakness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Poor wound healing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Headaches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Dizziness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Lifestyle changes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Weight</a:t>
                      </a:r>
                      <a:r>
                        <a:rPr lang="en-AU" baseline="0" dirty="0" smtClean="0"/>
                        <a:t> loss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Regular exercise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Low sugar, good quality diet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Medication</a:t>
                      </a:r>
                      <a:r>
                        <a:rPr lang="en-AU" baseline="0" dirty="0" smtClean="0"/>
                        <a:t> to manage insulin resistance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71359"/>
                  </a:ext>
                </a:extLst>
              </a:tr>
            </a:tbl>
          </a:graphicData>
        </a:graphic>
      </p:graphicFrame>
      <p:pic>
        <p:nvPicPr>
          <p:cNvPr id="3074" name="Picture 2" descr="Image result for insul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48" y="4364966"/>
            <a:ext cx="2342880" cy="175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36520" y="6343586"/>
            <a:ext cx="613924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Diabetes Mellitus Types 1 and 2 in detail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4903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4683"/>
            <a:ext cx="9144000" cy="758688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The Pancreas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840" y="5291500"/>
            <a:ext cx="9144000" cy="87416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Structure, Hormones, Regulation and Disease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Ch2 Human Perspectives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393371"/>
            <a:ext cx="4857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31" y="194242"/>
            <a:ext cx="6694715" cy="575401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Pancreas location and structure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70" y="914399"/>
            <a:ext cx="5747656" cy="530352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Located in abdomen, near duodenum</a:t>
            </a:r>
          </a:p>
          <a:p>
            <a:r>
              <a:rPr lang="en-AU" sz="2400" dirty="0" smtClean="0"/>
              <a:t>Leaf shaped organ</a:t>
            </a:r>
          </a:p>
          <a:p>
            <a:r>
              <a:rPr lang="en-AU" sz="2400" dirty="0" smtClean="0"/>
              <a:t>Has both exocrine and endocrine functions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Exocrine:</a:t>
            </a:r>
          </a:p>
          <a:p>
            <a:pPr lvl="1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Produces amylase and lipase, which travel down ducts to intestine.  Involved in digestion</a:t>
            </a:r>
          </a:p>
          <a:p>
            <a:pPr marL="0" indent="0">
              <a:buNone/>
            </a:pPr>
            <a:r>
              <a:rPr lang="en-AU" sz="2400" dirty="0" smtClean="0"/>
              <a:t>Endocrine:</a:t>
            </a:r>
          </a:p>
          <a:p>
            <a:pPr lvl="1"/>
            <a:r>
              <a:rPr lang="en-AU" dirty="0" smtClean="0"/>
              <a:t>Produces hormones </a:t>
            </a:r>
            <a:r>
              <a:rPr lang="en-AU" i="1" dirty="0" smtClean="0"/>
              <a:t>insulin</a:t>
            </a:r>
            <a:r>
              <a:rPr lang="en-AU" dirty="0" smtClean="0"/>
              <a:t> and </a:t>
            </a:r>
            <a:r>
              <a:rPr lang="en-AU" i="1" dirty="0" smtClean="0"/>
              <a:t>glucagon</a:t>
            </a:r>
            <a:r>
              <a:rPr lang="en-AU" dirty="0" smtClean="0"/>
              <a:t> from clusters of tissue “Islets of Langerhans”</a:t>
            </a:r>
          </a:p>
          <a:p>
            <a:pPr lvl="1"/>
            <a:r>
              <a:rPr lang="en-AU" dirty="0" smtClean="0"/>
              <a:t>Regulation of blood sugar levels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17" y="1776548"/>
            <a:ext cx="5511583" cy="4441372"/>
          </a:xfrm>
          <a:prstGeom prst="rect">
            <a:avLst/>
          </a:prstGeom>
        </p:spPr>
      </p:pic>
      <p:pic>
        <p:nvPicPr>
          <p:cNvPr id="1026" name="Picture 2" descr="Image result for pancreatic isl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237" y="261350"/>
            <a:ext cx="4461775" cy="20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00087" y="6341745"/>
            <a:ext cx="5724259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the location and structure of the pancreas.</a:t>
            </a:r>
          </a:p>
        </p:txBody>
      </p:sp>
    </p:spTree>
    <p:extLst>
      <p:ext uri="{BB962C8B-B14F-4D97-AF65-F5344CB8AC3E}">
        <p14:creationId xmlns:p14="http://schemas.microsoft.com/office/powerpoint/2010/main" val="33298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06" y="365125"/>
            <a:ext cx="7208520" cy="575401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Insulin – production and effects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06" y="1079862"/>
            <a:ext cx="8131628" cy="550381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Peptide hormone type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Produced by beta cells of the pancreatic islets.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Release is stimulated by rising blood glucose levels.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Binds to receptors on tissue cells, allowing glucose to be absorbed from blood into cells – used for cellular respiration.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Stimulates conversion of glucose to glycogen in liver and muscle tissue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074" y="1541418"/>
            <a:ext cx="2981325" cy="305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4193" y="6214348"/>
            <a:ext cx="5176738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production and effects of insulin.</a:t>
            </a:r>
          </a:p>
        </p:txBody>
      </p:sp>
    </p:spTree>
    <p:extLst>
      <p:ext uri="{BB962C8B-B14F-4D97-AF65-F5344CB8AC3E}">
        <p14:creationId xmlns:p14="http://schemas.microsoft.com/office/powerpoint/2010/main" val="3273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2" y="186872"/>
            <a:ext cx="10515600" cy="61023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Insulin regulation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139" y="5982788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YouTube Noto"/>
                <a:hlinkClick r:id="rId2"/>
              </a:rPr>
              <a:t>https://youtu.be/OlHez8gwMgw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975360"/>
            <a:ext cx="4733925" cy="4829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61463" y="801189"/>
            <a:ext cx="4894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1:  High blood sugar (</a:t>
            </a:r>
            <a:r>
              <a:rPr lang="en-AU" dirty="0" err="1" smtClean="0"/>
              <a:t>eg</a:t>
            </a:r>
            <a:r>
              <a:rPr lang="en-AU" dirty="0" smtClean="0"/>
              <a:t> because of food intake) is    </a:t>
            </a:r>
          </a:p>
          <a:p>
            <a:r>
              <a:rPr lang="en-AU" dirty="0"/>
              <a:t> </a:t>
            </a:r>
            <a:r>
              <a:rPr lang="en-AU" dirty="0" smtClean="0"/>
              <a:t>    detected by beta cells of pancreas.</a:t>
            </a:r>
          </a:p>
          <a:p>
            <a:endParaRPr lang="en-AU" dirty="0"/>
          </a:p>
          <a:p>
            <a:r>
              <a:rPr lang="en-AU" dirty="0" smtClean="0"/>
              <a:t>2:  The pancreas beta cells release insulin into the  </a:t>
            </a:r>
          </a:p>
          <a:p>
            <a:r>
              <a:rPr lang="en-AU" dirty="0"/>
              <a:t> </a:t>
            </a:r>
            <a:r>
              <a:rPr lang="en-AU" dirty="0" smtClean="0"/>
              <a:t>     bloodstream.</a:t>
            </a:r>
          </a:p>
          <a:p>
            <a:endParaRPr lang="en-AU" dirty="0"/>
          </a:p>
          <a:p>
            <a:r>
              <a:rPr lang="en-AU" dirty="0" smtClean="0"/>
              <a:t>3:  Insulin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stimulates body cells (</a:t>
            </a:r>
            <a:r>
              <a:rPr lang="en-AU" dirty="0" err="1" smtClean="0"/>
              <a:t>esp</a:t>
            </a:r>
            <a:r>
              <a:rPr lang="en-AU" dirty="0" smtClean="0"/>
              <a:t> muscle) to take up glucose from the blood.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/>
              <a:t>Stimulates the liver to convert glucose to </a:t>
            </a:r>
            <a:r>
              <a:rPr lang="en-AU" b="1" i="1" dirty="0" smtClean="0"/>
              <a:t>glycogen</a:t>
            </a:r>
            <a:r>
              <a:rPr lang="en-AU" dirty="0" smtClean="0"/>
              <a:t> and store it.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4:  As a result, blood sugar levels fall.</a:t>
            </a:r>
          </a:p>
          <a:p>
            <a:endParaRPr lang="en-AU" dirty="0"/>
          </a:p>
          <a:p>
            <a:r>
              <a:rPr lang="en-AU" dirty="0" smtClean="0"/>
              <a:t>5:  Once blood sugar stabilises the pancreas </a:t>
            </a:r>
          </a:p>
          <a:p>
            <a:r>
              <a:rPr lang="en-AU" dirty="0"/>
              <a:t> </a:t>
            </a:r>
            <a:r>
              <a:rPr lang="en-AU" dirty="0" smtClean="0"/>
              <a:t>    detects this and stops producing insulin </a:t>
            </a:r>
          </a:p>
          <a:p>
            <a:r>
              <a:rPr lang="en-AU" dirty="0"/>
              <a:t> </a:t>
            </a:r>
            <a:r>
              <a:rPr lang="en-AU" dirty="0" smtClean="0"/>
              <a:t>    (negative feedback).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5229" y="6167454"/>
            <a:ext cx="595547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Explain </a:t>
            </a:r>
            <a:r>
              <a:rPr lang="en-AU" i="1" dirty="0"/>
              <a:t>how blood sugar is regulated via insulin.</a:t>
            </a:r>
          </a:p>
        </p:txBody>
      </p:sp>
    </p:spTree>
    <p:extLst>
      <p:ext uri="{BB962C8B-B14F-4D97-AF65-F5344CB8AC3E}">
        <p14:creationId xmlns:p14="http://schemas.microsoft.com/office/powerpoint/2010/main" val="24350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en-AU" sz="3200" b="1" i="1" dirty="0" smtClean="0"/>
              <a:t>Wait, what the heck is glycogen???</a:t>
            </a:r>
            <a:endParaRPr lang="en-AU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175"/>
            <a:ext cx="10515600" cy="5157788"/>
          </a:xfrm>
        </p:spPr>
        <p:txBody>
          <a:bodyPr/>
          <a:lstStyle/>
          <a:p>
            <a:r>
              <a:rPr lang="en-AU" dirty="0" smtClean="0"/>
              <a:t>Glucose is stored as glycogen in the liver in response to insulin.</a:t>
            </a:r>
          </a:p>
          <a:p>
            <a:r>
              <a:rPr lang="en-AU" dirty="0" smtClean="0"/>
              <a:t>Glucose is a simple </a:t>
            </a:r>
            <a:r>
              <a:rPr lang="en-AU" dirty="0" smtClean="0"/>
              <a:t>sugar.  Glycogen </a:t>
            </a:r>
            <a:r>
              <a:rPr lang="en-AU" dirty="0" smtClean="0"/>
              <a:t>is a more complex sugar: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Glycogen is turned back into glucose when blood sugar is low.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275272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2447925"/>
            <a:ext cx="477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538" y="2447925"/>
            <a:ext cx="2777592" cy="17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46" y="269332"/>
            <a:ext cx="10515600" cy="62765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Glucagon – production and effects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46" y="1294402"/>
            <a:ext cx="7931331" cy="4836432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Peptide hormone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Produced by alpha cells of the pancreatic islets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Release is stimulated by falling blood glucose levels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Stimulates liver to convert glycogen to glucose and release it into the blood</a:t>
            </a:r>
          </a:p>
          <a:p>
            <a:endParaRPr lang="en-AU" dirty="0"/>
          </a:p>
          <a:p>
            <a:r>
              <a:rPr lang="en-AU" sz="2400" i="1" dirty="0" smtClean="0"/>
              <a:t>Note:  </a:t>
            </a:r>
            <a:r>
              <a:rPr lang="en-AU" sz="2400" b="1" i="1" dirty="0" smtClean="0"/>
              <a:t>Glucagon</a:t>
            </a:r>
            <a:r>
              <a:rPr lang="en-AU" sz="2400" i="1" dirty="0" smtClean="0"/>
              <a:t> is  a hormone.  </a:t>
            </a:r>
            <a:r>
              <a:rPr lang="en-AU" sz="2400" b="1" i="1" dirty="0" smtClean="0"/>
              <a:t>Glycogen</a:t>
            </a:r>
            <a:r>
              <a:rPr lang="en-AU" sz="2400" i="1" dirty="0" smtClean="0"/>
              <a:t> is the complex sugar stored in the liver.  Glucagon makes the liver break glycogen down into glucose. Don’t mix them up!  Sorry – it’s </a:t>
            </a:r>
            <a:r>
              <a:rPr lang="en-AU" sz="2400" i="1" dirty="0" smtClean="0"/>
              <a:t>confusing.</a:t>
            </a:r>
            <a:endParaRPr lang="en-AU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48003">
            <a:off x="8296105" y="2785336"/>
            <a:ext cx="3531855" cy="1854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6520" y="6343586"/>
            <a:ext cx="597663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</a:t>
            </a:r>
            <a:r>
              <a:rPr lang="en-AU" i="1" dirty="0"/>
              <a:t>the production and effects of glucagon</a:t>
            </a:r>
          </a:p>
        </p:txBody>
      </p:sp>
    </p:spTree>
    <p:extLst>
      <p:ext uri="{BB962C8B-B14F-4D97-AF65-F5344CB8AC3E}">
        <p14:creationId xmlns:p14="http://schemas.microsoft.com/office/powerpoint/2010/main" val="807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72624"/>
            <a:ext cx="10515600" cy="69732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Glucagon regulation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1" y="1027612"/>
            <a:ext cx="6111239" cy="548639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Falling blood glucose is detected by alpha cells in the pancreas</a:t>
            </a:r>
            <a:r>
              <a:rPr lang="en-AU" sz="2400" dirty="0" smtClean="0"/>
              <a:t>.</a:t>
            </a:r>
            <a:endParaRPr lang="en-AU" sz="2400" dirty="0" smtClean="0"/>
          </a:p>
          <a:p>
            <a:pPr marL="514350" indent="-514350">
              <a:buFont typeface="+mj-lt"/>
              <a:buAutoNum type="arabicPeriod"/>
            </a:pPr>
            <a:endParaRPr lang="en-A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The </a:t>
            </a:r>
            <a:r>
              <a:rPr lang="en-AU" sz="2400" dirty="0" smtClean="0"/>
              <a:t>pancreatic alpha cells release glucagon into the blood</a:t>
            </a:r>
            <a:r>
              <a:rPr lang="en-AU" sz="2400" dirty="0" smtClean="0"/>
              <a:t>.</a:t>
            </a:r>
            <a:endParaRPr lang="en-AU" sz="2400" dirty="0" smtClean="0"/>
          </a:p>
          <a:p>
            <a:pPr marL="514350" indent="-514350">
              <a:buFont typeface="+mj-lt"/>
              <a:buAutoNum type="arabicPeriod"/>
            </a:pPr>
            <a:endParaRPr lang="en-A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Glucagon </a:t>
            </a:r>
            <a:r>
              <a:rPr lang="en-AU" sz="2400" dirty="0" smtClean="0"/>
              <a:t>stimulates the liver to converts glycogen to glucose. 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Glucose </a:t>
            </a:r>
            <a:r>
              <a:rPr lang="en-AU" sz="2400" dirty="0" smtClean="0"/>
              <a:t>is released into the bloodstream, and </a:t>
            </a:r>
            <a:r>
              <a:rPr lang="en-AU" sz="2400" dirty="0"/>
              <a:t>b</a:t>
            </a:r>
            <a:r>
              <a:rPr lang="en-AU" sz="2400" dirty="0" smtClean="0"/>
              <a:t>lood glucose levels rise</a:t>
            </a:r>
          </a:p>
          <a:p>
            <a:pPr marL="514350" indent="-514350">
              <a:buFont typeface="+mj-lt"/>
              <a:buAutoNum type="arabicPeriod"/>
            </a:pPr>
            <a:endParaRPr lang="en-A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400" dirty="0" smtClean="0"/>
              <a:t>Once </a:t>
            </a:r>
            <a:r>
              <a:rPr lang="en-AU" sz="2400" dirty="0" smtClean="0"/>
              <a:t>blood sugar stabilises, the pancreas stops producing glucagon (negative feedback).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51" y="628651"/>
            <a:ext cx="5489903" cy="490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4131" y="6329345"/>
            <a:ext cx="633667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how blood sugar is regulated via glucagon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95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lood sugar homeosta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4320"/>
            <a:ext cx="5118463" cy="617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5" y="810442"/>
            <a:ext cx="48101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4874951-49DB-4AFF-BC39-13DB27ACC200}"/>
</file>

<file path=customXml/itemProps2.xml><?xml version="1.0" encoding="utf-8"?>
<ds:datastoreItem xmlns:ds="http://schemas.openxmlformats.org/officeDocument/2006/customXml" ds:itemID="{C16FE687-0160-4DB3-9014-1E0B19DC473C}"/>
</file>

<file path=customXml/itemProps3.xml><?xml version="1.0" encoding="utf-8"?>
<ds:datastoreItem xmlns:ds="http://schemas.openxmlformats.org/officeDocument/2006/customXml" ds:itemID="{69009FBA-F488-488A-AFCD-0141026E006F}"/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776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YouTube Noto</vt:lpstr>
      <vt:lpstr>Office Theme</vt:lpstr>
      <vt:lpstr>PowerPoint Presentation</vt:lpstr>
      <vt:lpstr>The Pancreas</vt:lpstr>
      <vt:lpstr>Pancreas location and structure</vt:lpstr>
      <vt:lpstr>Insulin – production and effects</vt:lpstr>
      <vt:lpstr>Insulin regulation</vt:lpstr>
      <vt:lpstr>Wait, what the heck is glycogen???</vt:lpstr>
      <vt:lpstr>Glucagon – production and effects</vt:lpstr>
      <vt:lpstr>Glucagon regulation</vt:lpstr>
      <vt:lpstr>PowerPoint Presentation</vt:lpstr>
      <vt:lpstr>Diabetes mellitus: a disorder of glucose regulation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Pancreas</dc:title>
  <dc:creator>Robin L Byrne</dc:creator>
  <cp:lastModifiedBy>BYRNE Robin [Belmont City College]</cp:lastModifiedBy>
  <cp:revision>33</cp:revision>
  <cp:lastPrinted>2020-02-02T23:46:07Z</cp:lastPrinted>
  <dcterms:created xsi:type="dcterms:W3CDTF">2018-02-05T14:05:16Z</dcterms:created>
  <dcterms:modified xsi:type="dcterms:W3CDTF">2022-02-06T01:13:54Z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