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8"/>
  </p:handoutMasterIdLst>
  <p:sldIdLst>
    <p:sldId id="264" r:id="rId2"/>
    <p:sldId id="274" r:id="rId3"/>
    <p:sldId id="265" r:id="rId4"/>
    <p:sldId id="275" r:id="rId5"/>
    <p:sldId id="266" r:id="rId6"/>
    <p:sldId id="273" r:id="rId7"/>
  </p:sldIdLst>
  <p:sldSz cx="12192000" cy="6858000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617" autoAdjust="0"/>
    <p:restoredTop sz="94660"/>
  </p:normalViewPr>
  <p:slideViewPr>
    <p:cSldViewPr snapToGrid="0">
      <p:cViewPr varScale="1">
        <p:scale>
          <a:sx n="80" d="100"/>
          <a:sy n="80" d="100"/>
        </p:scale>
        <p:origin x="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3012C-83FA-4B0F-B988-BFA77FC0A719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2"/>
            <a:ext cx="4301543" cy="34106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78EE-87FC-4AFC-B56C-7953DF81F8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856747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16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9359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7523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1544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171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7514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704011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6437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68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737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71341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3A51A-1376-4052-9533-C13EDDDD40E6}" type="datetimeFigureOut">
              <a:rPr lang="en-AU" smtClean="0"/>
              <a:t>14/02/2022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23293-3FDC-41B1-9D57-19AEA0C6CA6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0166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1302"/>
              </p:ext>
            </p:extLst>
          </p:nvPr>
        </p:nvGraphicFramePr>
        <p:xfrm>
          <a:off x="261257" y="32657"/>
          <a:ext cx="11739154" cy="66956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69577">
                  <a:extLst>
                    <a:ext uri="{9D8B030D-6E8A-4147-A177-3AD203B41FA5}">
                      <a16:colId xmlns:a16="http://schemas.microsoft.com/office/drawing/2014/main" val="3955304084"/>
                    </a:ext>
                  </a:extLst>
                </a:gridCol>
                <a:gridCol w="5869577">
                  <a:extLst>
                    <a:ext uri="{9D8B030D-6E8A-4147-A177-3AD203B41FA5}">
                      <a16:colId xmlns:a16="http://schemas.microsoft.com/office/drawing/2014/main" val="2642575247"/>
                    </a:ext>
                  </a:extLst>
                </a:gridCol>
              </a:tblGrid>
              <a:tr h="439061">
                <a:tc>
                  <a:txBody>
                    <a:bodyPr/>
                    <a:lstStyle/>
                    <a:p>
                      <a:r>
                        <a:rPr lang="en-AU" smtClean="0"/>
                        <a:t>Date:</a:t>
                      </a:r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 smtClean="0"/>
                        <a:t>Huma</a:t>
                      </a:r>
                      <a:r>
                        <a:rPr lang="en-AU" baseline="0" dirty="0" smtClean="0"/>
                        <a:t>n Biology Year 12 ATAR </a:t>
                      </a:r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475727"/>
                  </a:ext>
                </a:extLst>
              </a:tr>
              <a:tr h="3976233">
                <a:tc rowSpan="2">
                  <a:txBody>
                    <a:bodyPr/>
                    <a:lstStyle/>
                    <a:p>
                      <a:r>
                        <a:rPr lang="en-AU" sz="1600" b="1" dirty="0" smtClean="0"/>
                        <a:t>Do</a:t>
                      </a:r>
                      <a:r>
                        <a:rPr lang="en-AU" sz="1600" b="1" baseline="0" dirty="0" smtClean="0"/>
                        <a:t> Now</a:t>
                      </a:r>
                    </a:p>
                    <a:p>
                      <a:endParaRPr lang="en-AU" sz="1600" b="1" baseline="0" dirty="0" smtClean="0"/>
                    </a:p>
                    <a:p>
                      <a:r>
                        <a:rPr lang="en-AU" sz="1600" b="0" baseline="0" dirty="0" smtClean="0"/>
                        <a:t>Do the past exam questions given.</a:t>
                      </a:r>
                    </a:p>
                    <a:p>
                      <a:endParaRPr lang="en-AU" sz="1600" b="0" baseline="0" dirty="0" smtClean="0"/>
                    </a:p>
                    <a:p>
                      <a:r>
                        <a:rPr lang="en-AU" sz="1600" b="1" dirty="0" smtClean="0"/>
                        <a:t>Lesson Agenda</a:t>
                      </a:r>
                    </a:p>
                    <a:p>
                      <a:r>
                        <a:rPr lang="en-AU" sz="1600" b="0" baseline="0" dirty="0" smtClean="0"/>
                        <a:t>1: Do Now</a:t>
                      </a:r>
                    </a:p>
                    <a:p>
                      <a:r>
                        <a:rPr lang="en-AU" sz="1600" b="0" baseline="0" dirty="0" smtClean="0"/>
                        <a:t>2: Other Endocrine Glands and Tissues</a:t>
                      </a:r>
                    </a:p>
                    <a:p>
                      <a:r>
                        <a:rPr lang="en-AU" sz="1600" b="0" baseline="0" dirty="0" smtClean="0"/>
                        <a:t>3: Write notes on each of the hormones studied so far, including: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What stimulates their release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How their secretion is regulated (in detail)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Their effect on the body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Feedback systems involved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0" i="0" baseline="0" dirty="0" smtClean="0"/>
                        <a:t>4: Lesson summary and wind-up</a:t>
                      </a:r>
                    </a:p>
                    <a:p>
                      <a:endParaRPr lang="en-AU" sz="1600" b="0" i="0" baseline="0" dirty="0" smtClean="0"/>
                    </a:p>
                    <a:p>
                      <a:r>
                        <a:rPr lang="en-AU" sz="1600" b="1" i="0" baseline="0" dirty="0" smtClean="0"/>
                        <a:t>Suggested Study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Finish the notes sheet on the different hormones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Read through today’s notes and textbook section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Practice drawing flowcharts for insulin and glucagon regulation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i="0" baseline="0" dirty="0" smtClean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AU" sz="1600" b="1" i="0" baseline="0" dirty="0" smtClean="0"/>
                        <a:t>NEXT LESSON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Formative Quiz on today’s work (not for marks)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i="0" baseline="0" dirty="0" smtClean="0"/>
                        <a:t>Consolidation of Work so Far</a:t>
                      </a:r>
                      <a:endParaRPr lang="en-AU" sz="1600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Learning</a:t>
                      </a:r>
                      <a:r>
                        <a:rPr lang="en-AU" sz="1600" b="1" baseline="0" dirty="0" smtClean="0"/>
                        <a:t> Aims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location and function of the Thymus.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location and function of the Pineal.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Describe the function of the gonads and the hormones they produce.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AU" sz="1600" b="0" baseline="0" dirty="0" smtClean="0"/>
                        <a:t>Be aware of other organs and tissues that secrete hormones.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AU" sz="1600" b="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345155"/>
                  </a:ext>
                </a:extLst>
              </a:tr>
              <a:tr h="2280388">
                <a:tc vMerge="1">
                  <a:txBody>
                    <a:bodyPr/>
                    <a:lstStyle/>
                    <a:p>
                      <a:endParaRPr lang="en-AU" b="0" baseline="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sz="1600" b="1" dirty="0" smtClean="0"/>
                        <a:t>Key Vocabulary</a:t>
                      </a:r>
                    </a:p>
                    <a:p>
                      <a:r>
                        <a:rPr lang="en-AU" sz="1600" b="0" dirty="0" smtClean="0"/>
                        <a:t>Thymus</a:t>
                      </a:r>
                    </a:p>
                    <a:p>
                      <a:r>
                        <a:rPr lang="en-AU" sz="1600" b="0" dirty="0" smtClean="0"/>
                        <a:t>Pineal</a:t>
                      </a:r>
                    </a:p>
                    <a:p>
                      <a:r>
                        <a:rPr lang="en-AU" sz="1600" b="0" dirty="0" smtClean="0"/>
                        <a:t>Melatonin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135741"/>
                  </a:ext>
                </a:extLst>
              </a:tr>
            </a:tbl>
          </a:graphicData>
        </a:graphic>
      </p:graphicFrame>
      <p:pic>
        <p:nvPicPr>
          <p:cNvPr id="1026" name="Picture 2" descr="Studying quotes Images, Stock Photos &amp;amp; Vectors | Shutter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961" y="2565426"/>
            <a:ext cx="3092450" cy="4162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407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Other Endocrine Organs and Tissues</a:t>
            </a:r>
            <a:endParaRPr lang="en-AU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Thymus</a:t>
            </a:r>
          </a:p>
          <a:p>
            <a:r>
              <a:rPr lang="en-AU" dirty="0" smtClean="0"/>
              <a:t>Pineal</a:t>
            </a:r>
          </a:p>
          <a:p>
            <a:r>
              <a:rPr lang="en-AU" dirty="0" smtClean="0"/>
              <a:t>Gonads</a:t>
            </a:r>
          </a:p>
          <a:p>
            <a:r>
              <a:rPr lang="en-AU" dirty="0" smtClean="0"/>
              <a:t>And more…</a:t>
            </a:r>
          </a:p>
          <a:p>
            <a:endParaRPr lang="en-AU" dirty="0"/>
          </a:p>
        </p:txBody>
      </p:sp>
      <p:pic>
        <p:nvPicPr>
          <p:cNvPr id="2052" name="Picture 4" descr="Image result for hormone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388" y="1825625"/>
            <a:ext cx="5299074" cy="353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79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510" y="274638"/>
            <a:ext cx="2569028" cy="850106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The Thymus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3509" y="1196752"/>
            <a:ext cx="6252754" cy="4263522"/>
          </a:xfrm>
        </p:spPr>
        <p:txBody>
          <a:bodyPr>
            <a:normAutofit/>
          </a:bodyPr>
          <a:lstStyle/>
          <a:p>
            <a:r>
              <a:rPr lang="en-AU" sz="2400" dirty="0" smtClean="0"/>
              <a:t>Largest in infants and children, shrinks in adulthood</a:t>
            </a:r>
          </a:p>
          <a:p>
            <a:r>
              <a:rPr lang="en-AU" sz="2400" dirty="0" smtClean="0"/>
              <a:t>Located in top of chest</a:t>
            </a:r>
          </a:p>
          <a:p>
            <a:r>
              <a:rPr lang="en-AU" sz="2400" dirty="0" smtClean="0"/>
              <a:t>Secretes </a:t>
            </a:r>
            <a:r>
              <a:rPr lang="en-AU" sz="2400" dirty="0" err="1" smtClean="0"/>
              <a:t>Thymosins</a:t>
            </a:r>
            <a:endParaRPr lang="en-AU" sz="2400" dirty="0" smtClean="0"/>
          </a:p>
          <a:p>
            <a:r>
              <a:rPr lang="en-AU" sz="2400" dirty="0" err="1" smtClean="0"/>
              <a:t>Thymosins</a:t>
            </a:r>
            <a:r>
              <a:rPr lang="en-AU" sz="2400" dirty="0" smtClean="0"/>
              <a:t> help mature T-lymphocytes – involved in immunity</a:t>
            </a:r>
            <a:endParaRPr lang="en-AU" sz="24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262" y="699691"/>
            <a:ext cx="4582427" cy="4499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36520" y="6343586"/>
            <a:ext cx="607166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i="1" dirty="0" smtClean="0"/>
              <a:t>Learning Aim: Describe </a:t>
            </a:r>
            <a:r>
              <a:rPr lang="en-AU" i="1" dirty="0"/>
              <a:t>the </a:t>
            </a:r>
            <a:r>
              <a:rPr lang="en-AU" i="1" dirty="0" smtClean="0"/>
              <a:t>location and function of the thymus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1362119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515" y="147412"/>
            <a:ext cx="10515600" cy="505732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The Pineal Gland</a:t>
            </a:r>
            <a:endParaRPr lang="en-AU" sz="3600" b="1" dirty="0">
              <a:latin typeface="+mn-lt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1515" y="1137648"/>
            <a:ext cx="5701936" cy="4351338"/>
          </a:xfrm>
        </p:spPr>
        <p:txBody>
          <a:bodyPr>
            <a:normAutofit/>
          </a:bodyPr>
          <a:lstStyle/>
          <a:p>
            <a:r>
              <a:rPr lang="en-AU" sz="2400" dirty="0" smtClean="0"/>
              <a:t>Found deep in the brain</a:t>
            </a:r>
          </a:p>
          <a:p>
            <a:r>
              <a:rPr lang="en-AU" sz="2400" dirty="0" smtClean="0"/>
              <a:t>Size of pea in childhood, decreases in size and eventually calcifies during adulthood and old age.</a:t>
            </a:r>
          </a:p>
          <a:p>
            <a:r>
              <a:rPr lang="en-AU" sz="2400" dirty="0" smtClean="0"/>
              <a:t>Secretes </a:t>
            </a:r>
            <a:r>
              <a:rPr lang="en-AU" sz="2400" i="1" dirty="0" smtClean="0"/>
              <a:t>melatonin</a:t>
            </a:r>
            <a:r>
              <a:rPr lang="en-AU" sz="2400" dirty="0" smtClean="0"/>
              <a:t> – involved in regulating sleep patterns. </a:t>
            </a:r>
          </a:p>
          <a:p>
            <a:pPr marL="0" indent="0">
              <a:buNone/>
            </a:pPr>
            <a:endParaRPr lang="en-AU" sz="2400" dirty="0" smtClean="0"/>
          </a:p>
          <a:p>
            <a:pPr lvl="1"/>
            <a:r>
              <a:rPr lang="en-AU" sz="2000" dirty="0" smtClean="0"/>
              <a:t>Secretion of melatonin is stimulated by darkness and inhibited by light</a:t>
            </a:r>
          </a:p>
        </p:txBody>
      </p:sp>
      <p:pic>
        <p:nvPicPr>
          <p:cNvPr id="1026" name="Picture 2" descr="Image result for pineal gl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04114" y="785796"/>
            <a:ext cx="6274980" cy="4776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5936520" y="6343586"/>
            <a:ext cx="590591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i="1" dirty="0" smtClean="0"/>
              <a:t>Learning Aim: Describe </a:t>
            </a:r>
            <a:r>
              <a:rPr lang="en-AU" i="1" dirty="0"/>
              <a:t>the </a:t>
            </a:r>
            <a:r>
              <a:rPr lang="en-AU" i="1" dirty="0" smtClean="0"/>
              <a:t>location and function of the pineal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918931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5852" y="1574336"/>
            <a:ext cx="2535798" cy="202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953" y="238850"/>
            <a:ext cx="7113984" cy="778098"/>
          </a:xfrm>
        </p:spPr>
        <p:txBody>
          <a:bodyPr>
            <a:normAutofit/>
          </a:bodyPr>
          <a:lstStyle/>
          <a:p>
            <a:r>
              <a:rPr lang="en-AU" sz="3600" b="1" dirty="0" smtClean="0">
                <a:latin typeface="+mn-lt"/>
              </a:rPr>
              <a:t>The Gonads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252" y="1072150"/>
            <a:ext cx="8229600" cy="5555073"/>
          </a:xfrm>
        </p:spPr>
        <p:txBody>
          <a:bodyPr/>
          <a:lstStyle/>
          <a:p>
            <a:r>
              <a:rPr lang="en-AU" dirty="0" smtClean="0"/>
              <a:t>Ovaries and Testes</a:t>
            </a:r>
          </a:p>
          <a:p>
            <a:pPr lvl="1"/>
            <a:r>
              <a:rPr lang="en-AU" dirty="0" smtClean="0"/>
              <a:t>Stimulated by FSH and LH from the anterior pituitary after signalling with </a:t>
            </a:r>
            <a:r>
              <a:rPr lang="en-AU" dirty="0" err="1" smtClean="0"/>
              <a:t>GnRF</a:t>
            </a:r>
            <a:r>
              <a:rPr lang="en-AU" dirty="0" smtClean="0"/>
              <a:t> from hypothalamus</a:t>
            </a:r>
          </a:p>
          <a:p>
            <a:pPr lvl="1"/>
            <a:r>
              <a:rPr lang="en-AU" dirty="0" smtClean="0"/>
              <a:t>Release hormones:</a:t>
            </a:r>
          </a:p>
          <a:p>
            <a:pPr lvl="2"/>
            <a:r>
              <a:rPr lang="en-AU" sz="2400" i="1" dirty="0" smtClean="0"/>
              <a:t>Oestrogen </a:t>
            </a:r>
            <a:r>
              <a:rPr lang="en-AU" sz="2400" dirty="0" smtClean="0"/>
              <a:t>and </a:t>
            </a:r>
            <a:r>
              <a:rPr lang="en-AU" sz="2400" i="1" dirty="0" smtClean="0"/>
              <a:t>Progesterone</a:t>
            </a:r>
            <a:r>
              <a:rPr lang="en-AU" sz="2400" dirty="0" smtClean="0"/>
              <a:t>: maintain menstrual cycle, development and maintenance of female sex characteristics.</a:t>
            </a:r>
          </a:p>
          <a:p>
            <a:pPr lvl="2"/>
            <a:r>
              <a:rPr lang="en-AU" sz="2400" i="1" dirty="0" smtClean="0"/>
              <a:t>Androgens (</a:t>
            </a:r>
            <a:r>
              <a:rPr lang="en-AU" sz="2400" i="1" dirty="0" err="1" smtClean="0"/>
              <a:t>eg</a:t>
            </a:r>
            <a:r>
              <a:rPr lang="en-AU" sz="2400" i="1" dirty="0" smtClean="0"/>
              <a:t> Testosterone):</a:t>
            </a:r>
            <a:r>
              <a:rPr lang="en-AU" sz="2400" dirty="0" smtClean="0"/>
              <a:t> male sex hormones.  Develop and maintain male sex characteristics.</a:t>
            </a:r>
          </a:p>
          <a:p>
            <a:pPr lvl="2"/>
            <a:endParaRPr lang="en-AU" sz="2400" i="1" dirty="0"/>
          </a:p>
          <a:p>
            <a:pPr marL="0" indent="0">
              <a:buNone/>
            </a:pPr>
            <a:r>
              <a:rPr lang="en-AU" sz="1600" i="1" dirty="0" smtClean="0"/>
              <a:t>Note:  	These are not in the syllabus for Year 12 Human Biology so should not be asked in any 	assessment. </a:t>
            </a:r>
            <a:endParaRPr lang="en-AU" dirty="0" smtClean="0"/>
          </a:p>
          <a:p>
            <a:endParaRPr lang="en-AU" dirty="0"/>
          </a:p>
        </p:txBody>
      </p:sp>
      <p:sp>
        <p:nvSpPr>
          <p:cNvPr id="5" name="Rectangle 4"/>
          <p:cNvSpPr/>
          <p:nvPr/>
        </p:nvSpPr>
        <p:spPr>
          <a:xfrm>
            <a:off x="3969945" y="6313093"/>
            <a:ext cx="7884146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i="1" dirty="0" smtClean="0"/>
              <a:t>Learning Aim: Describe </a:t>
            </a:r>
            <a:r>
              <a:rPr lang="en-AU" i="1" dirty="0"/>
              <a:t>the </a:t>
            </a:r>
            <a:r>
              <a:rPr lang="en-AU" i="1" dirty="0" smtClean="0"/>
              <a:t>function of the gonads and the hormones they produce.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300540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068" y="248512"/>
            <a:ext cx="8229600" cy="490066"/>
          </a:xfrm>
        </p:spPr>
        <p:txBody>
          <a:bodyPr>
            <a:noAutofit/>
          </a:bodyPr>
          <a:lstStyle/>
          <a:p>
            <a:r>
              <a:rPr lang="en-AU" sz="3600" b="1" dirty="0" smtClean="0">
                <a:latin typeface="+mn-lt"/>
              </a:rPr>
              <a:t>Other endocrine tissues</a:t>
            </a:r>
            <a:endParaRPr lang="en-AU" sz="3600" b="1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531" y="865177"/>
            <a:ext cx="8229600" cy="5616624"/>
          </a:xfrm>
        </p:spPr>
        <p:txBody>
          <a:bodyPr>
            <a:normAutofit/>
          </a:bodyPr>
          <a:lstStyle/>
          <a:p>
            <a:r>
              <a:rPr lang="en-AU" dirty="0" smtClean="0"/>
              <a:t>Stomach and small intestine:</a:t>
            </a:r>
          </a:p>
          <a:p>
            <a:pPr lvl="1"/>
            <a:r>
              <a:rPr lang="en-AU" dirty="0" smtClean="0"/>
              <a:t>Secrete some hormones that coordinate digestion</a:t>
            </a:r>
          </a:p>
          <a:p>
            <a:r>
              <a:rPr lang="en-AU" dirty="0" smtClean="0"/>
              <a:t>Kidneys:</a:t>
            </a:r>
          </a:p>
          <a:p>
            <a:pPr lvl="1"/>
            <a:r>
              <a:rPr lang="en-AU" dirty="0" smtClean="0"/>
              <a:t>Secrete </a:t>
            </a:r>
            <a:r>
              <a:rPr lang="en-AU" i="1" dirty="0" smtClean="0"/>
              <a:t>erythropoietin</a:t>
            </a:r>
            <a:r>
              <a:rPr lang="en-AU" dirty="0" smtClean="0"/>
              <a:t> (EPO) – stimulates RBC production.</a:t>
            </a:r>
          </a:p>
          <a:p>
            <a:r>
              <a:rPr lang="en-AU" dirty="0" smtClean="0"/>
              <a:t>Heart</a:t>
            </a:r>
          </a:p>
          <a:p>
            <a:pPr lvl="1"/>
            <a:r>
              <a:rPr lang="en-AU" dirty="0" smtClean="0"/>
              <a:t>Secretes </a:t>
            </a:r>
            <a:r>
              <a:rPr lang="en-AU" i="1" dirty="0" err="1" smtClean="0"/>
              <a:t>atrionatriuretic</a:t>
            </a:r>
            <a:r>
              <a:rPr lang="en-AU" i="1" dirty="0" smtClean="0"/>
              <a:t> factor</a:t>
            </a:r>
            <a:r>
              <a:rPr lang="en-AU" dirty="0"/>
              <a:t> </a:t>
            </a:r>
            <a:r>
              <a:rPr lang="en-AU" dirty="0" smtClean="0"/>
              <a:t>– helps reduce blood pressure – interacts with aldosterone regulation</a:t>
            </a:r>
          </a:p>
          <a:p>
            <a:r>
              <a:rPr lang="en-AU" dirty="0" smtClean="0"/>
              <a:t>Placenta</a:t>
            </a:r>
          </a:p>
          <a:p>
            <a:pPr lvl="1"/>
            <a:r>
              <a:rPr lang="en-AU" dirty="0" smtClean="0"/>
              <a:t>Secretes hormones that help to maintain pregnancy, assist foetal development and stimulate lactation.</a:t>
            </a:r>
            <a:endParaRPr lang="en-AU" dirty="0"/>
          </a:p>
        </p:txBody>
      </p:sp>
      <p:sp>
        <p:nvSpPr>
          <p:cNvPr id="4" name="Rectangle 3"/>
          <p:cNvSpPr/>
          <p:nvPr/>
        </p:nvSpPr>
        <p:spPr>
          <a:xfrm>
            <a:off x="4847412" y="6112469"/>
            <a:ext cx="7208512" cy="369332"/>
          </a:xfrm>
          <a:prstGeom prst="rect">
            <a:avLst/>
          </a:prstGeom>
          <a:solidFill>
            <a:srgbClr val="FFFF00"/>
          </a:solidFill>
        </p:spPr>
        <p:txBody>
          <a:bodyPr wrap="none">
            <a:spAutoFit/>
          </a:bodyPr>
          <a:lstStyle/>
          <a:p>
            <a:r>
              <a:rPr lang="en-AU" i="1" dirty="0" smtClean="0"/>
              <a:t>Learning Aim:  Be aware of other organs and tissues that secrete hormones</a:t>
            </a:r>
            <a:endParaRPr lang="en-AU" i="1" dirty="0"/>
          </a:p>
        </p:txBody>
      </p:sp>
    </p:spTree>
    <p:extLst>
      <p:ext uri="{BB962C8B-B14F-4D97-AF65-F5344CB8AC3E}">
        <p14:creationId xmlns:p14="http://schemas.microsoft.com/office/powerpoint/2010/main" val="63655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6" ma:contentTypeDescription="Create a new document." ma:contentTypeScope="" ma:versionID="02697e3214b2f55142a2e7b89ba6de54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67be6965022b95aa9d7585358a9bb7fc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39929EB-7B74-41AB-8605-843E6E48B211}"/>
</file>

<file path=customXml/itemProps2.xml><?xml version="1.0" encoding="utf-8"?>
<ds:datastoreItem xmlns:ds="http://schemas.openxmlformats.org/officeDocument/2006/customXml" ds:itemID="{65551666-CCE4-4FB4-9A2F-1157C8BF641F}"/>
</file>

<file path=customXml/itemProps3.xml><?xml version="1.0" encoding="utf-8"?>
<ds:datastoreItem xmlns:ds="http://schemas.openxmlformats.org/officeDocument/2006/customXml" ds:itemID="{2C4FA39B-BF49-4EEB-AAEB-EE5649BEFE61}"/>
</file>

<file path=docProps/app.xml><?xml version="1.0" encoding="utf-8"?>
<Properties xmlns="http://schemas.openxmlformats.org/officeDocument/2006/extended-properties" xmlns:vt="http://schemas.openxmlformats.org/officeDocument/2006/docPropsVTypes">
  <TotalTime>810</TotalTime>
  <Words>429</Words>
  <Application>Microsoft Office PowerPoint</Application>
  <PresentationFormat>Widescreen</PresentationFormat>
  <Paragraphs>72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Other Endocrine Organs and Tissues</vt:lpstr>
      <vt:lpstr>The Thymus</vt:lpstr>
      <vt:lpstr>The Pineal Gland</vt:lpstr>
      <vt:lpstr>The Gonads</vt:lpstr>
      <vt:lpstr>Other endocrine tissues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Pancreas</dc:title>
  <dc:creator>Robin L Byrne</dc:creator>
  <cp:lastModifiedBy>BYRNE Robin [Belmont City College]</cp:lastModifiedBy>
  <cp:revision>35</cp:revision>
  <cp:lastPrinted>2020-02-02T23:46:07Z</cp:lastPrinted>
  <dcterms:created xsi:type="dcterms:W3CDTF">2018-02-05T14:05:16Z</dcterms:created>
  <dcterms:modified xsi:type="dcterms:W3CDTF">2022-02-14T06:01:58Z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</Properties>
</file>