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60" r:id="rId5"/>
    <p:sldId id="264" r:id="rId6"/>
    <p:sldId id="263" r:id="rId7"/>
    <p:sldId id="265" r:id="rId8"/>
    <p:sldId id="266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67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2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57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58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8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02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6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9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49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2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3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12E5-61D8-4E35-9FC7-C746496BA06E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17E9-2120-43F0-80C6-4450C37F6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99646"/>
              </p:ext>
            </p:extLst>
          </p:nvPr>
        </p:nvGraphicFramePr>
        <p:xfrm>
          <a:off x="165463" y="75232"/>
          <a:ext cx="11739154" cy="638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14330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Formative Assessment (Endocrine System) – 20 min</a:t>
                      </a:r>
                      <a:endParaRPr lang="en-AU" sz="1600" b="0" baseline="0" dirty="0" smtClean="0"/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Nervous System and neurons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Overview of nervous system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Neurons, myelin and </a:t>
                      </a:r>
                      <a:r>
                        <a:rPr lang="en-AU" sz="1600" b="0" baseline="0" dirty="0" err="1" smtClean="0"/>
                        <a:t>neurilemma</a:t>
                      </a:r>
                      <a:endParaRPr lang="en-AU" sz="1600" b="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Neuron classification - types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Synapses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Nerves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Transmission of Nerve Impulses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3: Review Worksheet 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Finish worksheet, mark and correct using answers on Connect.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 on today’s work (not for marks)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Action Potentials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structure of a neuron, with location and function of common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structure and functions of the myelin sheath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functional types of neurons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structural neuron types and where each occurs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and overview of the structure and function of the synapse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nerve structure and function and give the three main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an overview of how nerve impulses are transmitted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Neuron</a:t>
                      </a:r>
                    </a:p>
                    <a:p>
                      <a:r>
                        <a:rPr lang="en-AU" sz="1600" b="0" dirty="0" smtClean="0"/>
                        <a:t>Axon</a:t>
                      </a:r>
                    </a:p>
                    <a:p>
                      <a:r>
                        <a:rPr lang="en-AU" sz="1600" b="0" dirty="0" smtClean="0"/>
                        <a:t>Dendrite</a:t>
                      </a:r>
                    </a:p>
                    <a:p>
                      <a:r>
                        <a:rPr lang="en-AU" sz="1600" b="0" dirty="0" smtClean="0"/>
                        <a:t>Synapse</a:t>
                      </a:r>
                      <a:r>
                        <a:rPr lang="en-AU" sz="1600" b="0" baseline="0" dirty="0" smtClean="0"/>
                        <a:t> </a:t>
                      </a:r>
                    </a:p>
                    <a:p>
                      <a:r>
                        <a:rPr lang="en-AU" sz="1600" b="0" baseline="0" dirty="0" smtClean="0"/>
                        <a:t>Sensory</a:t>
                      </a:r>
                    </a:p>
                    <a:p>
                      <a:r>
                        <a:rPr lang="en-AU" sz="1600" b="0" baseline="0" dirty="0" smtClean="0"/>
                        <a:t>Motor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44" y="3514725"/>
            <a:ext cx="223205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" y="274638"/>
            <a:ext cx="9932126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Nerves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7" y="908721"/>
            <a:ext cx="6583679" cy="5762045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Are bundles of neurons (nerve fibres</a:t>
            </a:r>
            <a:r>
              <a:rPr lang="en-AU" sz="2400" dirty="0" smtClean="0"/>
              <a:t>) extending out from the central nervous system.</a:t>
            </a:r>
            <a:endParaRPr lang="en-AU" sz="2400" dirty="0"/>
          </a:p>
          <a:p>
            <a:r>
              <a:rPr lang="en-AU" sz="2400" dirty="0"/>
              <a:t>Held together by connective tissue </a:t>
            </a:r>
            <a:r>
              <a:rPr lang="en-AU" sz="2400" dirty="0" smtClean="0"/>
              <a:t>sheath</a:t>
            </a:r>
          </a:p>
          <a:p>
            <a:r>
              <a:rPr lang="en-AU" sz="2400" dirty="0" smtClean="0"/>
              <a:t>Three broad types:</a:t>
            </a:r>
          </a:p>
          <a:p>
            <a:pPr marL="457200" lvl="1" indent="0">
              <a:buNone/>
            </a:pPr>
            <a:r>
              <a:rPr lang="en-AU" sz="2000" b="1" dirty="0" smtClean="0"/>
              <a:t>SENSORY NERVES</a:t>
            </a:r>
          </a:p>
          <a:p>
            <a:pPr lvl="1"/>
            <a:r>
              <a:rPr lang="en-AU" sz="2000" dirty="0" smtClean="0"/>
              <a:t>Neurons are all sensory neurons</a:t>
            </a:r>
          </a:p>
          <a:p>
            <a:pPr lvl="1"/>
            <a:r>
              <a:rPr lang="en-AU" sz="2000" dirty="0" smtClean="0"/>
              <a:t>Take sensory information from the body to the CNS (Central Nervous System)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sz="2000" b="1" dirty="0" smtClean="0"/>
              <a:t>MOTOR NERVES</a:t>
            </a:r>
          </a:p>
          <a:p>
            <a:pPr lvl="1"/>
            <a:r>
              <a:rPr lang="en-AU" sz="2000" dirty="0" smtClean="0"/>
              <a:t>Neurons are all motor neurons</a:t>
            </a:r>
          </a:p>
          <a:p>
            <a:pPr lvl="1"/>
            <a:r>
              <a:rPr lang="en-AU" sz="2000" dirty="0" smtClean="0"/>
              <a:t>Take motor information (to tell body to move) from the CNS to the body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r>
              <a:rPr lang="en-AU" sz="2000" b="1" dirty="0" smtClean="0"/>
              <a:t>MIXED NERVES</a:t>
            </a:r>
          </a:p>
          <a:p>
            <a:pPr lvl="1"/>
            <a:r>
              <a:rPr lang="en-AU" sz="2000" dirty="0" smtClean="0"/>
              <a:t>Contain some bundles of sensory neurons and some bundles of motor neurons</a:t>
            </a:r>
          </a:p>
          <a:p>
            <a:pPr lvl="1"/>
            <a:r>
              <a:rPr lang="en-AU" sz="2000" dirty="0" smtClean="0"/>
              <a:t>Take information both to and from the CNS.</a:t>
            </a:r>
          </a:p>
          <a:p>
            <a:pPr lvl="2"/>
            <a:endParaRPr lang="en-AU" sz="1600" dirty="0" smtClean="0"/>
          </a:p>
          <a:p>
            <a:pPr marL="457200" lvl="1" indent="0">
              <a:buNone/>
            </a:pPr>
            <a:endParaRPr lang="en-AU" sz="1600" b="1" dirty="0"/>
          </a:p>
          <a:p>
            <a:endParaRPr lang="en-A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218472"/>
            <a:ext cx="2736632" cy="309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54" y="2529841"/>
            <a:ext cx="3376446" cy="414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2230" y="455363"/>
            <a:ext cx="2356373" cy="206210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Sensory </a:t>
            </a:r>
            <a:r>
              <a:rPr lang="en-AU" sz="1600" dirty="0"/>
              <a:t>and motor neurons are often bundled together into a single nerve that takes sensory information to the brain, and carries signals from the brain to move muscle/glands.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3741" y="6501489"/>
            <a:ext cx="719300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Understand </a:t>
            </a:r>
            <a:r>
              <a:rPr lang="en-AU" sz="1600" i="1" dirty="0"/>
              <a:t>the structure of </a:t>
            </a:r>
            <a:r>
              <a:rPr lang="en-AU" sz="1600" i="1" dirty="0" smtClean="0"/>
              <a:t>nerves and describe the three main types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402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10515600" cy="752475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Transmission of Nerve Impulses (overview)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752475"/>
            <a:ext cx="51816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/>
              <a:t>Impulses are transmitted along nerves using a wave of electro-chemical depolarisation called an </a:t>
            </a:r>
            <a:r>
              <a:rPr lang="en-AU" sz="2400" i="1" dirty="0" smtClean="0"/>
              <a:t>action potential</a:t>
            </a:r>
            <a:endParaRPr lang="en-AU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/>
              <a:t>1:  Dendrites are stimulated, so they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trigger an action potential.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/>
              <a:t>2:  Action potential spreads down the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/>
              <a:t>     neuron:</a:t>
            </a:r>
            <a:endParaRPr lang="en-AU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/>
              <a:t>	dendrites </a:t>
            </a:r>
            <a:r>
              <a:rPr lang="en-AU" sz="2400" dirty="0">
                <a:sym typeface="Wingdings" panose="05000000000000000000" pitchFamily="2" charset="2"/>
              </a:rPr>
              <a:t> cell body  </a:t>
            </a:r>
            <a:r>
              <a:rPr lang="en-AU" sz="2400" dirty="0" smtClean="0">
                <a:sym typeface="Wingdings" panose="05000000000000000000" pitchFamily="2" charset="2"/>
              </a:rPr>
              <a:t>axon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>
                <a:sym typeface="Wingdings" panose="05000000000000000000" pitchFamily="2" charset="2"/>
              </a:rPr>
              <a:t>3: Action potential reaches axon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>
                <a:sym typeface="Wingdings" panose="05000000000000000000" pitchFamily="2" charset="2"/>
              </a:rPr>
              <a:t>    terminal and triggers release of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i="1" dirty="0">
                <a:sym typeface="Wingdings" panose="05000000000000000000" pitchFamily="2" charset="2"/>
              </a:rPr>
              <a:t> </a:t>
            </a:r>
            <a:r>
              <a:rPr lang="en-AU" sz="2400" i="1" dirty="0" smtClean="0">
                <a:sym typeface="Wingdings" panose="05000000000000000000" pitchFamily="2" charset="2"/>
              </a:rPr>
              <a:t>   neurotransmitters </a:t>
            </a:r>
            <a:r>
              <a:rPr lang="en-AU" sz="2400" dirty="0" smtClean="0">
                <a:sym typeface="Wingdings" panose="05000000000000000000" pitchFamily="2" charset="2"/>
              </a:rPr>
              <a:t> that cross the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sym typeface="Wingdings" panose="05000000000000000000" pitchFamily="2" charset="2"/>
              </a:rPr>
              <a:t> </a:t>
            </a:r>
            <a:r>
              <a:rPr lang="en-AU" sz="2400" dirty="0" smtClean="0">
                <a:sym typeface="Wingdings" panose="05000000000000000000" pitchFamily="2" charset="2"/>
              </a:rPr>
              <a:t>   synapse.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smtClean="0">
                <a:sym typeface="Wingdings" panose="05000000000000000000" pitchFamily="2" charset="2"/>
              </a:rPr>
              <a:t>4:  Neurotransmitters bind to the dendrites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sym typeface="Wingdings" panose="05000000000000000000" pitchFamily="2" charset="2"/>
              </a:rPr>
              <a:t> </a:t>
            </a:r>
            <a:r>
              <a:rPr lang="en-AU" sz="2400" dirty="0" smtClean="0">
                <a:sym typeface="Wingdings" panose="05000000000000000000" pitchFamily="2" charset="2"/>
              </a:rPr>
              <a:t>    on the other side of the synapse,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sym typeface="Wingdings" panose="05000000000000000000" pitchFamily="2" charset="2"/>
              </a:rPr>
              <a:t> </a:t>
            </a:r>
            <a:r>
              <a:rPr lang="en-AU" sz="2400" dirty="0" smtClean="0">
                <a:sym typeface="Wingdings" panose="05000000000000000000" pitchFamily="2" charset="2"/>
              </a:rPr>
              <a:t>    stimulating an action potential 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sym typeface="Wingdings" panose="05000000000000000000" pitchFamily="2" charset="2"/>
              </a:rPr>
              <a:t> </a:t>
            </a:r>
            <a:r>
              <a:rPr lang="en-AU" sz="2400" dirty="0" smtClean="0">
                <a:sym typeface="Wingdings" panose="05000000000000000000" pitchFamily="2" charset="2"/>
              </a:rPr>
              <a:t>    next neuron.</a:t>
            </a:r>
            <a:endParaRPr lang="en-AU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955" y="684876"/>
            <a:ext cx="4928195" cy="2956917"/>
          </a:xfrm>
          <a:prstGeom prst="rect">
            <a:avLst/>
          </a:prstGeom>
        </p:spPr>
      </p:pic>
      <p:pic>
        <p:nvPicPr>
          <p:cNvPr id="1026" name="Picture 2" descr="Image result for syna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62375"/>
            <a:ext cx="4260850" cy="237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48377" y="6336026"/>
            <a:ext cx="599122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Give an overview of how nerve impulses are transmitted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6624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899" y="425072"/>
            <a:ext cx="7772400" cy="1046678"/>
          </a:xfrm>
        </p:spPr>
        <p:txBody>
          <a:bodyPr>
            <a:normAutofit/>
          </a:bodyPr>
          <a:lstStyle/>
          <a:p>
            <a:r>
              <a:rPr lang="en-AU" dirty="0" smtClean="0"/>
              <a:t>Neurons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648" y="5529944"/>
            <a:ext cx="6400800" cy="731520"/>
          </a:xfrm>
        </p:spPr>
        <p:txBody>
          <a:bodyPr>
            <a:normAutofit fontScale="77500" lnSpcReduction="20000"/>
          </a:bodyPr>
          <a:lstStyle/>
          <a:p>
            <a:endParaRPr lang="en-AU" dirty="0" smtClean="0"/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Chapter 3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Human Perspectives: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Neurons Communicate Quickly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1" y="1706890"/>
            <a:ext cx="5100749" cy="374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9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6574" y="117693"/>
            <a:ext cx="5305425" cy="646330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Example:  A velociraptor escapes from Jurassic Park and enters the classroom:</a:t>
            </a:r>
          </a:p>
          <a:p>
            <a:endParaRPr lang="en-AU" dirty="0"/>
          </a:p>
          <a:p>
            <a:r>
              <a:rPr lang="en-AU" b="1" i="1" dirty="0" smtClean="0"/>
              <a:t>Sensory NS</a:t>
            </a:r>
            <a:r>
              <a:rPr lang="en-AU" dirty="0" smtClean="0"/>
              <a:t>:  your eyes see the velociraptor and send a signal to the brain.</a:t>
            </a:r>
          </a:p>
          <a:p>
            <a:endParaRPr lang="en-AU" dirty="0"/>
          </a:p>
          <a:p>
            <a:r>
              <a:rPr lang="en-AU" b="1" i="1" dirty="0" smtClean="0"/>
              <a:t>Central NS</a:t>
            </a:r>
            <a:r>
              <a:rPr lang="en-AU" dirty="0" smtClean="0"/>
              <a:t>:  your brain processes the information.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Consciously notices velociraptor, makes plan to run away, sends signal down spinal cord and out to leg muscles.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Conscious brain sends signal to hypothalamus to trigger “fight or flight”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i="1" dirty="0" smtClean="0"/>
              <a:t>Motor NS</a:t>
            </a:r>
            <a:r>
              <a:rPr lang="en-AU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Carries conscious (somatic, voluntary) signal to skeletal system to move leg muscles to run away (or to use your friend as a shield)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Carries unconscious (autonomic, involuntary) signal to adrenal cortex to release adrenalin, which increases blood pressure, dilates respiratory passages … and so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082" y="5288570"/>
            <a:ext cx="1980086" cy="1410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225" y="0"/>
            <a:ext cx="10515600" cy="6984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Nervous System Overview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631051"/>
            <a:ext cx="6410325" cy="6029324"/>
          </a:xfrm>
        </p:spPr>
        <p:txBody>
          <a:bodyPr>
            <a:noAutofit/>
          </a:bodyPr>
          <a:lstStyle/>
          <a:p>
            <a:r>
              <a:rPr lang="en-AU" sz="1600" dirty="0" smtClean="0"/>
              <a:t>Cells, tissues and organs need to work in an integrated, coordinated way to maintain homeostasis.</a:t>
            </a:r>
          </a:p>
          <a:p>
            <a:r>
              <a:rPr lang="en-AU" sz="1600" dirty="0" smtClean="0"/>
              <a:t>Nervous System (NS) allows this communication in a fast, responsive way.</a:t>
            </a:r>
          </a:p>
          <a:p>
            <a:r>
              <a:rPr lang="en-AU" sz="1600" dirty="0" smtClean="0"/>
              <a:t>Impulses passed along specialised cells called</a:t>
            </a:r>
            <a:r>
              <a:rPr lang="en-AU" sz="1600" i="1" dirty="0" smtClean="0"/>
              <a:t> neurons</a:t>
            </a:r>
            <a:r>
              <a:rPr lang="en-AU" sz="1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1600" dirty="0" smtClean="0"/>
              <a:t>        </a:t>
            </a:r>
            <a:r>
              <a:rPr lang="en-AU" sz="1600" b="1" dirty="0" smtClean="0"/>
              <a:t>Sensory NS </a:t>
            </a:r>
            <a:r>
              <a:rPr lang="en-AU" sz="1600" dirty="0" smtClean="0"/>
              <a:t>– takes information </a:t>
            </a:r>
            <a:r>
              <a:rPr lang="en-AU" sz="1600" i="1" dirty="0" smtClean="0"/>
              <a:t>from the body to the brain</a:t>
            </a:r>
            <a:r>
              <a:rPr lang="en-AU" sz="1600" dirty="0" smtClean="0"/>
              <a:t> about: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External conditions:  temperature, vision, hearing, touch, taste etc.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Internal conditions:   blood pressure, blood gas and pH, stretch of intestines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1600" dirty="0"/>
              <a:t>  </a:t>
            </a:r>
            <a:r>
              <a:rPr lang="en-AU" sz="1600" dirty="0" smtClean="0"/>
              <a:t>      </a:t>
            </a:r>
            <a:r>
              <a:rPr lang="en-AU" sz="1600" b="1" dirty="0" smtClean="0"/>
              <a:t>Central </a:t>
            </a:r>
            <a:r>
              <a:rPr lang="en-AU" sz="1600" b="1" dirty="0"/>
              <a:t>NS </a:t>
            </a:r>
            <a:r>
              <a:rPr lang="en-AU" sz="1600" dirty="0"/>
              <a:t>– </a:t>
            </a:r>
            <a:r>
              <a:rPr lang="en-AU" sz="1600" dirty="0" smtClean="0"/>
              <a:t>brain and spinal cord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Spinal cord – takes information to and from brain, coordinates spinal reflexes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Brain – processes information and sends out response.</a:t>
            </a:r>
            <a:endParaRPr lang="en-AU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AU" sz="1600" dirty="0" smtClean="0"/>
              <a:t>         </a:t>
            </a:r>
            <a:r>
              <a:rPr lang="en-AU" sz="1600" b="1" dirty="0" smtClean="0"/>
              <a:t>Motor NS  </a:t>
            </a:r>
            <a:r>
              <a:rPr lang="en-AU" sz="1600" dirty="0" smtClean="0"/>
              <a:t>- </a:t>
            </a:r>
            <a:r>
              <a:rPr lang="en-AU" sz="1600" i="1" dirty="0" smtClean="0"/>
              <a:t>takes information from brain to body </a:t>
            </a:r>
            <a:r>
              <a:rPr lang="en-AU" sz="1600" dirty="0" smtClean="0"/>
              <a:t>about response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Synapses are at muscles and glands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Stimulates movement, or glandular secretions</a:t>
            </a:r>
          </a:p>
          <a:p>
            <a:pPr lvl="2">
              <a:lnSpc>
                <a:spcPct val="120000"/>
              </a:lnSpc>
            </a:pPr>
            <a:r>
              <a:rPr lang="en-AU" sz="1600" dirty="0" smtClean="0"/>
              <a:t>Has both voluntary and involuntary sections</a:t>
            </a:r>
            <a:endParaRPr lang="en-AU" sz="1600" dirty="0"/>
          </a:p>
          <a:p>
            <a:pPr marL="0" indent="0">
              <a:buNone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729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2128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latin typeface="+mn-lt"/>
              </a:rPr>
              <a:t>Nerve Cells (neurons)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266" y="679270"/>
            <a:ext cx="7149737" cy="5826033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 smtClean="0"/>
              <a:t>Are the structural </a:t>
            </a:r>
            <a:r>
              <a:rPr lang="en-AU" sz="2400" dirty="0"/>
              <a:t>and </a:t>
            </a:r>
            <a:r>
              <a:rPr lang="en-AU" sz="2400" dirty="0" smtClean="0"/>
              <a:t>functional unit </a:t>
            </a:r>
            <a:r>
              <a:rPr lang="en-AU" sz="2400" dirty="0"/>
              <a:t>of the nervous system</a:t>
            </a:r>
          </a:p>
          <a:p>
            <a:r>
              <a:rPr lang="en-AU" sz="2400" dirty="0"/>
              <a:t>Vary in size and shape</a:t>
            </a:r>
          </a:p>
          <a:p>
            <a:pPr marL="0" indent="0">
              <a:buNone/>
            </a:pPr>
            <a:r>
              <a:rPr lang="en-AU" sz="2400" b="1" dirty="0" smtClean="0"/>
              <a:t>COMMON FEATURES</a:t>
            </a:r>
            <a:endParaRPr lang="en-AU" sz="2400" b="1" dirty="0"/>
          </a:p>
          <a:p>
            <a:pPr marL="0" indent="0">
              <a:buNone/>
            </a:pPr>
            <a:r>
              <a:rPr lang="en-AU" sz="2400" b="1" dirty="0" smtClean="0"/>
              <a:t>Cell body:</a:t>
            </a:r>
          </a:p>
          <a:p>
            <a:r>
              <a:rPr lang="en-AU" sz="2400" dirty="0" smtClean="0"/>
              <a:t>Contains nucleus and organelles</a:t>
            </a:r>
          </a:p>
          <a:p>
            <a:pPr marL="0" indent="0">
              <a:buNone/>
            </a:pPr>
            <a:r>
              <a:rPr lang="en-AU" sz="2400" b="1" dirty="0" smtClean="0"/>
              <a:t>Dendrites:</a:t>
            </a:r>
          </a:p>
          <a:p>
            <a:r>
              <a:rPr lang="en-AU" sz="2400" dirty="0" smtClean="0"/>
              <a:t>Short extensions of cell body</a:t>
            </a:r>
          </a:p>
          <a:p>
            <a:r>
              <a:rPr lang="en-AU" sz="2400" dirty="0" smtClean="0"/>
              <a:t>Highly branched</a:t>
            </a:r>
          </a:p>
          <a:p>
            <a:r>
              <a:rPr lang="en-AU" sz="2400" dirty="0" smtClean="0"/>
              <a:t>Receive stimulus and carry impulses to cell body</a:t>
            </a:r>
          </a:p>
          <a:p>
            <a:pPr marL="0" indent="0">
              <a:buNone/>
            </a:pPr>
            <a:r>
              <a:rPr lang="en-AU" sz="2400" b="1" dirty="0" smtClean="0"/>
              <a:t>Axon (nerve fibre)</a:t>
            </a:r>
          </a:p>
          <a:p>
            <a:r>
              <a:rPr lang="en-AU" sz="2400" dirty="0" smtClean="0"/>
              <a:t>Longer extension</a:t>
            </a:r>
          </a:p>
          <a:p>
            <a:r>
              <a:rPr lang="en-AU" sz="2400" dirty="0" smtClean="0"/>
              <a:t>Carries nerve impulses away from cell body</a:t>
            </a:r>
          </a:p>
          <a:p>
            <a:r>
              <a:rPr lang="en-AU" sz="2400" dirty="0" smtClean="0"/>
              <a:t>Usually covered with myelin sheath (</a:t>
            </a:r>
            <a:r>
              <a:rPr lang="en-AU" sz="2400" i="1" dirty="0" smtClean="0"/>
              <a:t>myelinated)</a:t>
            </a:r>
          </a:p>
          <a:p>
            <a:r>
              <a:rPr lang="en-AU" sz="2400" i="1" dirty="0" smtClean="0"/>
              <a:t>Unmyelinated =</a:t>
            </a:r>
            <a:r>
              <a:rPr lang="en-AU" sz="2400" dirty="0" smtClean="0"/>
              <a:t> no myelin</a:t>
            </a:r>
            <a:endParaRPr lang="en-AU" sz="2400" i="1" dirty="0" smtClean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6" y="226422"/>
            <a:ext cx="2499141" cy="6057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4776" y="6402701"/>
            <a:ext cx="8149861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structure of a neuron, with location and function of common features</a:t>
            </a:r>
          </a:p>
        </p:txBody>
      </p:sp>
    </p:spTree>
    <p:extLst>
      <p:ext uri="{BB962C8B-B14F-4D97-AF65-F5344CB8AC3E}">
        <p14:creationId xmlns:p14="http://schemas.microsoft.com/office/powerpoint/2010/main" val="41234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274638"/>
            <a:ext cx="9897291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Myelin Sheath and </a:t>
            </a:r>
            <a:r>
              <a:rPr lang="en-AU" sz="3600" b="1" dirty="0" err="1" smtClean="0">
                <a:latin typeface="+mn-lt"/>
              </a:rPr>
              <a:t>Neurilemma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175655"/>
            <a:ext cx="5843452" cy="532093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Most neurons are </a:t>
            </a:r>
            <a:r>
              <a:rPr lang="en-AU" sz="2400" i="1" dirty="0" smtClean="0"/>
              <a:t>myelinated – </a:t>
            </a:r>
            <a:r>
              <a:rPr lang="en-AU" sz="2400" dirty="0" smtClean="0"/>
              <a:t>they have a myelin sheath:</a:t>
            </a:r>
            <a:endParaRPr lang="en-AU" sz="1600" dirty="0" smtClean="0"/>
          </a:p>
          <a:p>
            <a:pPr marL="0" indent="0">
              <a:buNone/>
            </a:pPr>
            <a:endParaRPr lang="en-AU" sz="1200" dirty="0"/>
          </a:p>
          <a:p>
            <a:pPr lvl="1"/>
            <a:r>
              <a:rPr lang="en-AU" dirty="0" smtClean="0"/>
              <a:t>Formed </a:t>
            </a:r>
            <a:r>
              <a:rPr lang="en-AU" dirty="0"/>
              <a:t>by </a:t>
            </a:r>
            <a:r>
              <a:rPr lang="en-AU" dirty="0" smtClean="0"/>
              <a:t>specialised cells:</a:t>
            </a:r>
          </a:p>
          <a:p>
            <a:pPr lvl="2"/>
            <a:r>
              <a:rPr lang="en-AU" i="1" dirty="0" smtClean="0"/>
              <a:t>Schwann Cells</a:t>
            </a:r>
            <a:r>
              <a:rPr lang="en-AU" dirty="0" smtClean="0"/>
              <a:t> – peripheral NS</a:t>
            </a:r>
          </a:p>
          <a:p>
            <a:pPr lvl="2"/>
            <a:r>
              <a:rPr lang="en-AU" i="1" dirty="0" smtClean="0"/>
              <a:t>Oligodendrocytes</a:t>
            </a:r>
            <a:r>
              <a:rPr lang="en-AU" dirty="0" smtClean="0"/>
              <a:t> – central NS</a:t>
            </a:r>
            <a:r>
              <a:rPr lang="en-AU" i="1" dirty="0"/>
              <a:t> </a:t>
            </a:r>
            <a:r>
              <a:rPr lang="en-AU" i="1" dirty="0" smtClean="0"/>
              <a:t>– </a:t>
            </a:r>
            <a:r>
              <a:rPr lang="en-AU" dirty="0" smtClean="0"/>
              <a:t>myelin forms “white matter”.</a:t>
            </a:r>
          </a:p>
          <a:p>
            <a:pPr marL="914400" lvl="2" indent="0">
              <a:buNone/>
            </a:pPr>
            <a:endParaRPr lang="en-AU" sz="1300" i="1" dirty="0"/>
          </a:p>
          <a:p>
            <a:pPr lvl="1"/>
            <a:r>
              <a:rPr lang="en-AU" dirty="0"/>
              <a:t>Gaps along axon:  </a:t>
            </a:r>
            <a:r>
              <a:rPr lang="en-AU" i="1" dirty="0"/>
              <a:t>nodes of </a:t>
            </a:r>
            <a:r>
              <a:rPr lang="en-AU" i="1" dirty="0" smtClean="0"/>
              <a:t>Ranvier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3 functions of myelin sheath:</a:t>
            </a:r>
          </a:p>
          <a:p>
            <a:pPr lvl="2"/>
            <a:r>
              <a:rPr lang="en-AU" dirty="0" smtClean="0"/>
              <a:t>Acts as an insulator for impulses</a:t>
            </a:r>
          </a:p>
          <a:p>
            <a:pPr lvl="2"/>
            <a:r>
              <a:rPr lang="en-AU" dirty="0" smtClean="0"/>
              <a:t>Protects axon from external damage</a:t>
            </a:r>
          </a:p>
          <a:p>
            <a:pPr lvl="2"/>
            <a:r>
              <a:rPr lang="en-AU" dirty="0" smtClean="0"/>
              <a:t>Speeds movement of nerve impulses </a:t>
            </a:r>
          </a:p>
          <a:p>
            <a:pPr lvl="1"/>
            <a:endParaRPr lang="en-AU" i="1" dirty="0" smtClean="0"/>
          </a:p>
          <a:p>
            <a:pPr lvl="1"/>
            <a:r>
              <a:rPr lang="en-AU" i="1" dirty="0" err="1" smtClean="0"/>
              <a:t>Neurilemma</a:t>
            </a:r>
            <a:r>
              <a:rPr lang="en-AU" dirty="0" smtClean="0"/>
              <a:t>: the outermost layer of Schwann cells – helps repair injured fibres by guiding regrowth.</a:t>
            </a:r>
            <a:endParaRPr lang="en-AU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23" y="226423"/>
            <a:ext cx="1174872" cy="284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47" y="3197046"/>
            <a:ext cx="5942248" cy="2747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1146" y="6434037"/>
            <a:ext cx="607694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structure </a:t>
            </a:r>
            <a:r>
              <a:rPr lang="en-AU" sz="1600" i="1" dirty="0" smtClean="0"/>
              <a:t>and functions of the myelin sheath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32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6572" y="784274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When CNS is cut open:</a:t>
            </a:r>
          </a:p>
          <a:p>
            <a:pPr lvl="1"/>
            <a:r>
              <a:rPr lang="en-AU" dirty="0" smtClean="0"/>
              <a:t>Grey matter: </a:t>
            </a:r>
          </a:p>
          <a:p>
            <a:pPr lvl="2"/>
            <a:r>
              <a:rPr lang="en-AU" dirty="0" smtClean="0"/>
              <a:t>Cell bodies</a:t>
            </a:r>
          </a:p>
          <a:p>
            <a:pPr lvl="2"/>
            <a:r>
              <a:rPr lang="en-AU" dirty="0" err="1" smtClean="0"/>
              <a:t>Unmyelinated</a:t>
            </a:r>
            <a:r>
              <a:rPr lang="en-AU" dirty="0" smtClean="0"/>
              <a:t> fibres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 smtClean="0"/>
              <a:t>White matter:</a:t>
            </a:r>
          </a:p>
          <a:p>
            <a:pPr lvl="2"/>
            <a:r>
              <a:rPr lang="en-AU" dirty="0" err="1" smtClean="0"/>
              <a:t>Myelinated</a:t>
            </a:r>
            <a:r>
              <a:rPr lang="en-AU" dirty="0" smtClean="0"/>
              <a:t> fibres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30" y="470954"/>
            <a:ext cx="5322627" cy="265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42" y="3320467"/>
            <a:ext cx="5027918" cy="268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63" y="274638"/>
            <a:ext cx="11151326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Types of neurons - Function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63" y="1124744"/>
            <a:ext cx="9892937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 smtClean="0"/>
              <a:t>Neurons can be classified by function:</a:t>
            </a:r>
          </a:p>
          <a:p>
            <a:pPr marL="0" indent="0">
              <a:buNone/>
            </a:pPr>
            <a:endParaRPr lang="en-AU" sz="1500" dirty="0" smtClean="0"/>
          </a:p>
          <a:p>
            <a:pPr lvl="1"/>
            <a:r>
              <a:rPr lang="en-AU" b="1" dirty="0" smtClean="0"/>
              <a:t>Sensory neurons</a:t>
            </a:r>
          </a:p>
          <a:p>
            <a:pPr lvl="2"/>
            <a:r>
              <a:rPr lang="en-AU" dirty="0" smtClean="0"/>
              <a:t>Also called afferent neurons, or receptor neurons</a:t>
            </a:r>
          </a:p>
          <a:p>
            <a:pPr lvl="2"/>
            <a:r>
              <a:rPr lang="en-AU" dirty="0" smtClean="0"/>
              <a:t>Carry messages from receptors to CNS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1"/>
            <a:r>
              <a:rPr lang="en-AU" b="1" dirty="0" smtClean="0"/>
              <a:t>Interneurons</a:t>
            </a:r>
          </a:p>
          <a:p>
            <a:pPr lvl="2"/>
            <a:r>
              <a:rPr lang="en-AU" dirty="0" smtClean="0"/>
              <a:t>Also called association neurons, or relay neurons</a:t>
            </a:r>
          </a:p>
          <a:p>
            <a:pPr lvl="2"/>
            <a:r>
              <a:rPr lang="en-AU" dirty="0" smtClean="0"/>
              <a:t>Link between sensory and motor neurons</a:t>
            </a:r>
          </a:p>
          <a:p>
            <a:pPr lvl="2"/>
            <a:r>
              <a:rPr lang="en-AU" dirty="0" smtClean="0"/>
              <a:t>Generally in Central Nervous System (CNS)</a:t>
            </a:r>
          </a:p>
          <a:p>
            <a:pPr lvl="2"/>
            <a:endParaRPr lang="en-AU" dirty="0" smtClean="0"/>
          </a:p>
          <a:p>
            <a:pPr lvl="1"/>
            <a:r>
              <a:rPr lang="en-AU" b="1" dirty="0"/>
              <a:t>M</a:t>
            </a:r>
            <a:r>
              <a:rPr lang="en-AU" b="1" dirty="0" smtClean="0"/>
              <a:t>otor neurons</a:t>
            </a:r>
          </a:p>
          <a:p>
            <a:pPr lvl="2"/>
            <a:r>
              <a:rPr lang="en-AU" dirty="0" smtClean="0"/>
              <a:t>Also called effector neurons</a:t>
            </a:r>
          </a:p>
          <a:p>
            <a:pPr lvl="2"/>
            <a:r>
              <a:rPr lang="en-AU" dirty="0" smtClean="0"/>
              <a:t>Carry messages from CNS to muscles and glands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2"/>
            <a:r>
              <a:rPr lang="en-AU" dirty="0" smtClean="0"/>
              <a:t>Can be </a:t>
            </a:r>
            <a:r>
              <a:rPr lang="en-AU" i="1" dirty="0" smtClean="0"/>
              <a:t>somatic</a:t>
            </a:r>
            <a:r>
              <a:rPr lang="en-AU" dirty="0" smtClean="0"/>
              <a:t> – under voluntary control,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making skeletal muscle move</a:t>
            </a:r>
          </a:p>
          <a:p>
            <a:pPr lvl="2"/>
            <a:r>
              <a:rPr lang="en-AU" dirty="0" smtClean="0"/>
              <a:t>Can be </a:t>
            </a:r>
            <a:r>
              <a:rPr lang="en-AU" i="1" dirty="0" smtClean="0"/>
              <a:t>autonomic </a:t>
            </a:r>
            <a:r>
              <a:rPr lang="en-AU" dirty="0" smtClean="0"/>
              <a:t>– involuntary,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controlling muscle lining blood vessels and glands</a:t>
            </a:r>
            <a:endParaRPr lang="en-AU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endParaRPr lang="en-AU" dirty="0" smtClean="0"/>
          </a:p>
          <a:p>
            <a:pPr marL="914400" lvl="2" indent="0">
              <a:buNone/>
            </a:pP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49" y="274637"/>
            <a:ext cx="5158166" cy="5229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2666" y="6370527"/>
            <a:ext cx="512444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the three functional types of neuron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746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0"/>
            <a:ext cx="8229600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Types of neurons - Structure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972668"/>
            <a:ext cx="6200503" cy="5885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Neurons can be classified by structure:</a:t>
            </a:r>
          </a:p>
          <a:p>
            <a:pPr lvl="1"/>
            <a:r>
              <a:rPr lang="en-AU" dirty="0" smtClean="0"/>
              <a:t>Multipolar</a:t>
            </a:r>
          </a:p>
          <a:p>
            <a:pPr lvl="2"/>
            <a:r>
              <a:rPr lang="en-AU" dirty="0" smtClean="0"/>
              <a:t>Most common</a:t>
            </a:r>
          </a:p>
          <a:p>
            <a:pPr lvl="2"/>
            <a:r>
              <a:rPr lang="en-AU" dirty="0" smtClean="0"/>
              <a:t>One axon, multiple dendrites</a:t>
            </a:r>
          </a:p>
          <a:p>
            <a:pPr lvl="2"/>
            <a:r>
              <a:rPr lang="en-AU" dirty="0" smtClean="0"/>
              <a:t>Axon may have multiple terminals</a:t>
            </a:r>
          </a:p>
          <a:p>
            <a:pPr lvl="2"/>
            <a:r>
              <a:rPr lang="en-AU" dirty="0" smtClean="0"/>
              <a:t>Interneurons and motor neurons are this type</a:t>
            </a:r>
            <a:endParaRPr lang="en-AU" dirty="0"/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Bipolar neurons</a:t>
            </a:r>
          </a:p>
          <a:p>
            <a:pPr lvl="2"/>
            <a:r>
              <a:rPr lang="en-AU" dirty="0" smtClean="0"/>
              <a:t>One axon, one dendrite, branching at ends</a:t>
            </a:r>
          </a:p>
          <a:p>
            <a:pPr lvl="2"/>
            <a:r>
              <a:rPr lang="en-AU" dirty="0" smtClean="0"/>
              <a:t>Generally part of special sense organs</a:t>
            </a:r>
          </a:p>
          <a:p>
            <a:pPr lvl="2"/>
            <a:r>
              <a:rPr lang="en-AU" dirty="0" err="1" smtClean="0"/>
              <a:t>Eg</a:t>
            </a:r>
            <a:r>
              <a:rPr lang="en-AU" dirty="0" smtClean="0"/>
              <a:t>. in eye, ear, nose: take impulses from receptor to other neurons</a:t>
            </a:r>
          </a:p>
          <a:p>
            <a:pPr lvl="2"/>
            <a:endParaRPr lang="en-AU" dirty="0" smtClean="0"/>
          </a:p>
          <a:p>
            <a:pPr lvl="1"/>
            <a:r>
              <a:rPr lang="en-AU" dirty="0" err="1" smtClean="0"/>
              <a:t>Pseudounipolar</a:t>
            </a:r>
            <a:r>
              <a:rPr lang="en-AU" dirty="0" smtClean="0"/>
              <a:t> neurons</a:t>
            </a:r>
          </a:p>
          <a:p>
            <a:pPr lvl="2"/>
            <a:r>
              <a:rPr lang="en-AU" dirty="0" smtClean="0"/>
              <a:t>Cell body to side</a:t>
            </a:r>
          </a:p>
          <a:p>
            <a:pPr lvl="2"/>
            <a:r>
              <a:rPr lang="en-AU" dirty="0" smtClean="0"/>
              <a:t>Most sensory neurons are this type</a:t>
            </a:r>
          </a:p>
          <a:p>
            <a:pPr lvl="2"/>
            <a:r>
              <a:rPr lang="en-AU" dirty="0" smtClean="0"/>
              <a:t>Sometimes (not really correctly) called unipolar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1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Unipolar neurons</a:t>
            </a:r>
          </a:p>
          <a:p>
            <a:pPr lvl="2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 dendrites</a:t>
            </a:r>
          </a:p>
          <a:p>
            <a:pPr lvl="2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Uncommon in vertebrates such as humans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2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01" y="850106"/>
            <a:ext cx="5121624" cy="36075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8177" y="5974076"/>
            <a:ext cx="762952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</a:t>
            </a:r>
            <a:r>
              <a:rPr lang="en-AU" sz="1600" i="1" dirty="0" smtClean="0"/>
              <a:t>main structural types of neuron and describe where each occur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530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274638"/>
            <a:ext cx="9836331" cy="857476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Synapses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132114"/>
            <a:ext cx="9939170" cy="4778026"/>
          </a:xfrm>
        </p:spPr>
        <p:txBody>
          <a:bodyPr>
            <a:normAutofit/>
          </a:bodyPr>
          <a:lstStyle/>
          <a:p>
            <a:r>
              <a:rPr lang="en-AU" sz="2400" dirty="0"/>
              <a:t>Point where nerve impulses are passed from one neuron to another.</a:t>
            </a:r>
          </a:p>
          <a:p>
            <a:r>
              <a:rPr lang="en-AU" sz="2400" dirty="0"/>
              <a:t>No join:  small gap for chemical </a:t>
            </a:r>
            <a:r>
              <a:rPr lang="en-AU" sz="2400" dirty="0" smtClean="0"/>
              <a:t>messages </a:t>
            </a:r>
            <a:r>
              <a:rPr lang="en-AU" sz="2400" i="1" dirty="0" smtClean="0"/>
              <a:t>neurotransmitters</a:t>
            </a:r>
            <a:r>
              <a:rPr lang="en-AU" sz="2400" dirty="0" smtClean="0"/>
              <a:t> </a:t>
            </a:r>
            <a:r>
              <a:rPr lang="en-AU" sz="2400" dirty="0"/>
              <a:t>to </a:t>
            </a:r>
            <a:r>
              <a:rPr lang="en-AU" sz="2400" dirty="0" smtClean="0"/>
              <a:t>cross.</a:t>
            </a:r>
            <a:endParaRPr lang="en-AU" sz="2400" dirty="0"/>
          </a:p>
          <a:p>
            <a:r>
              <a:rPr lang="en-AU" sz="2400" dirty="0"/>
              <a:t>Also occur between nerve and muscle: </a:t>
            </a:r>
            <a:r>
              <a:rPr lang="en-AU" sz="2400" i="1" dirty="0"/>
              <a:t>neuromuscular junction</a:t>
            </a:r>
            <a:endParaRPr lang="en-AU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7" y="2574112"/>
            <a:ext cx="6264696" cy="401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syna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78" y="2755087"/>
            <a:ext cx="4260850" cy="237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29251" y="6246182"/>
            <a:ext cx="655319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Give an overview of the structure and function of the synapse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3206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FD0636-BCB6-4955-85A0-FDB4AE283D59}"/>
</file>

<file path=customXml/itemProps2.xml><?xml version="1.0" encoding="utf-8"?>
<ds:datastoreItem xmlns:ds="http://schemas.openxmlformats.org/officeDocument/2006/customXml" ds:itemID="{18A2206F-096F-4E11-A6C7-26B01D1C48CD}"/>
</file>

<file path=customXml/itemProps3.xml><?xml version="1.0" encoding="utf-8"?>
<ds:datastoreItem xmlns:ds="http://schemas.openxmlformats.org/officeDocument/2006/customXml" ds:itemID="{0E829F48-86BE-442C-8F93-894D45DF3039}"/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1168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Neurons</vt:lpstr>
      <vt:lpstr>Nervous System Overview</vt:lpstr>
      <vt:lpstr>Nerve Cells (neurons)</vt:lpstr>
      <vt:lpstr>The Myelin Sheath and Neurilemma</vt:lpstr>
      <vt:lpstr>PowerPoint Presentation</vt:lpstr>
      <vt:lpstr>Types of neurons - Function</vt:lpstr>
      <vt:lpstr>Types of neurons - Structure</vt:lpstr>
      <vt:lpstr>Synapses</vt:lpstr>
      <vt:lpstr>Nerves</vt:lpstr>
      <vt:lpstr>Transmission of Nerve Impulses (overview)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Nervous System Overview</dc:title>
  <dc:creator>BYRNE Robin [Belmont City College]</dc:creator>
  <cp:lastModifiedBy>BYRNE Robin [Belmont City College]</cp:lastModifiedBy>
  <cp:revision>36</cp:revision>
  <dcterms:created xsi:type="dcterms:W3CDTF">2021-02-19T03:31:45Z</dcterms:created>
  <dcterms:modified xsi:type="dcterms:W3CDTF">2022-02-18T03:29:07Z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