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02155-00D6-4D6D-B70B-B690EC0EB9A2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753D4-2A99-42ED-9409-FDDA5DE51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72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DDFB3B-7D73-4C30-9C88-C8B922706354}" type="slidenum">
              <a:rPr lang="en-AU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0580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50-4E83-4AAE-8453-1AC62662F195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A320-63C6-4E1A-845A-9430371D0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73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50-4E83-4AAE-8453-1AC62662F195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A320-63C6-4E1A-845A-9430371D0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17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50-4E83-4AAE-8453-1AC62662F195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A320-63C6-4E1A-845A-9430371D0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32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50-4E83-4AAE-8453-1AC62662F195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A320-63C6-4E1A-845A-9430371D0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49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50-4E83-4AAE-8453-1AC62662F195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A320-63C6-4E1A-845A-9430371D0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85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50-4E83-4AAE-8453-1AC62662F195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A320-63C6-4E1A-845A-9430371D0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99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50-4E83-4AAE-8453-1AC62662F195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A320-63C6-4E1A-845A-9430371D0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28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50-4E83-4AAE-8453-1AC62662F195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A320-63C6-4E1A-845A-9430371D0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05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50-4E83-4AAE-8453-1AC62662F195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A320-63C6-4E1A-845A-9430371D0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32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50-4E83-4AAE-8453-1AC62662F195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A320-63C6-4E1A-845A-9430371D0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06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50-4E83-4AAE-8453-1AC62662F195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A320-63C6-4E1A-845A-9430371D0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33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8DA50-4E83-4AAE-8453-1AC62662F195}" type="datetimeFigureOut">
              <a:rPr lang="en-AU" smtClean="0"/>
              <a:t>18/02/2022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A320-63C6-4E1A-845A-9430371D0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12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32141"/>
              </p:ext>
            </p:extLst>
          </p:nvPr>
        </p:nvGraphicFramePr>
        <p:xfrm>
          <a:off x="165463" y="75233"/>
          <a:ext cx="11739154" cy="675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06954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2690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Complete the past exam question given</a:t>
                      </a:r>
                      <a:r>
                        <a:rPr lang="en-AU" sz="1600" b="0" baseline="0" dirty="0" smtClean="0"/>
                        <a:t>, using only your review worksheet or any </a:t>
                      </a:r>
                      <a:r>
                        <a:rPr lang="en-AU" sz="1600" b="0" baseline="0" smtClean="0"/>
                        <a:t>hand written notes!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Action Potentials – </a:t>
                      </a:r>
                      <a:r>
                        <a:rPr lang="en-AU" sz="1600" b="0" baseline="0" dirty="0" err="1" smtClean="0"/>
                        <a:t>ppt</a:t>
                      </a:r>
                      <a:r>
                        <a:rPr lang="en-AU" sz="1600" b="0" baseline="0" dirty="0" smtClean="0"/>
                        <a:t> presentation</a:t>
                      </a:r>
                    </a:p>
                    <a:p>
                      <a:r>
                        <a:rPr lang="en-AU" sz="1600" b="0" baseline="0" dirty="0" smtClean="0"/>
                        <a:t>3: Work on Review Worksheet: Action Potentials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Compulsory:  Complete review worksheet, mark and correct using answer key on Connect.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Write out the steps involved in the action potential.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Synapses and neurotransmitters</a:t>
                      </a:r>
                      <a:endParaRPr lang="en-AU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the term “Action Potential (AP)”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features of the neurone cell membrane that allow ion movement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features of the neurone cell membrane such as relative position and concentration of ions, membrane potential and channel activity during: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600" b="0" baseline="0" dirty="0" smtClean="0"/>
                        <a:t>Resting membrane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600" b="0" baseline="0" dirty="0" smtClean="0"/>
                        <a:t>Depolarisation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600" b="0" baseline="0" dirty="0" smtClean="0"/>
                        <a:t>Repolarisation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600" b="0" baseline="0" dirty="0" smtClean="0"/>
                        <a:t>Hyperpolarisation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600" b="0" baseline="0" dirty="0" smtClean="0"/>
                        <a:t>Return to rest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the </a:t>
                      </a:r>
                      <a:r>
                        <a:rPr lang="en-AU" sz="1600" b="0" i="0" baseline="0" dirty="0" smtClean="0"/>
                        <a:t>term “refractory period” and explain its importance in AP transmission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Explain how an AP propagates/transmits along the membrane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Describe what occurs during </a:t>
                      </a:r>
                      <a:r>
                        <a:rPr lang="en-AU" sz="1600" b="0" i="0" baseline="0" dirty="0" err="1" smtClean="0"/>
                        <a:t>saltatory</a:t>
                      </a:r>
                      <a:r>
                        <a:rPr lang="en-AU" sz="1600" b="0" i="0" baseline="0" dirty="0" smtClean="0"/>
                        <a:t> conduction and its effect on AP 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113631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b="1" dirty="0" smtClean="0"/>
                    </a:p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Membrane</a:t>
                      </a:r>
                      <a:r>
                        <a:rPr lang="en-AU" sz="1600" b="0" baseline="0" dirty="0" smtClean="0"/>
                        <a:t> Potential</a:t>
                      </a:r>
                      <a:r>
                        <a:rPr lang="en-AU" sz="1600" b="0" dirty="0" smtClean="0"/>
                        <a:t>                      </a:t>
                      </a:r>
                    </a:p>
                    <a:p>
                      <a:r>
                        <a:rPr lang="en-AU" sz="1600" b="0" dirty="0" smtClean="0"/>
                        <a:t>Depolarisation</a:t>
                      </a:r>
                    </a:p>
                    <a:p>
                      <a:r>
                        <a:rPr lang="en-AU" sz="1600" b="0" dirty="0" smtClean="0"/>
                        <a:t>Repolarisation</a:t>
                      </a:r>
                    </a:p>
                    <a:p>
                      <a:r>
                        <a:rPr lang="en-AU" sz="1600" b="0" dirty="0" err="1" smtClean="0"/>
                        <a:t>Hyperpolaristion</a:t>
                      </a:r>
                      <a:endParaRPr lang="en-AU" sz="1600" b="0" dirty="0" smtClean="0"/>
                    </a:p>
                    <a:p>
                      <a:r>
                        <a:rPr lang="en-AU" sz="1600" b="0" dirty="0" smtClean="0"/>
                        <a:t>Action</a:t>
                      </a:r>
                      <a:r>
                        <a:rPr lang="en-AU" sz="1600" b="0" baseline="0" dirty="0" smtClean="0"/>
                        <a:t> Potential</a:t>
                      </a:r>
                      <a:endParaRPr lang="en-AU" sz="1600" b="0" dirty="0" smtClean="0"/>
                    </a:p>
                    <a:p>
                      <a:r>
                        <a:rPr lang="en-AU" sz="1600" b="0" dirty="0" smtClean="0"/>
                        <a:t>Propagation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53" y="4450079"/>
            <a:ext cx="2361927" cy="2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action potential propag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61" y="1114697"/>
            <a:ext cx="6772462" cy="450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214720" y="427355"/>
            <a:ext cx="5111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AU" altLang="en-US" dirty="0" smtClean="0"/>
              <a:t>All the steps in one</a:t>
            </a:r>
            <a:endParaRPr lang="en-AU" alt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546" y="1682208"/>
            <a:ext cx="4695566" cy="305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0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7" y="987788"/>
            <a:ext cx="7629525" cy="4638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690" y="365125"/>
            <a:ext cx="10515600" cy="523149"/>
          </a:xfrm>
        </p:spPr>
        <p:txBody>
          <a:bodyPr>
            <a:noAutofit/>
          </a:bodyPr>
          <a:lstStyle/>
          <a:p>
            <a:r>
              <a:rPr lang="en-AU" sz="3200" b="1" dirty="0" smtClean="0">
                <a:latin typeface="+mn-lt"/>
              </a:rPr>
              <a:t>The Refractory Period</a:t>
            </a:r>
            <a:endParaRPr lang="en-AU" sz="3200" b="1" dirty="0">
              <a:latin typeface="+mn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863839" y="818606"/>
            <a:ext cx="3448005" cy="4926920"/>
          </a:xfrm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 smtClean="0"/>
              <a:t>The </a:t>
            </a:r>
            <a:r>
              <a:rPr lang="en-AU" sz="2000" i="1" dirty="0" smtClean="0"/>
              <a:t>refractory period</a:t>
            </a:r>
            <a:r>
              <a:rPr lang="en-AU" sz="2000" dirty="0" smtClean="0"/>
              <a:t> is the reason an AP travels </a:t>
            </a:r>
            <a:r>
              <a:rPr lang="en-AU" sz="2000" b="1" dirty="0" smtClean="0"/>
              <a:t>only in one direction</a:t>
            </a:r>
            <a:r>
              <a:rPr lang="en-AU" sz="2000" dirty="0" smtClean="0"/>
              <a:t> along the membrane.</a:t>
            </a:r>
            <a:br>
              <a:rPr lang="en-AU" sz="2000" dirty="0" smtClean="0"/>
            </a:b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000" dirty="0" smtClean="0"/>
              <a:t>(dendrites -&gt; cell body -&gt; axon)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Due to the concentration of ions on either side of the membrane and the membrane potential at this time, the section of membrane that has just had a wave of depolarisation can’t have another one, so the stimulus only moves to a section that has not already had an action potential. 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772398" y="6267046"/>
            <a:ext cx="8305800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en-AU" sz="1600" i="1" dirty="0" smtClean="0"/>
              <a:t>Learning Aim: Define </a:t>
            </a:r>
            <a:r>
              <a:rPr lang="en-AU" sz="1600" i="1" dirty="0"/>
              <a:t>the term “refractory period” and explain its importance in AP transmission</a:t>
            </a:r>
          </a:p>
        </p:txBody>
      </p:sp>
    </p:spTree>
    <p:extLst>
      <p:ext uri="{BB962C8B-B14F-4D97-AF65-F5344CB8AC3E}">
        <p14:creationId xmlns:p14="http://schemas.microsoft.com/office/powerpoint/2010/main" val="21443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>
          <a:xfrm>
            <a:off x="509450" y="274639"/>
            <a:ext cx="9701350" cy="561975"/>
          </a:xfrm>
        </p:spPr>
        <p:txBody>
          <a:bodyPr/>
          <a:lstStyle/>
          <a:p>
            <a:r>
              <a:rPr lang="en-AU" altLang="en-US" sz="3200" b="1" dirty="0">
                <a:latin typeface="+mn-lt"/>
              </a:rPr>
              <a:t>Propagation of AP along the neuron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509450" y="1059452"/>
            <a:ext cx="4071259" cy="5145088"/>
          </a:xfrm>
        </p:spPr>
        <p:txBody>
          <a:bodyPr>
            <a:normAutofit/>
          </a:bodyPr>
          <a:lstStyle/>
          <a:p>
            <a:r>
              <a:rPr lang="en-AU" altLang="en-US" sz="2400" dirty="0"/>
              <a:t>An action potential in one section of membrane triggers a new one </a:t>
            </a:r>
            <a:r>
              <a:rPr lang="en-AU" altLang="en-US" sz="2400" dirty="0" smtClean="0"/>
              <a:t>I the section of membrane immediately next </a:t>
            </a:r>
            <a:r>
              <a:rPr lang="en-AU" altLang="en-US" sz="2400" dirty="0"/>
              <a:t>to it, and so on down the </a:t>
            </a:r>
            <a:r>
              <a:rPr lang="en-AU" altLang="en-US" sz="2400" dirty="0" smtClean="0"/>
              <a:t>neuron.</a:t>
            </a:r>
            <a:endParaRPr lang="en-AU" altLang="en-US" sz="2400" dirty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84" y="836614"/>
            <a:ext cx="5863047" cy="527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35284" y="6338419"/>
            <a:ext cx="7253742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en-AU" sz="1600" i="1" dirty="0" smtClean="0"/>
              <a:t>Learning Aim:  Explain how the AP propagates/transmits along the neuron membrane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3167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action potential propag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636" y="37425"/>
            <a:ext cx="4275152" cy="613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55032" y="154079"/>
            <a:ext cx="7978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AU" altLang="en-US" sz="2800" b="1" dirty="0"/>
              <a:t>How an Action Potential Moves along an axon</a:t>
            </a:r>
          </a:p>
        </p:txBody>
      </p:sp>
      <p:pic>
        <p:nvPicPr>
          <p:cNvPr id="6146" name="Picture 2" descr="Image result for dominos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7" y="983793"/>
            <a:ext cx="4334691" cy="42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469" y="5442857"/>
            <a:ext cx="4404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Depolarisation in one part of the membrane triggers depolarisation in the next, just as when a domino falls, it pushes the next one over.</a:t>
            </a:r>
            <a:endParaRPr lang="en-AU" b="1" dirty="0"/>
          </a:p>
        </p:txBody>
      </p:sp>
      <p:sp>
        <p:nvSpPr>
          <p:cNvPr id="6" name="Rectangle 5"/>
          <p:cNvSpPr/>
          <p:nvPr/>
        </p:nvSpPr>
        <p:spPr>
          <a:xfrm>
            <a:off x="4735284" y="6338419"/>
            <a:ext cx="7253742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en-AU" sz="1600" i="1" dirty="0" smtClean="0"/>
              <a:t>Learning Aim:  Explain how the AP propagates/transmits along the neuron membrane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661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action potential propag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382" y="0"/>
            <a:ext cx="3880977" cy="607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172221" y="155575"/>
            <a:ext cx="8280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AU" altLang="en-US" b="1" dirty="0"/>
              <a:t>Action potentials along myelinated axons:  </a:t>
            </a:r>
            <a:endParaRPr lang="en-AU" altLang="en-US" b="1" dirty="0" smtClean="0"/>
          </a:p>
          <a:p>
            <a:pPr eaLnBrk="1" hangingPunct="1"/>
            <a:r>
              <a:rPr lang="en-AU" altLang="en-US" b="1" i="1" dirty="0" err="1" smtClean="0"/>
              <a:t>Saltatory</a:t>
            </a:r>
            <a:r>
              <a:rPr lang="en-AU" altLang="en-US" b="1" i="1" dirty="0" smtClean="0"/>
              <a:t> Conduction.</a:t>
            </a:r>
            <a:endParaRPr lang="en-AU" altLang="en-US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57051" y="1201783"/>
            <a:ext cx="41365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Saltatory</a:t>
            </a:r>
            <a:r>
              <a:rPr lang="en-AU" dirty="0" smtClean="0"/>
              <a:t> Conduction occurs in myelinated axons. </a:t>
            </a:r>
          </a:p>
          <a:p>
            <a:endParaRPr lang="en-AU" dirty="0"/>
          </a:p>
          <a:p>
            <a:r>
              <a:rPr lang="en-AU" dirty="0" smtClean="0"/>
              <a:t>The myelin sheath covers sections of the cell membrane so that depolarisation can only occur at the nodes of Ranvier.</a:t>
            </a:r>
          </a:p>
          <a:p>
            <a:endParaRPr lang="en-AU" dirty="0"/>
          </a:p>
          <a:p>
            <a:r>
              <a:rPr lang="en-AU" dirty="0" smtClean="0"/>
              <a:t>This means that the initial influx of sodium ions quickly diffuses to the next node, rather than triggering depolarisation in the membrane immediately next to it. </a:t>
            </a:r>
          </a:p>
          <a:p>
            <a:endParaRPr lang="en-AU" dirty="0"/>
          </a:p>
          <a:p>
            <a:r>
              <a:rPr lang="en-AU" dirty="0" smtClean="0"/>
              <a:t>The sodium ions quickly and passively diffuse down the axon until the next node.</a:t>
            </a:r>
          </a:p>
          <a:p>
            <a:endParaRPr lang="en-AU" dirty="0"/>
          </a:p>
          <a:p>
            <a:r>
              <a:rPr lang="en-AU" dirty="0" smtClean="0"/>
              <a:t>This makes the depolarisation jump from node to node, causing quicker transmission.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2658" y="6341419"/>
            <a:ext cx="8218714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en-AU" sz="1600" i="1" dirty="0" smtClean="0"/>
              <a:t>Learning Aim:  </a:t>
            </a:r>
            <a:r>
              <a:rPr lang="en-AU" sz="1600" i="1" dirty="0"/>
              <a:t>Describe what occurs during </a:t>
            </a:r>
            <a:r>
              <a:rPr lang="en-AU" sz="1600" i="1" dirty="0" err="1"/>
              <a:t>saltatory</a:t>
            </a:r>
            <a:r>
              <a:rPr lang="en-AU" sz="1600" i="1" dirty="0"/>
              <a:t> conduction and its effect on AP transmission</a:t>
            </a:r>
          </a:p>
        </p:txBody>
      </p:sp>
    </p:spTree>
    <p:extLst>
      <p:ext uri="{BB962C8B-B14F-4D97-AF65-F5344CB8AC3E}">
        <p14:creationId xmlns:p14="http://schemas.microsoft.com/office/powerpoint/2010/main" val="7802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45" y="198710"/>
            <a:ext cx="10339069" cy="596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42658" y="6341419"/>
            <a:ext cx="8218714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en-AU" sz="1600" i="1" dirty="0" smtClean="0"/>
              <a:t>Learning Aim:  </a:t>
            </a:r>
            <a:r>
              <a:rPr lang="en-AU" sz="1600" i="1" dirty="0"/>
              <a:t>Describe what occurs during </a:t>
            </a:r>
            <a:r>
              <a:rPr lang="en-AU" sz="1600" i="1" dirty="0" err="1"/>
              <a:t>saltatory</a:t>
            </a:r>
            <a:r>
              <a:rPr lang="en-AU" sz="1600" i="1" dirty="0"/>
              <a:t> conduction and its effect on AP transmission</a:t>
            </a:r>
          </a:p>
        </p:txBody>
      </p:sp>
    </p:spTree>
    <p:extLst>
      <p:ext uri="{BB962C8B-B14F-4D97-AF65-F5344CB8AC3E}">
        <p14:creationId xmlns:p14="http://schemas.microsoft.com/office/powerpoint/2010/main" val="32141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tahsi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13" y="115662"/>
            <a:ext cx="7772173" cy="668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7457" y="522514"/>
            <a:ext cx="1687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An extra diagram showing the same things about the AP cycle but in a different format….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95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279650" y="908052"/>
            <a:ext cx="7772400" cy="607240"/>
          </a:xfrm>
        </p:spPr>
        <p:txBody>
          <a:bodyPr>
            <a:normAutofit fontScale="90000"/>
          </a:bodyPr>
          <a:lstStyle/>
          <a:p>
            <a:r>
              <a:rPr lang="en-AU" altLang="en-US" sz="4000" dirty="0"/>
              <a:t>Nerve Impulses – Action Potentials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5450" y="5300663"/>
            <a:ext cx="6400800" cy="7667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Ch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3 Neurons Communicate Quickly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54" y="1745298"/>
            <a:ext cx="302418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87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274639"/>
            <a:ext cx="9766663" cy="56197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AU" sz="3600" b="1" dirty="0" smtClean="0">
                <a:latin typeface="+mn-lt"/>
              </a:rPr>
              <a:t>Nerve Impulses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57" y="908050"/>
            <a:ext cx="9339943" cy="5545138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AU" sz="2400" dirty="0"/>
              <a:t>A </a:t>
            </a:r>
            <a:r>
              <a:rPr lang="en-AU" sz="2400" dirty="0" smtClean="0"/>
              <a:t>nerve impulse message </a:t>
            </a:r>
            <a:r>
              <a:rPr lang="en-AU" sz="2400" dirty="0"/>
              <a:t>that travels along a nerve </a:t>
            </a:r>
            <a:r>
              <a:rPr lang="en-AU" sz="2400" dirty="0" smtClean="0"/>
              <a:t>fibre (neuron)</a:t>
            </a:r>
            <a:endParaRPr lang="en-AU" sz="2400" dirty="0"/>
          </a:p>
          <a:p>
            <a:pPr>
              <a:defRPr/>
            </a:pPr>
            <a:r>
              <a:rPr lang="en-AU" sz="2400" dirty="0"/>
              <a:t>Electrochemical change that travels along neuron cell membrane:</a:t>
            </a:r>
          </a:p>
          <a:p>
            <a:pPr lvl="1">
              <a:defRPr/>
            </a:pPr>
            <a:r>
              <a:rPr lang="en-AU" sz="2000" dirty="0"/>
              <a:t>Changes in ion concentrations across the cell membrane</a:t>
            </a:r>
          </a:p>
          <a:p>
            <a:pPr marL="457200" lvl="1" indent="0">
              <a:buNone/>
              <a:defRPr/>
            </a:pPr>
            <a:r>
              <a:rPr lang="en-AU" sz="2000" dirty="0"/>
              <a:t>		</a:t>
            </a:r>
            <a:r>
              <a:rPr lang="en-AU" sz="2000" i="1" dirty="0" smtClean="0"/>
              <a:t>lead to</a:t>
            </a:r>
            <a:endParaRPr lang="en-AU" sz="2000" i="1" dirty="0"/>
          </a:p>
          <a:p>
            <a:pPr lvl="1">
              <a:defRPr/>
            </a:pPr>
            <a:r>
              <a:rPr lang="en-AU" sz="2000" dirty="0"/>
              <a:t>Changes in electrical voltage called </a:t>
            </a:r>
            <a:r>
              <a:rPr lang="en-AU" sz="2000" b="1" i="1" dirty="0"/>
              <a:t>Action </a:t>
            </a:r>
            <a:r>
              <a:rPr lang="en-AU" sz="2000" b="1" i="1" dirty="0" smtClean="0"/>
              <a:t>Potentials (AP)</a:t>
            </a:r>
            <a:endParaRPr lang="en-AU" sz="2000" b="1" dirty="0"/>
          </a:p>
          <a:p>
            <a:pPr marL="457200" lvl="1" indent="0">
              <a:buNone/>
              <a:defRPr/>
            </a:pPr>
            <a:r>
              <a:rPr lang="en-AU" sz="2000" dirty="0"/>
              <a:t>		</a:t>
            </a:r>
            <a:r>
              <a:rPr lang="en-AU" sz="2000" i="1" dirty="0"/>
              <a:t>which</a:t>
            </a:r>
          </a:p>
          <a:p>
            <a:pPr lvl="1">
              <a:defRPr/>
            </a:pPr>
            <a:r>
              <a:rPr lang="en-AU" sz="2000" dirty="0"/>
              <a:t>Travel as a wave along the axon</a:t>
            </a:r>
          </a:p>
          <a:p>
            <a:pPr marL="457200" lvl="1" indent="0">
              <a:buNone/>
              <a:defRPr/>
            </a:pPr>
            <a:endParaRPr lang="en-AU" sz="2000" dirty="0"/>
          </a:p>
          <a:p>
            <a:pPr>
              <a:defRPr/>
            </a:pPr>
            <a:r>
              <a:rPr lang="en-AU" sz="2400" dirty="0"/>
              <a:t>Can vary in speed of transmission:</a:t>
            </a:r>
          </a:p>
          <a:p>
            <a:pPr lvl="1">
              <a:defRPr/>
            </a:pPr>
            <a:r>
              <a:rPr lang="en-AU" sz="2000" dirty="0" err="1"/>
              <a:t>Myelinated</a:t>
            </a:r>
            <a:r>
              <a:rPr lang="en-AU" sz="2000" dirty="0"/>
              <a:t> </a:t>
            </a:r>
            <a:r>
              <a:rPr lang="en-AU" sz="2000" dirty="0" err="1"/>
              <a:t>vs</a:t>
            </a:r>
            <a:r>
              <a:rPr lang="en-AU" sz="2000" dirty="0"/>
              <a:t> </a:t>
            </a:r>
            <a:r>
              <a:rPr lang="en-AU" sz="2000" dirty="0" err="1"/>
              <a:t>unmyelinated</a:t>
            </a:r>
            <a:endParaRPr lang="en-AU" sz="2000" dirty="0"/>
          </a:p>
          <a:p>
            <a:pPr lvl="1">
              <a:defRPr/>
            </a:pPr>
            <a:r>
              <a:rPr lang="en-AU" sz="2000" dirty="0"/>
              <a:t>Diameter of </a:t>
            </a:r>
            <a:r>
              <a:rPr lang="en-AU" sz="2000" dirty="0" smtClean="0"/>
              <a:t>fibre: larger diameter = faster transmission</a:t>
            </a:r>
            <a:endParaRPr lang="en-AU" sz="2000" dirty="0"/>
          </a:p>
          <a:p>
            <a:pPr>
              <a:defRPr/>
            </a:pPr>
            <a:r>
              <a:rPr lang="en-AU" sz="2400" dirty="0"/>
              <a:t>Fast response to stimulation</a:t>
            </a:r>
          </a:p>
          <a:p>
            <a:pPr marL="457200" lvl="1" indent="0">
              <a:buNone/>
              <a:defRPr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7321955" y="6186070"/>
            <a:ext cx="4627613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sz="1600" i="1" dirty="0" smtClean="0"/>
              <a:t>Learning Aim: Define </a:t>
            </a:r>
            <a:r>
              <a:rPr lang="en-AU" sz="1600" i="1" dirty="0"/>
              <a:t>the term “Action Potential (AP)”</a:t>
            </a:r>
          </a:p>
        </p:txBody>
      </p:sp>
    </p:spTree>
    <p:extLst>
      <p:ext uri="{BB962C8B-B14F-4D97-AF65-F5344CB8AC3E}">
        <p14:creationId xmlns:p14="http://schemas.microsoft.com/office/powerpoint/2010/main" val="30550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66563"/>
              </p:ext>
            </p:extLst>
          </p:nvPr>
        </p:nvGraphicFramePr>
        <p:xfrm>
          <a:off x="348344" y="0"/>
          <a:ext cx="8385300" cy="638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Bitmap Image" r:id="rId3" imgW="0" imgH="0" progId="Paint.Picture">
                  <p:embed/>
                </p:oleObj>
              </mc:Choice>
              <mc:Fallback>
                <p:oleObj name="Bitmap Image" r:id="rId3" imgW="0" imgH="0" progId="Paint.Picture">
                  <p:embed/>
                  <p:pic>
                    <p:nvPicPr>
                      <p:cNvPr id="61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44" y="0"/>
                        <a:ext cx="8385300" cy="6383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641670" y="6383383"/>
            <a:ext cx="7471954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features of the neuron cell membrane that allow ion movement.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7881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9" y="1011643"/>
            <a:ext cx="6372225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743" y="289721"/>
            <a:ext cx="9113520" cy="49053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AU" sz="2800" b="1" dirty="0" smtClean="0">
                <a:latin typeface="+mn-lt"/>
              </a:rPr>
              <a:t>Resting Membrane Potential (RMP):  </a:t>
            </a:r>
            <a:r>
              <a:rPr lang="en-AU" sz="2800" b="1" dirty="0">
                <a:latin typeface="+mn-lt"/>
              </a:rPr>
              <a:t>Before Neuron is stimulated</a:t>
            </a:r>
          </a:p>
        </p:txBody>
      </p:sp>
      <p:sp>
        <p:nvSpPr>
          <p:cNvPr id="7172" name="Content Placeholder 5"/>
          <p:cNvSpPr>
            <a:spLocks noGrp="1"/>
          </p:cNvSpPr>
          <p:nvPr>
            <p:ph idx="1"/>
          </p:nvPr>
        </p:nvSpPr>
        <p:spPr>
          <a:xfrm>
            <a:off x="680539" y="4615861"/>
            <a:ext cx="6495324" cy="2076450"/>
          </a:xfrm>
        </p:spPr>
        <p:txBody>
          <a:bodyPr/>
          <a:lstStyle/>
          <a:p>
            <a:r>
              <a:rPr lang="en-AU" altLang="en-US" sz="2400" dirty="0"/>
              <a:t>Inside of neuron relatively negatively charged, compared to outside, because of Na+/K+ pump</a:t>
            </a:r>
          </a:p>
          <a:p>
            <a:r>
              <a:rPr lang="en-AU" altLang="en-US" sz="2400" dirty="0"/>
              <a:t>Gated K+ and Na+ channels closed</a:t>
            </a:r>
          </a:p>
        </p:txBody>
      </p:sp>
      <p:pic>
        <p:nvPicPr>
          <p:cNvPr id="717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313" y="1212430"/>
            <a:ext cx="4670862" cy="304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4652" y="5969504"/>
            <a:ext cx="1173915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features of the neurone cell membrane such as relative position and concentration of ions, membrane potential and channel activity </a:t>
            </a:r>
            <a:r>
              <a:rPr lang="en-AU" sz="1600" i="1" dirty="0" smtClean="0"/>
              <a:t>during Resting Membrane Potential (RMP)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0108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" y="749462"/>
            <a:ext cx="6653577" cy="338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98430" y="274639"/>
            <a:ext cx="9712370" cy="706437"/>
          </a:xfrm>
        </p:spPr>
        <p:txBody>
          <a:bodyPr/>
          <a:lstStyle/>
          <a:p>
            <a:r>
              <a:rPr lang="en-AU" altLang="en-US" sz="2800" b="1" dirty="0">
                <a:latin typeface="+mn-lt"/>
              </a:rPr>
              <a:t>Depolarisation:  when neuron is stimulated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98430" y="4132114"/>
            <a:ext cx="7217364" cy="20780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AU" sz="2400" dirty="0" smtClean="0"/>
              <a:t>i: Local </a:t>
            </a:r>
            <a:r>
              <a:rPr lang="en-AU" sz="2400" dirty="0"/>
              <a:t>stimulation causes local changes in electrical  </a:t>
            </a:r>
            <a:r>
              <a:rPr lang="en-AU" sz="2400" dirty="0" smtClean="0"/>
              <a:t>    potential by opening a few Na+ channels. </a:t>
            </a:r>
            <a:r>
              <a:rPr lang="en-AU" sz="2400" dirty="0" smtClean="0">
                <a:solidFill>
                  <a:srgbClr val="FF0000"/>
                </a:solidFill>
              </a:rPr>
              <a:t>(1) </a:t>
            </a:r>
            <a:endParaRPr lang="en-AU" sz="2400" i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AU" sz="2400" dirty="0" smtClean="0"/>
              <a:t>ii: </a:t>
            </a:r>
            <a:r>
              <a:rPr lang="en-AU" sz="2400" dirty="0"/>
              <a:t>Threshold of excitation is </a:t>
            </a:r>
            <a:r>
              <a:rPr lang="en-AU" sz="2400" dirty="0" smtClean="0"/>
              <a:t>reached     </a:t>
            </a:r>
            <a:r>
              <a:rPr lang="en-AU" sz="2400" dirty="0" smtClean="0">
                <a:solidFill>
                  <a:schemeClr val="bg1">
                    <a:lumMod val="50000"/>
                  </a:schemeClr>
                </a:solidFill>
              </a:rPr>
              <a:t>-----</a:t>
            </a: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AU" sz="2400" dirty="0" smtClean="0"/>
              <a:t>iii: Many gated </a:t>
            </a:r>
            <a:r>
              <a:rPr lang="en-AU" sz="2400" dirty="0"/>
              <a:t>Na+ Channels open</a:t>
            </a:r>
          </a:p>
          <a:p>
            <a:pPr marL="0" indent="0">
              <a:buNone/>
              <a:defRPr/>
            </a:pPr>
            <a:r>
              <a:rPr lang="en-AU" sz="2400" dirty="0" smtClean="0"/>
              <a:t>iv: </a:t>
            </a:r>
            <a:r>
              <a:rPr lang="en-AU" sz="2400" dirty="0"/>
              <a:t>Na+ floods across </a:t>
            </a:r>
            <a:r>
              <a:rPr lang="en-AU" sz="2400" dirty="0" smtClean="0"/>
              <a:t>membrane                      </a:t>
            </a:r>
            <a:r>
              <a:rPr lang="en-AU" sz="2400" dirty="0" smtClean="0">
                <a:solidFill>
                  <a:srgbClr val="00B050"/>
                </a:solidFill>
              </a:rPr>
              <a:t>(2)</a:t>
            </a:r>
            <a:endParaRPr lang="en-AU" sz="2400" dirty="0">
              <a:solidFill>
                <a:srgbClr val="00B050"/>
              </a:solidFill>
            </a:endParaRPr>
          </a:p>
          <a:p>
            <a:pPr marL="0" indent="0">
              <a:buNone/>
              <a:defRPr/>
            </a:pPr>
            <a:r>
              <a:rPr lang="en-AU" sz="2400" dirty="0" smtClean="0"/>
              <a:t>v: </a:t>
            </a:r>
            <a:r>
              <a:rPr lang="en-AU" sz="2400" dirty="0"/>
              <a:t>Inside of cell is now relatively positive.</a:t>
            </a:r>
          </a:p>
          <a:p>
            <a:pPr>
              <a:defRPr/>
            </a:pPr>
            <a:endParaRPr lang="en-AU" sz="2400" dirty="0"/>
          </a:p>
        </p:txBody>
      </p:sp>
      <p:pic>
        <p:nvPicPr>
          <p:cNvPr id="819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35" y="274639"/>
            <a:ext cx="4241686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5230518" y="5042887"/>
            <a:ext cx="248193" cy="1042897"/>
          </a:xfrm>
          <a:prstGeom prst="rightBrace">
            <a:avLst>
              <a:gd name="adj1" fmla="val 132787"/>
              <a:gd name="adj2" fmla="val 52907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7428411" y="3347830"/>
            <a:ext cx="4345577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b="1" dirty="0" smtClean="0"/>
              <a:t>Note:  </a:t>
            </a:r>
          </a:p>
          <a:p>
            <a:r>
              <a:rPr lang="en-AU" i="1" dirty="0" smtClean="0"/>
              <a:t>If the threshold of -55mV is not reached, an Action Potential (AP) will not be triggered.</a:t>
            </a:r>
          </a:p>
          <a:p>
            <a:endParaRPr lang="en-AU" i="1" dirty="0"/>
          </a:p>
          <a:p>
            <a:r>
              <a:rPr lang="en-AU" i="1" dirty="0" smtClean="0"/>
              <a:t>For each individual neuron, it’s an </a:t>
            </a:r>
            <a:r>
              <a:rPr lang="en-AU" b="1" i="1" dirty="0" smtClean="0"/>
              <a:t>“all or nothing” </a:t>
            </a:r>
            <a:r>
              <a:rPr lang="en-AU" i="1" dirty="0" smtClean="0"/>
              <a:t>response.  </a:t>
            </a:r>
          </a:p>
          <a:p>
            <a:endParaRPr lang="en-AU" i="1" dirty="0"/>
          </a:p>
          <a:p>
            <a:r>
              <a:rPr lang="en-AU" i="1" dirty="0" smtClean="0"/>
              <a:t>So, why do we feel it more if we drop a hammer on our foot compared to a slice of bread? </a:t>
            </a:r>
            <a:endParaRPr lang="en-AU" i="1" dirty="0"/>
          </a:p>
        </p:txBody>
      </p:sp>
      <p:sp>
        <p:nvSpPr>
          <p:cNvPr id="8" name="Rectangle 7"/>
          <p:cNvSpPr/>
          <p:nvPr/>
        </p:nvSpPr>
        <p:spPr>
          <a:xfrm>
            <a:off x="204652" y="6230293"/>
            <a:ext cx="1173915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features of the neurone cell membrane such as relative position and concentration of ions, membrane potential and channel activity </a:t>
            </a:r>
            <a:r>
              <a:rPr lang="en-AU" sz="1600" i="1" dirty="0" smtClean="0"/>
              <a:t>during Depolarisation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9591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>
          <a:xfrm>
            <a:off x="529501" y="212688"/>
            <a:ext cx="9681299" cy="706438"/>
          </a:xfrm>
        </p:spPr>
        <p:txBody>
          <a:bodyPr/>
          <a:lstStyle/>
          <a:p>
            <a:r>
              <a:rPr lang="en-AU" altLang="en-US" sz="2800" b="1" dirty="0">
                <a:latin typeface="+mn-lt"/>
              </a:rPr>
              <a:t>Repolarisation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93452" y="3962718"/>
            <a:ext cx="8428627" cy="20764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AU" sz="2400" dirty="0" smtClean="0"/>
              <a:t>At </a:t>
            </a:r>
            <a:r>
              <a:rPr lang="en-AU" sz="2400" dirty="0"/>
              <a:t>peak of action </a:t>
            </a:r>
            <a:r>
              <a:rPr lang="en-AU" sz="2400" dirty="0" smtClean="0"/>
              <a:t>potential:</a:t>
            </a:r>
            <a:endParaRPr lang="en-AU" sz="2400" dirty="0"/>
          </a:p>
          <a:p>
            <a:pPr marL="0" indent="0">
              <a:buNone/>
              <a:defRPr/>
            </a:pPr>
            <a:r>
              <a:rPr lang="en-AU" sz="2400" dirty="0"/>
              <a:t>i</a:t>
            </a:r>
            <a:r>
              <a:rPr lang="en-AU" sz="2400" dirty="0" smtClean="0"/>
              <a:t>: </a:t>
            </a:r>
            <a:r>
              <a:rPr lang="en-AU" sz="2400" dirty="0"/>
              <a:t>Gated K+ Channels open, and Na+ channels close</a:t>
            </a:r>
          </a:p>
          <a:p>
            <a:pPr marL="0" indent="0">
              <a:buNone/>
              <a:defRPr/>
            </a:pPr>
            <a:r>
              <a:rPr lang="en-AU" sz="2400" dirty="0" smtClean="0"/>
              <a:t>ii: </a:t>
            </a:r>
            <a:r>
              <a:rPr lang="en-AU" sz="2400" dirty="0"/>
              <a:t>K+ floods out across </a:t>
            </a:r>
            <a:r>
              <a:rPr lang="en-AU" sz="2400" dirty="0" smtClean="0"/>
              <a:t>membrane			      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(3)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AU" sz="2400" dirty="0" smtClean="0"/>
              <a:t>iii: </a:t>
            </a:r>
            <a:r>
              <a:rPr lang="en-AU" sz="2400" dirty="0"/>
              <a:t>Charge begins to fall, </a:t>
            </a:r>
            <a:r>
              <a:rPr lang="en-AU" sz="2400" dirty="0" smtClean="0"/>
              <a:t>back to -70mV</a:t>
            </a:r>
            <a:endParaRPr lang="en-AU" sz="2400" dirty="0"/>
          </a:p>
          <a:p>
            <a:pPr marL="0" indent="0">
              <a:buNone/>
              <a:defRPr/>
            </a:pPr>
            <a:endParaRPr lang="en-AU" sz="2400" dirty="0"/>
          </a:p>
        </p:txBody>
      </p:sp>
      <p:pic>
        <p:nvPicPr>
          <p:cNvPr id="922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3" y="769556"/>
            <a:ext cx="6472190" cy="319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2" y="565907"/>
            <a:ext cx="4562226" cy="296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7082655" y="4479494"/>
            <a:ext cx="267379" cy="1215912"/>
          </a:xfrm>
          <a:prstGeom prst="rightBrace">
            <a:avLst>
              <a:gd name="adj1" fmla="val 132787"/>
              <a:gd name="adj2" fmla="val 52907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04652" y="5969504"/>
            <a:ext cx="1173915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features of the neurone cell membrane such as relative position and concentration of ions, membrane potential and channel activity </a:t>
            </a:r>
            <a:r>
              <a:rPr lang="en-AU" sz="1600" i="1" dirty="0" smtClean="0"/>
              <a:t>during Repolarisation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1520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679587"/>
            <a:ext cx="7595209" cy="345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Title 2"/>
          <p:cNvSpPr>
            <a:spLocks noGrp="1"/>
          </p:cNvSpPr>
          <p:nvPr>
            <p:ph type="title"/>
          </p:nvPr>
        </p:nvSpPr>
        <p:spPr>
          <a:xfrm>
            <a:off x="204651" y="136526"/>
            <a:ext cx="8229600" cy="706438"/>
          </a:xfrm>
        </p:spPr>
        <p:txBody>
          <a:bodyPr/>
          <a:lstStyle/>
          <a:p>
            <a:r>
              <a:rPr lang="en-AU" altLang="en-US" sz="2800" b="1" dirty="0">
                <a:latin typeface="+mn-lt"/>
              </a:rPr>
              <a:t>Hyperpolarisation</a:t>
            </a:r>
          </a:p>
        </p:txBody>
      </p:sp>
      <p:sp>
        <p:nvSpPr>
          <p:cNvPr id="10243" name="Content Placeholder 5"/>
          <p:cNvSpPr txBox="1">
            <a:spLocks/>
          </p:cNvSpPr>
          <p:nvPr/>
        </p:nvSpPr>
        <p:spPr bwMode="auto">
          <a:xfrm>
            <a:off x="669427" y="3939404"/>
            <a:ext cx="11172762" cy="209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 sz="2400" dirty="0"/>
              <a:t>K+ channels remain open, and eventually the inside of the </a:t>
            </a:r>
            <a:r>
              <a:rPr lang="en-AU" altLang="en-US" sz="2400" dirty="0" smtClean="0"/>
              <a:t>cell </a:t>
            </a:r>
            <a:r>
              <a:rPr lang="en-AU" altLang="en-US" sz="2400" dirty="0"/>
              <a:t>becomes even more negative than it was at rest.  This is called </a:t>
            </a:r>
            <a:r>
              <a:rPr lang="en-AU" altLang="en-US" sz="2400" b="1" i="1" dirty="0" smtClean="0"/>
              <a:t>hyperpolarisation.  </a:t>
            </a:r>
            <a:r>
              <a:rPr lang="en-AU" altLang="en-US" sz="2400" dirty="0" smtClean="0">
                <a:solidFill>
                  <a:srgbClr val="FFC000"/>
                </a:solidFill>
              </a:rPr>
              <a:t>(4)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AU" altLang="en-US" sz="2400" dirty="0" smtClean="0">
              <a:solidFill>
                <a:srgbClr val="FFC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 sz="2400" dirty="0" smtClean="0"/>
              <a:t>Note that now the K+ is on the outside, so it isn’t back to rest – the Na+/K+ </a:t>
            </a:r>
            <a:r>
              <a:rPr lang="en-AU" altLang="en-US" sz="2400" smtClean="0"/>
              <a:t>pump needs </a:t>
            </a:r>
            <a:r>
              <a:rPr lang="en-AU" altLang="en-US" sz="2400" dirty="0" smtClean="0"/>
              <a:t>to work to pump Na+ out and K+ in to regain resting potential.</a:t>
            </a:r>
            <a:endParaRPr lang="en-AU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AU" altLang="en-US" sz="2400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AU" altLang="en-US" sz="2400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AU" altLang="en-US" sz="2400" b="1" dirty="0">
              <a:solidFill>
                <a:srgbClr val="FFC000"/>
              </a:solidFill>
            </a:endParaRPr>
          </a:p>
        </p:txBody>
      </p:sp>
      <p:pic>
        <p:nvPicPr>
          <p:cNvPr id="1024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97" y="489745"/>
            <a:ext cx="4466392" cy="290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4652" y="5969504"/>
            <a:ext cx="1173915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features of the neurone cell membrane such as relative position and concentration of ions, membrane potential and channel activity </a:t>
            </a:r>
            <a:r>
              <a:rPr lang="en-AU" sz="1600" i="1" dirty="0" smtClean="0"/>
              <a:t>during Hyperpolarisation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094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609600" y="47625"/>
            <a:ext cx="9601200" cy="706438"/>
          </a:xfrm>
        </p:spPr>
        <p:txBody>
          <a:bodyPr/>
          <a:lstStyle/>
          <a:p>
            <a:r>
              <a:rPr lang="en-AU" altLang="en-US" sz="2800" b="1" dirty="0">
                <a:latin typeface="+mn-lt"/>
              </a:rPr>
              <a:t>Return to Resting Membrane Potential (RMP)</a:t>
            </a:r>
          </a:p>
        </p:txBody>
      </p:sp>
      <p:sp>
        <p:nvSpPr>
          <p:cNvPr id="11267" name="Content Placeholder 5"/>
          <p:cNvSpPr txBox="1">
            <a:spLocks/>
          </p:cNvSpPr>
          <p:nvPr/>
        </p:nvSpPr>
        <p:spPr bwMode="auto">
          <a:xfrm>
            <a:off x="750207" y="3902804"/>
            <a:ext cx="6678204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AU" altLang="en-US" sz="2400" dirty="0"/>
              <a:t>Gated K+ channels close.</a:t>
            </a:r>
          </a:p>
          <a:p>
            <a:pPr eaLnBrk="1" hangingPunct="1"/>
            <a:r>
              <a:rPr lang="en-AU" altLang="en-US" sz="2400" dirty="0"/>
              <a:t>The Na+/K+ pump continues to work, eventually returning the membrane potential to resting status.</a:t>
            </a:r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889728"/>
            <a:ext cx="6596945" cy="28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05" y="889728"/>
            <a:ext cx="4140724" cy="2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4652" y="5969504"/>
            <a:ext cx="1173915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features of the neurone cell membrane such as relative position and concentration of ions, membrane potential and channel activity </a:t>
            </a:r>
            <a:r>
              <a:rPr lang="en-AU" sz="1600" i="1" dirty="0" smtClean="0"/>
              <a:t>during return to RMP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6085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807DB52-631B-4302-8FA8-14E2DB31FD3F}"/>
</file>

<file path=customXml/itemProps2.xml><?xml version="1.0" encoding="utf-8"?>
<ds:datastoreItem xmlns:ds="http://schemas.openxmlformats.org/officeDocument/2006/customXml" ds:itemID="{DC5353E1-5FC3-41DD-B936-CDACEB00EDCF}"/>
</file>

<file path=customXml/itemProps3.xml><?xml version="1.0" encoding="utf-8"?>
<ds:datastoreItem xmlns:ds="http://schemas.openxmlformats.org/officeDocument/2006/customXml" ds:itemID="{A2978B0A-DA93-44EB-9B6F-BACE11814A7B}"/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1101</Words>
  <Application>Microsoft Office PowerPoint</Application>
  <PresentationFormat>Widescreen</PresentationFormat>
  <Paragraphs>118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Bitmap Image</vt:lpstr>
      <vt:lpstr>PowerPoint Presentation</vt:lpstr>
      <vt:lpstr>Nerve Impulses – Action Potentials</vt:lpstr>
      <vt:lpstr>Nerve Impulses</vt:lpstr>
      <vt:lpstr>PowerPoint Presentation</vt:lpstr>
      <vt:lpstr>Resting Membrane Potential (RMP):  Before Neuron is stimulated</vt:lpstr>
      <vt:lpstr>Depolarisation:  when neuron is stimulated</vt:lpstr>
      <vt:lpstr>Repolarisation</vt:lpstr>
      <vt:lpstr>Hyperpolarisation</vt:lpstr>
      <vt:lpstr>Return to Resting Membrane Potential (RMP)</vt:lpstr>
      <vt:lpstr>PowerPoint Presentation</vt:lpstr>
      <vt:lpstr>The Refractory Period</vt:lpstr>
      <vt:lpstr>Propagation of AP along the neuron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 Robin [Belmont City College]</dc:creator>
  <cp:lastModifiedBy>BYRNE Robin [Belmont City College]</cp:lastModifiedBy>
  <cp:revision>25</cp:revision>
  <dcterms:created xsi:type="dcterms:W3CDTF">2021-02-22T06:59:47Z</dcterms:created>
  <dcterms:modified xsi:type="dcterms:W3CDTF">2022-02-18T03:36:40Z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