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5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833"/>
    <a:srgbClr val="198D20"/>
    <a:srgbClr val="ECA879"/>
    <a:srgbClr val="F7A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E51F-D6D8-4476-9EC8-B966BE46BCB4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5D3-3FD2-437F-B5DB-C470E80D5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14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E51F-D6D8-4476-9EC8-B966BE46BCB4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5D3-3FD2-437F-B5DB-C470E80D5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828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E51F-D6D8-4476-9EC8-B966BE46BCB4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5D3-3FD2-437F-B5DB-C470E80D5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469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E51F-D6D8-4476-9EC8-B966BE46BCB4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5D3-3FD2-437F-B5DB-C470E80D5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50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E51F-D6D8-4476-9EC8-B966BE46BCB4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5D3-3FD2-437F-B5DB-C470E80D5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09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E51F-D6D8-4476-9EC8-B966BE46BCB4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5D3-3FD2-437F-B5DB-C470E80D5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3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E51F-D6D8-4476-9EC8-B966BE46BCB4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5D3-3FD2-437F-B5DB-C470E80D5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8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E51F-D6D8-4476-9EC8-B966BE46BCB4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5D3-3FD2-437F-B5DB-C470E80D5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051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E51F-D6D8-4476-9EC8-B966BE46BCB4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5D3-3FD2-437F-B5DB-C470E80D5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67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E51F-D6D8-4476-9EC8-B966BE46BCB4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5D3-3FD2-437F-B5DB-C470E80D5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23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E51F-D6D8-4476-9EC8-B966BE46BCB4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85D3-3FD2-437F-B5DB-C470E80D5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64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E51F-D6D8-4476-9EC8-B966BE46BCB4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B85D3-3FD2-437F-B5DB-C470E80D5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716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245824"/>
              </p:ext>
            </p:extLst>
          </p:nvPr>
        </p:nvGraphicFramePr>
        <p:xfrm>
          <a:off x="296092" y="100695"/>
          <a:ext cx="11739154" cy="647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57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86957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06954">
                <a:tc>
                  <a:txBody>
                    <a:bodyPr/>
                    <a:lstStyle/>
                    <a:p>
                      <a:r>
                        <a:rPr lang="en-AU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297997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i="1" baseline="0" dirty="0" smtClean="0"/>
                    </a:p>
                    <a:p>
                      <a:r>
                        <a:rPr lang="en-AU" sz="1600" b="0" baseline="0" dirty="0" smtClean="0"/>
                        <a:t>Complete the past exam question </a:t>
                      </a:r>
                      <a:r>
                        <a:rPr lang="en-AU" sz="1600" b="0" baseline="0" dirty="0" smtClean="0"/>
                        <a:t>given, open book, using your review worksheet and any handwritten notes.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Synapses and Neurotransmitters – </a:t>
                      </a:r>
                      <a:r>
                        <a:rPr lang="en-AU" sz="1600" b="0" baseline="0" dirty="0" err="1" smtClean="0"/>
                        <a:t>ppt</a:t>
                      </a:r>
                      <a:r>
                        <a:rPr lang="en-AU" sz="1600" b="0" baseline="0" dirty="0" smtClean="0"/>
                        <a:t> presentation</a:t>
                      </a:r>
                    </a:p>
                    <a:p>
                      <a:r>
                        <a:rPr lang="en-AU" sz="1600" b="0" baseline="0" dirty="0" smtClean="0"/>
                        <a:t>3: Work on Review Worksheet: Synapses and Neurotransmitters</a:t>
                      </a:r>
                      <a:endParaRPr lang="en-AU" sz="1600" b="0" i="0" baseline="0" dirty="0" smtClean="0"/>
                    </a:p>
                    <a:p>
                      <a:r>
                        <a:rPr lang="en-AU" sz="1600" b="0" i="0" baseline="0" dirty="0" smtClean="0"/>
                        <a:t>4: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Compulsory:  Complete review worksheet, mark and correct using answer key on Connect.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Write out the steps involved in transmission across the synapse.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Past Exam Question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Divisions of the nervous system</a:t>
                      </a:r>
                      <a:endParaRPr lang="en-AU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the terms </a:t>
                      </a:r>
                      <a:r>
                        <a:rPr lang="en-AU" sz="1600" b="0" i="1" baseline="0" dirty="0" smtClean="0"/>
                        <a:t>synapse, neurotransmitter and neuromuscular junction.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List some common neurotransmitters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Describe the sequence of events in the transmission of an action potential across the synapse.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Describe the differences in action between excitatory and inhibitory neurotransmitters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Describe similarities and differences between a synapse and a neuromuscular junction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Discuss how stimulants, depressants and neurotoxins affect the transmission at the synapse and/or NMJ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113631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smtClean="0"/>
                        <a:t>Action Potential</a:t>
                      </a:r>
                    </a:p>
                    <a:p>
                      <a:r>
                        <a:rPr lang="en-AU" sz="1600" b="0" dirty="0" smtClean="0"/>
                        <a:t>Vesicle</a:t>
                      </a:r>
                    </a:p>
                    <a:p>
                      <a:r>
                        <a:rPr lang="en-AU" sz="1600" b="0" dirty="0" smtClean="0"/>
                        <a:t>Neurotransmitter</a:t>
                      </a:r>
                    </a:p>
                    <a:p>
                      <a:r>
                        <a:rPr lang="en-AU" sz="1600" b="0" dirty="0" smtClean="0"/>
                        <a:t>Threshold</a:t>
                      </a:r>
                    </a:p>
                    <a:p>
                      <a:r>
                        <a:rPr lang="en-AU" sz="1600" b="0" dirty="0" smtClean="0"/>
                        <a:t>Neuromuscular junction</a:t>
                      </a:r>
                    </a:p>
                    <a:p>
                      <a:endParaRPr lang="en-AU" sz="1600" b="0" dirty="0" smtClean="0"/>
                    </a:p>
                    <a:p>
                      <a:endParaRPr lang="en-AU" sz="1600" b="0" dirty="0" smtClean="0"/>
                    </a:p>
                    <a:p>
                      <a:endParaRPr lang="en-AU" sz="1600" b="0" dirty="0" smtClean="0"/>
                    </a:p>
                    <a:p>
                      <a:endParaRPr lang="en-AU" sz="1600" b="0" dirty="0" smtClean="0"/>
                    </a:p>
                    <a:p>
                      <a:endParaRPr lang="en-AU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0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3" y="365761"/>
            <a:ext cx="11895910" cy="5760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Other chemicals can affect the transmission at the synapse or neuromuscular junction, </a:t>
            </a:r>
            <a:r>
              <a:rPr lang="en-AU" sz="2400" dirty="0" err="1"/>
              <a:t>eg</a:t>
            </a:r>
            <a:r>
              <a:rPr lang="en-AU" sz="2400" dirty="0" smtClean="0"/>
              <a:t>:</a:t>
            </a:r>
          </a:p>
          <a:p>
            <a:pPr marL="457200" lvl="1" indent="0">
              <a:buNone/>
            </a:pPr>
            <a:r>
              <a:rPr lang="en-AU" b="1" dirty="0" smtClean="0"/>
              <a:t>Stimulants</a:t>
            </a:r>
            <a:endParaRPr lang="en-AU" dirty="0" smtClean="0"/>
          </a:p>
          <a:p>
            <a:pPr lvl="1"/>
            <a:r>
              <a:rPr lang="en-AU" sz="1900" dirty="0" smtClean="0"/>
              <a:t>Can stop inhibitory neurotransmitters </a:t>
            </a:r>
            <a:r>
              <a:rPr lang="en-AU" sz="1900" dirty="0"/>
              <a:t>f</a:t>
            </a:r>
            <a:r>
              <a:rPr lang="en-AU" sz="1900" dirty="0" smtClean="0"/>
              <a:t>rom working, so threshold is reached more easily, having a stimulant effect.</a:t>
            </a:r>
          </a:p>
          <a:p>
            <a:pPr marL="914400" lvl="2" indent="0">
              <a:buNone/>
            </a:pPr>
            <a:r>
              <a:rPr lang="en-AU" sz="1900" i="1" dirty="0" smtClean="0"/>
              <a:t>EG:  Caffeine</a:t>
            </a:r>
          </a:p>
          <a:p>
            <a:pPr marL="914400" lvl="2" indent="0">
              <a:buNone/>
            </a:pPr>
            <a:endParaRPr lang="en-AU" sz="1900" i="1" dirty="0" smtClean="0"/>
          </a:p>
          <a:p>
            <a:pPr lvl="1"/>
            <a:r>
              <a:rPr lang="en-AU" sz="1900" dirty="0" smtClean="0"/>
              <a:t>Can increase the release of an excitatory neurotransmitter from the pre-synaptic neuron, causing increased neurotransmission:</a:t>
            </a:r>
          </a:p>
          <a:p>
            <a:pPr marL="914400" lvl="2" indent="0">
              <a:buNone/>
            </a:pPr>
            <a:r>
              <a:rPr lang="en-AU" sz="1900" i="1" dirty="0" smtClean="0"/>
              <a:t>EG: Amphetamines, Ephedrine, Pseudoephedrine, MDMA (ecstasy)</a:t>
            </a:r>
          </a:p>
          <a:p>
            <a:pPr marL="914400" lvl="2" indent="0">
              <a:buNone/>
            </a:pPr>
            <a:endParaRPr lang="en-AU" sz="1900" i="1" dirty="0" smtClean="0"/>
          </a:p>
          <a:p>
            <a:pPr lvl="1"/>
            <a:r>
              <a:rPr lang="en-AU" sz="1900" dirty="0" smtClean="0"/>
              <a:t>Can prevent re-uptake of neurotransmitter from the synaptic cleft, meaning it hangs around longer, and continues to stimulate the post-synaptic neuron:</a:t>
            </a:r>
          </a:p>
          <a:p>
            <a:pPr marL="914400" lvl="2" indent="0">
              <a:buNone/>
            </a:pPr>
            <a:r>
              <a:rPr lang="en-AU" sz="1900" i="1" dirty="0" smtClean="0"/>
              <a:t>EG: SSRIs used to treat clinical anxiety and depression</a:t>
            </a:r>
          </a:p>
          <a:p>
            <a:pPr marL="914400" lvl="2" indent="0">
              <a:buNone/>
            </a:pPr>
            <a:endParaRPr lang="en-AU" sz="1900" i="1" dirty="0" smtClean="0"/>
          </a:p>
          <a:p>
            <a:pPr lvl="1"/>
            <a:r>
              <a:rPr lang="en-AU" sz="1900" dirty="0" smtClean="0"/>
              <a:t>Can increase the action of post-synaptic receptors, meaning that transmission occurs more easily. </a:t>
            </a:r>
          </a:p>
          <a:p>
            <a:pPr marL="914400" lvl="2" indent="0">
              <a:buNone/>
            </a:pPr>
            <a:r>
              <a:rPr lang="en-AU" sz="1900" i="1" dirty="0" smtClean="0"/>
              <a:t>EG: Nicotine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2971" y="6397676"/>
            <a:ext cx="9899734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Discuss how stimulants, depressants and neurotoxins affect the transmission at the synapse or NMJ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0712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594" y="809897"/>
            <a:ext cx="11092543" cy="589828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AU" sz="2600" b="1" dirty="0" smtClean="0"/>
              <a:t>Depressants</a:t>
            </a:r>
          </a:p>
          <a:p>
            <a:pPr marL="457200" lvl="1" indent="0">
              <a:buNone/>
            </a:pPr>
            <a:r>
              <a:rPr lang="en-AU" sz="1900" dirty="0" smtClean="0"/>
              <a:t>Can work in a variety of different ways.  Examples include:</a:t>
            </a:r>
            <a:endParaRPr lang="en-AU" sz="1900" dirty="0"/>
          </a:p>
          <a:p>
            <a:pPr lvl="1"/>
            <a:r>
              <a:rPr lang="en-AU" sz="1900" dirty="0"/>
              <a:t>Can </a:t>
            </a:r>
            <a:r>
              <a:rPr lang="en-AU" sz="1900" dirty="0" smtClean="0"/>
              <a:t>increase the effects of an inhibitory neurotransmitter, increasing hyperpolarisation of the post-synaptic neuron</a:t>
            </a:r>
            <a:endParaRPr lang="en-AU" sz="1900" dirty="0"/>
          </a:p>
          <a:p>
            <a:pPr marL="914400" lvl="2" indent="0">
              <a:buNone/>
            </a:pPr>
            <a:r>
              <a:rPr lang="en-AU" sz="1900" i="1" dirty="0"/>
              <a:t>EG:  </a:t>
            </a:r>
            <a:r>
              <a:rPr lang="en-AU" sz="1900" i="1" dirty="0" smtClean="0"/>
              <a:t>Alcohol, Valium (benzodiazepine)</a:t>
            </a:r>
            <a:endParaRPr lang="en-AU" sz="1900" i="1" dirty="0"/>
          </a:p>
          <a:p>
            <a:pPr lvl="1"/>
            <a:r>
              <a:rPr lang="en-AU" sz="1900" dirty="0"/>
              <a:t>Can </a:t>
            </a:r>
            <a:r>
              <a:rPr lang="en-AU" sz="1900" dirty="0" smtClean="0"/>
              <a:t>block or inhibit an AP by blocking ion channels in the post-synaptic neuron.</a:t>
            </a:r>
            <a:endParaRPr lang="en-AU" sz="1900" dirty="0"/>
          </a:p>
          <a:p>
            <a:pPr marL="914400" lvl="2" indent="0">
              <a:buNone/>
            </a:pPr>
            <a:r>
              <a:rPr lang="en-AU" sz="1900" i="1" dirty="0"/>
              <a:t>EG: </a:t>
            </a:r>
            <a:r>
              <a:rPr lang="en-AU" sz="1900" i="1" dirty="0" smtClean="0"/>
              <a:t>Anaesthetics</a:t>
            </a:r>
          </a:p>
          <a:p>
            <a:pPr marL="914400" lvl="2" indent="0">
              <a:buNone/>
            </a:pPr>
            <a:endParaRPr lang="en-AU" sz="1900" i="1" dirty="0" smtClean="0"/>
          </a:p>
          <a:p>
            <a:pPr marL="457200" lvl="1" indent="0">
              <a:buNone/>
            </a:pPr>
            <a:r>
              <a:rPr lang="en-AU" sz="2600" b="1" dirty="0" smtClean="0"/>
              <a:t>Neurotoxins</a:t>
            </a:r>
          </a:p>
          <a:p>
            <a:pPr marL="457200" lvl="1" indent="0">
              <a:buNone/>
            </a:pPr>
            <a:r>
              <a:rPr lang="en-AU" sz="1900" dirty="0" smtClean="0"/>
              <a:t>Can work in a variety of different ways.  Examples include:</a:t>
            </a:r>
          </a:p>
          <a:p>
            <a:pPr lvl="1"/>
            <a:r>
              <a:rPr lang="en-AU" sz="1900" dirty="0" smtClean="0"/>
              <a:t>Prevention of breakdown of a neurotransmitter at a synapse, causing persistent stimulation</a:t>
            </a:r>
          </a:p>
          <a:p>
            <a:pPr marL="457200" lvl="1" indent="0">
              <a:buNone/>
            </a:pPr>
            <a:r>
              <a:rPr lang="en-AU" sz="1900" dirty="0" smtClean="0"/>
              <a:t>	</a:t>
            </a:r>
            <a:r>
              <a:rPr lang="en-AU" sz="1900" i="1" dirty="0" smtClean="0"/>
              <a:t>EG: organophosphates (snail bait and others) prevent breakdown of </a:t>
            </a:r>
            <a:r>
              <a:rPr lang="en-AU" sz="1900" i="1" dirty="0" err="1" smtClean="0"/>
              <a:t>ACh</a:t>
            </a:r>
            <a:r>
              <a:rPr lang="en-AU" sz="1900" i="1" dirty="0" smtClean="0"/>
              <a:t>.</a:t>
            </a:r>
          </a:p>
          <a:p>
            <a:pPr lvl="1"/>
            <a:r>
              <a:rPr lang="en-AU" sz="1900" dirty="0" smtClean="0"/>
              <a:t>Increasing the efficiency of post-synaptic receptors </a:t>
            </a:r>
          </a:p>
          <a:p>
            <a:pPr marL="914400" lvl="2" indent="0">
              <a:buNone/>
            </a:pPr>
            <a:r>
              <a:rPr lang="en-AU" i="1" dirty="0" smtClean="0"/>
              <a:t>EG: alkaloids such as strychnine.</a:t>
            </a:r>
            <a:endParaRPr lang="en-AU" i="1" dirty="0"/>
          </a:p>
        </p:txBody>
      </p:sp>
      <p:sp>
        <p:nvSpPr>
          <p:cNvPr id="4" name="Rectangle 3"/>
          <p:cNvSpPr/>
          <p:nvPr/>
        </p:nvSpPr>
        <p:spPr>
          <a:xfrm>
            <a:off x="2002971" y="6397676"/>
            <a:ext cx="9899734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Discuss how stimulants, depressants and neurotoxins affect the transmission at the synapse or NMJ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7060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131" y="121312"/>
            <a:ext cx="11756572" cy="90519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Synapses and Neurotransmitters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340769"/>
            <a:ext cx="4392488" cy="42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61089" y="5876256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Chapter 3:  Nerve Cells and Nerve Impulses</a:t>
            </a:r>
          </a:p>
        </p:txBody>
      </p:sp>
    </p:spTree>
    <p:extLst>
      <p:ext uri="{BB962C8B-B14F-4D97-AF65-F5344CB8AC3E}">
        <p14:creationId xmlns:p14="http://schemas.microsoft.com/office/powerpoint/2010/main" val="25387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3" y="1969186"/>
            <a:ext cx="9309463" cy="47670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66" y="77742"/>
            <a:ext cx="10515600" cy="671195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Synapses and Neurotransmitters Overview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82" y="980894"/>
            <a:ext cx="11386723" cy="1483632"/>
          </a:xfrm>
        </p:spPr>
        <p:txBody>
          <a:bodyPr>
            <a:normAutofit fontScale="85000" lnSpcReduction="20000"/>
          </a:bodyPr>
          <a:lstStyle/>
          <a:p>
            <a:r>
              <a:rPr lang="en-AU" sz="2400" b="1" i="1" dirty="0"/>
              <a:t>Synapse</a:t>
            </a:r>
            <a:r>
              <a:rPr lang="en-AU" sz="2400" dirty="0"/>
              <a:t>:  a small gap between one neuron and the next.</a:t>
            </a:r>
          </a:p>
          <a:p>
            <a:r>
              <a:rPr lang="en-AU" sz="2400" dirty="0"/>
              <a:t>Messages passed across the gap by release of chemicals called </a:t>
            </a:r>
            <a:r>
              <a:rPr lang="en-AU" sz="2400" b="1" i="1" dirty="0"/>
              <a:t>neurotransmitters</a:t>
            </a:r>
            <a:r>
              <a:rPr lang="en-AU" sz="2400" i="1" dirty="0" smtClean="0"/>
              <a:t>.</a:t>
            </a:r>
            <a:endParaRPr lang="en-AU" sz="2400" i="1" dirty="0"/>
          </a:p>
          <a:p>
            <a:r>
              <a:rPr lang="en-AU" sz="2400" b="1" i="1" dirty="0"/>
              <a:t>Neuromuscular junction</a:t>
            </a:r>
            <a:r>
              <a:rPr lang="en-AU" sz="2400" b="1" dirty="0"/>
              <a:t>:  </a:t>
            </a:r>
            <a:r>
              <a:rPr lang="en-AU" sz="2400" dirty="0"/>
              <a:t>where an axon terminal meets muscle </a:t>
            </a:r>
            <a:r>
              <a:rPr lang="en-AU" sz="2400" dirty="0" smtClean="0"/>
              <a:t>tissue instead of another neuron </a:t>
            </a:r>
            <a:r>
              <a:rPr lang="en-AU" sz="2400" dirty="0"/>
              <a:t>– impulses passed from nerve to muscle, triggering contraction.</a:t>
            </a:r>
          </a:p>
          <a:p>
            <a:pPr marL="457200" lvl="1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474295" y="6397676"/>
            <a:ext cx="7428410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Define </a:t>
            </a:r>
            <a:r>
              <a:rPr lang="en-AU" sz="1600" i="1" dirty="0"/>
              <a:t>the terms synapse, neurotransmitter and neuromuscular junction.</a:t>
            </a:r>
          </a:p>
        </p:txBody>
      </p:sp>
    </p:spTree>
    <p:extLst>
      <p:ext uri="{BB962C8B-B14F-4D97-AF65-F5344CB8AC3E}">
        <p14:creationId xmlns:p14="http://schemas.microsoft.com/office/powerpoint/2010/main" val="31449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365126"/>
            <a:ext cx="11092543" cy="497024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Neurotransmitters</a:t>
            </a:r>
            <a:endParaRPr lang="en-AU" sz="36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2772" y="1024436"/>
            <a:ext cx="11606348" cy="5097689"/>
          </a:xfrm>
        </p:spPr>
        <p:txBody>
          <a:bodyPr>
            <a:normAutofit/>
          </a:bodyPr>
          <a:lstStyle/>
          <a:p>
            <a:pPr lvl="1"/>
            <a:r>
              <a:rPr lang="en-AU" dirty="0" smtClean="0"/>
              <a:t>Released </a:t>
            </a:r>
            <a:r>
              <a:rPr lang="en-AU" dirty="0"/>
              <a:t>from </a:t>
            </a:r>
            <a:r>
              <a:rPr lang="en-AU" dirty="0" smtClean="0"/>
              <a:t>the axon terminals in response to action potential</a:t>
            </a:r>
            <a:endParaRPr lang="en-AU" dirty="0"/>
          </a:p>
          <a:p>
            <a:pPr lvl="1"/>
            <a:r>
              <a:rPr lang="en-AU" dirty="0"/>
              <a:t>Diffuse across </a:t>
            </a:r>
            <a:r>
              <a:rPr lang="en-AU" dirty="0" smtClean="0"/>
              <a:t>the synapse</a:t>
            </a:r>
            <a:endParaRPr lang="en-AU" dirty="0"/>
          </a:p>
          <a:p>
            <a:pPr lvl="1"/>
            <a:r>
              <a:rPr lang="en-AU" dirty="0"/>
              <a:t>Attach to receptors on </a:t>
            </a:r>
            <a:r>
              <a:rPr lang="en-AU" dirty="0" smtClean="0"/>
              <a:t>the dendrite </a:t>
            </a:r>
            <a:r>
              <a:rPr lang="en-AU" dirty="0"/>
              <a:t>of next neuron</a:t>
            </a:r>
          </a:p>
          <a:p>
            <a:pPr lvl="1"/>
            <a:r>
              <a:rPr lang="en-AU" dirty="0" smtClean="0"/>
              <a:t>Include </a:t>
            </a:r>
            <a:r>
              <a:rPr lang="en-AU" dirty="0"/>
              <a:t>chemicals such as:</a:t>
            </a:r>
          </a:p>
          <a:p>
            <a:pPr lvl="2"/>
            <a:r>
              <a:rPr lang="en-AU" sz="2400" dirty="0"/>
              <a:t>Acetylcholine (</a:t>
            </a:r>
            <a:r>
              <a:rPr lang="en-AU" sz="2400" smtClean="0"/>
              <a:t>ACh</a:t>
            </a:r>
            <a:r>
              <a:rPr lang="en-AU" sz="2400" dirty="0"/>
              <a:t>)</a:t>
            </a:r>
          </a:p>
          <a:p>
            <a:pPr lvl="2"/>
            <a:r>
              <a:rPr lang="en-AU" sz="2400" dirty="0" smtClean="0"/>
              <a:t>Noradrenalin </a:t>
            </a:r>
            <a:r>
              <a:rPr lang="en-AU" sz="2400" dirty="0"/>
              <a:t>(Norepinephrine</a:t>
            </a:r>
            <a:r>
              <a:rPr lang="en-AU" sz="2400" dirty="0" smtClean="0"/>
              <a:t>)</a:t>
            </a:r>
          </a:p>
          <a:p>
            <a:pPr lvl="2"/>
            <a:r>
              <a:rPr lang="en-AU" sz="2400" dirty="0" smtClean="0">
                <a:solidFill>
                  <a:schemeClr val="bg1">
                    <a:lumMod val="50000"/>
                  </a:schemeClr>
                </a:solidFill>
              </a:rPr>
              <a:t>Adrenaline (Epinephrine)</a:t>
            </a:r>
            <a:endParaRPr lang="en-AU" sz="2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Dopamine</a:t>
            </a:r>
          </a:p>
          <a:p>
            <a:pPr lvl="2"/>
            <a:r>
              <a:rPr lang="en-AU" sz="2400" dirty="0" smtClean="0">
                <a:solidFill>
                  <a:schemeClr val="bg1">
                    <a:lumMod val="50000"/>
                  </a:schemeClr>
                </a:solidFill>
              </a:rPr>
              <a:t>Histamine</a:t>
            </a:r>
          </a:p>
          <a:p>
            <a:pPr lvl="2"/>
            <a:r>
              <a:rPr lang="en-AU" sz="2400" dirty="0" smtClean="0">
                <a:solidFill>
                  <a:schemeClr val="bg1">
                    <a:lumMod val="50000"/>
                  </a:schemeClr>
                </a:solidFill>
              </a:rPr>
              <a:t>Adenosine</a:t>
            </a:r>
          </a:p>
          <a:p>
            <a:pPr lvl="2"/>
            <a:r>
              <a:rPr lang="en-AU" sz="2400" dirty="0" smtClean="0">
                <a:solidFill>
                  <a:schemeClr val="bg1">
                    <a:lumMod val="50000"/>
                  </a:schemeClr>
                </a:solidFill>
              </a:rPr>
              <a:t>Serotonin</a:t>
            </a:r>
          </a:p>
          <a:p>
            <a:pPr lvl="2"/>
            <a:endParaRPr lang="en-A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2" indent="0">
              <a:buNone/>
            </a:pPr>
            <a:endParaRPr lang="en-A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663" y="2203792"/>
            <a:ext cx="5695406" cy="41952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80071" y="6399030"/>
            <a:ext cx="4571998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List some common neurotransmitters.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57417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2" y="199662"/>
            <a:ext cx="11797938" cy="714737"/>
          </a:xfrm>
        </p:spPr>
        <p:txBody>
          <a:bodyPr>
            <a:noAutofit/>
          </a:bodyPr>
          <a:lstStyle/>
          <a:p>
            <a:r>
              <a:rPr lang="en-AU" sz="3600" b="1" dirty="0">
                <a:latin typeface="+mn-lt"/>
              </a:rPr>
              <a:t>Transmission of </a:t>
            </a:r>
            <a:r>
              <a:rPr lang="en-AU" sz="3600" b="1" dirty="0" smtClean="0">
                <a:latin typeface="+mn-lt"/>
              </a:rPr>
              <a:t>an Action Potential (AP) </a:t>
            </a:r>
            <a:r>
              <a:rPr lang="en-AU" sz="3600" b="1" dirty="0">
                <a:latin typeface="+mn-lt"/>
              </a:rPr>
              <a:t>across the synapse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5" y="773153"/>
            <a:ext cx="10659155" cy="55334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1182" y="6519446"/>
            <a:ext cx="8943703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Describe the sequence of events in the transmission of an action potential across a synapse.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7271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892805"/>
            <a:ext cx="10472168" cy="568687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983" y="339000"/>
            <a:ext cx="10515600" cy="462188"/>
          </a:xfrm>
        </p:spPr>
        <p:txBody>
          <a:bodyPr>
            <a:noAutofit/>
          </a:bodyPr>
          <a:lstStyle/>
          <a:p>
            <a:r>
              <a:rPr lang="en-AU" sz="2800" dirty="0" smtClean="0"/>
              <a:t>Another diagram view…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74470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8" y="193629"/>
            <a:ext cx="7391400" cy="409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8" y="844460"/>
            <a:ext cx="4100104" cy="1626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711804"/>
            <a:ext cx="4580710" cy="3090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2103" y="603205"/>
            <a:ext cx="84298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Whether or not the post-synaptic neuron propagates the AP depends on: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Which NT diffuses across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Which receptors it binds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Which ions flow in/out of the post-synaptic neuron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Whether or not depolarisation reaches threshold</a:t>
            </a:r>
          </a:p>
          <a:p>
            <a:endParaRPr lang="en-AU" dirty="0"/>
          </a:p>
          <a:p>
            <a:r>
              <a:rPr lang="en-AU" b="1" dirty="0" smtClean="0">
                <a:solidFill>
                  <a:srgbClr val="ED8833"/>
                </a:solidFill>
              </a:rPr>
              <a:t>Excitatory NTs cause depolarisation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NT binds, Na+ channels open, Na+ rushes in.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Post-synaptic membrane potential depolarises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AP propagated. </a:t>
            </a:r>
          </a:p>
          <a:p>
            <a:endParaRPr lang="en-AU" dirty="0"/>
          </a:p>
          <a:p>
            <a:r>
              <a:rPr lang="en-AU" b="1" dirty="0" smtClean="0">
                <a:solidFill>
                  <a:srgbClr val="198D20"/>
                </a:solidFill>
              </a:rPr>
              <a:t>Inhibitory NTs cause hyperpolarisation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NT binds.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Either K+ channels open and K+ rushes out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OR Cl- channels open, Cl- rushes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Membrane potential becomes more negative – </a:t>
            </a:r>
            <a:r>
              <a:rPr lang="en-AU" i="1" dirty="0" smtClean="0"/>
              <a:t>hyperpolarisation</a:t>
            </a:r>
            <a:r>
              <a:rPr lang="en-AU" dirty="0" smtClean="0"/>
              <a:t> occurs.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This means membrane potential is further from the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AP is initiated more slowly, or prevented entirely.</a:t>
            </a:r>
          </a:p>
          <a:p>
            <a:endParaRPr lang="en-AU" dirty="0"/>
          </a:p>
          <a:p>
            <a:r>
              <a:rPr lang="en-AU" i="1" dirty="0" smtClean="0"/>
              <a:t>Note:  some NTs are excitatory at some synapses and inhibitory at others.  More on this later – it really depends on what receptors are on the post-synaptic membrane.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6516231"/>
            <a:ext cx="12078789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Describe differences in action between excitatory and inhibitory neurotransmitters.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9883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cent advancement in nanosensors for neurotransmitters detection: Present  and future perspective - ScienceDir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27906"/>
            <a:ext cx="10395371" cy="459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5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" y="177554"/>
            <a:ext cx="4602645" cy="2922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Image result for synap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" y="3174693"/>
            <a:ext cx="2926080" cy="31618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77409"/>
              </p:ext>
            </p:extLst>
          </p:nvPr>
        </p:nvGraphicFramePr>
        <p:xfrm>
          <a:off x="5364479" y="177553"/>
          <a:ext cx="6670767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7">
                  <a:extLst>
                    <a:ext uri="{9D8B030D-6E8A-4147-A177-3AD203B41FA5}">
                      <a16:colId xmlns:a16="http://schemas.microsoft.com/office/drawing/2014/main" val="3622948035"/>
                    </a:ext>
                  </a:extLst>
                </a:gridCol>
                <a:gridCol w="2638697">
                  <a:extLst>
                    <a:ext uri="{9D8B030D-6E8A-4147-A177-3AD203B41FA5}">
                      <a16:colId xmlns:a16="http://schemas.microsoft.com/office/drawing/2014/main" val="3681251366"/>
                    </a:ext>
                  </a:extLst>
                </a:gridCol>
                <a:gridCol w="2725783">
                  <a:extLst>
                    <a:ext uri="{9D8B030D-6E8A-4147-A177-3AD203B41FA5}">
                      <a16:colId xmlns:a16="http://schemas.microsoft.com/office/drawing/2014/main" val="2624927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Synapse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NMJ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6205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AU" b="1" dirty="0" smtClean="0"/>
                        <a:t>Similarities</a:t>
                      </a:r>
                      <a:endParaRPr lang="en-AU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dirty="0" smtClean="0"/>
                        <a:t>Excitable</a:t>
                      </a:r>
                      <a:r>
                        <a:rPr lang="en-AU" baseline="0" dirty="0" smtClean="0"/>
                        <a:t> cells separated by synaptic cleft.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4679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dirty="0" smtClean="0"/>
                        <a:t>Axon terminals</a:t>
                      </a:r>
                      <a:r>
                        <a:rPr lang="en-AU" baseline="0" dirty="0" smtClean="0"/>
                        <a:t> store and release neurotransmitter.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1985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 dirty="0" smtClean="0"/>
                        <a:t>Binding</a:t>
                      </a:r>
                      <a:r>
                        <a:rPr lang="en-AU" baseline="0" dirty="0" smtClean="0"/>
                        <a:t> of NT to receptors on the post-synaptic membrane opens ion channels, altering membrane potential.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604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b="1" dirty="0" smtClean="0"/>
                        <a:t>Differences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Junction between 2</a:t>
                      </a:r>
                      <a:r>
                        <a:rPr lang="en-AU" baseline="0" dirty="0" smtClean="0"/>
                        <a:t> neurons.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Junction between neuron and skeletal</a:t>
                      </a:r>
                      <a:r>
                        <a:rPr lang="en-AU" baseline="0" dirty="0" smtClean="0"/>
                        <a:t> muscle fibre.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4969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Can be excitatory or inhibitory.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Only excitatory (any inhibition</a:t>
                      </a:r>
                      <a:r>
                        <a:rPr lang="en-AU" baseline="0" dirty="0" smtClean="0"/>
                        <a:t> occurs in synapses further up the chain)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4998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474295" y="6397676"/>
            <a:ext cx="7428410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Define </a:t>
            </a:r>
            <a:r>
              <a:rPr lang="en-AU" sz="1600" i="1" dirty="0"/>
              <a:t>the terms synapse, neurotransmitter and neuromuscular junction.</a:t>
            </a:r>
          </a:p>
        </p:txBody>
      </p:sp>
    </p:spTree>
    <p:extLst>
      <p:ext uri="{BB962C8B-B14F-4D97-AF65-F5344CB8AC3E}">
        <p14:creationId xmlns:p14="http://schemas.microsoft.com/office/powerpoint/2010/main" val="26661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F7DF439-067F-4D6A-8217-B8C06FD5A77B}"/>
</file>

<file path=customXml/itemProps2.xml><?xml version="1.0" encoding="utf-8"?>
<ds:datastoreItem xmlns:ds="http://schemas.openxmlformats.org/officeDocument/2006/customXml" ds:itemID="{2637B44B-FB44-4059-8FF9-BED96BE2C6D0}"/>
</file>

<file path=customXml/itemProps3.xml><?xml version="1.0" encoding="utf-8"?>
<ds:datastoreItem xmlns:ds="http://schemas.openxmlformats.org/officeDocument/2006/customXml" ds:itemID="{65D26706-72B4-4D3B-BB42-F7D808990439}"/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846</Words>
  <Application>Microsoft Office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Synapses and Neurotransmitters</vt:lpstr>
      <vt:lpstr>Synapses and Neurotransmitters Overview</vt:lpstr>
      <vt:lpstr>Neurotransmitters</vt:lpstr>
      <vt:lpstr>Transmission of an Action Potential (AP) across the synapse</vt:lpstr>
      <vt:lpstr>Another diagram view…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BYRNE Robin [Belmont City College]</dc:creator>
  <cp:lastModifiedBy>BYRNE Robin [Belmont City College]</cp:lastModifiedBy>
  <cp:revision>32</cp:revision>
  <dcterms:created xsi:type="dcterms:W3CDTF">2021-03-02T06:09:23Z</dcterms:created>
  <dcterms:modified xsi:type="dcterms:W3CDTF">2022-02-18T03:45:35Z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