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8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49AD-A7A7-4835-A306-D054D2BA6944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824B-D24B-4E03-B2C9-0D564FD619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399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49AD-A7A7-4835-A306-D054D2BA6944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824B-D24B-4E03-B2C9-0D564FD619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329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49AD-A7A7-4835-A306-D054D2BA6944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824B-D24B-4E03-B2C9-0D564FD619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532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49AD-A7A7-4835-A306-D054D2BA6944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824B-D24B-4E03-B2C9-0D564FD619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304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49AD-A7A7-4835-A306-D054D2BA6944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824B-D24B-4E03-B2C9-0D564FD619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129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49AD-A7A7-4835-A306-D054D2BA6944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824B-D24B-4E03-B2C9-0D564FD619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099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49AD-A7A7-4835-A306-D054D2BA6944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824B-D24B-4E03-B2C9-0D564FD619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494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49AD-A7A7-4835-A306-D054D2BA6944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824B-D24B-4E03-B2C9-0D564FD619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56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49AD-A7A7-4835-A306-D054D2BA6944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824B-D24B-4E03-B2C9-0D564FD619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937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49AD-A7A7-4835-A306-D054D2BA6944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824B-D24B-4E03-B2C9-0D564FD619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683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49AD-A7A7-4835-A306-D054D2BA6944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A824B-D24B-4E03-B2C9-0D564FD619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218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849AD-A7A7-4835-A306-D054D2BA6944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A824B-D24B-4E03-B2C9-0D564FD619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791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5520" y="178892"/>
            <a:ext cx="8712968" cy="1388652"/>
          </a:xfrm>
        </p:spPr>
        <p:txBody>
          <a:bodyPr>
            <a:normAutofit/>
          </a:bodyPr>
          <a:lstStyle/>
          <a:p>
            <a:r>
              <a:rPr lang="en-AU" dirty="0" smtClean="0"/>
              <a:t>CNS – The Brain 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217" y="1687422"/>
            <a:ext cx="3409950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1554" y="6144249"/>
            <a:ext cx="1085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i="1" dirty="0" err="1">
                <a:solidFill>
                  <a:schemeClr val="bg1">
                    <a:lumMod val="50000"/>
                  </a:schemeClr>
                </a:solidFill>
              </a:rPr>
              <a:t>Ch</a:t>
            </a:r>
            <a:r>
              <a:rPr lang="en-AU" sz="20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AU" sz="2000" i="1" dirty="0" smtClean="0">
                <a:solidFill>
                  <a:schemeClr val="bg1">
                    <a:lumMod val="50000"/>
                  </a:schemeClr>
                </a:solidFill>
              </a:rPr>
              <a:t>4 </a:t>
            </a:r>
            <a:r>
              <a:rPr lang="en-AU" sz="2000" i="1" dirty="0">
                <a:solidFill>
                  <a:schemeClr val="bg1">
                    <a:lumMod val="50000"/>
                  </a:schemeClr>
                </a:solidFill>
              </a:rPr>
              <a:t>Human </a:t>
            </a:r>
            <a:r>
              <a:rPr lang="en-AU" sz="2000" i="1" dirty="0" smtClean="0">
                <a:solidFill>
                  <a:schemeClr val="bg1">
                    <a:lumMod val="50000"/>
                  </a:schemeClr>
                </a:solidFill>
              </a:rPr>
              <a:t>Perspectives – The Nervous System is Highly Organised</a:t>
            </a:r>
            <a:endParaRPr lang="en-AU" sz="20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29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9906000" cy="634082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Functions of the Cerebrum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54900"/>
            <a:ext cx="9984377" cy="5145435"/>
          </a:xfrm>
        </p:spPr>
        <p:txBody>
          <a:bodyPr>
            <a:normAutofit lnSpcReduction="10000"/>
          </a:bodyPr>
          <a:lstStyle/>
          <a:p>
            <a:r>
              <a:rPr lang="en-AU" sz="2400" dirty="0"/>
              <a:t>Thinking, reasoning, learning, memory, intelligence</a:t>
            </a:r>
          </a:p>
          <a:p>
            <a:r>
              <a:rPr lang="en-AU" sz="2400" dirty="0"/>
              <a:t>Sensory Perception</a:t>
            </a:r>
          </a:p>
          <a:p>
            <a:r>
              <a:rPr lang="en-AU" sz="2400" dirty="0"/>
              <a:t>Control of voluntary muscle contraction</a:t>
            </a:r>
          </a:p>
          <a:p>
            <a:r>
              <a:rPr lang="en-AU" sz="2400" dirty="0"/>
              <a:t>Memory held via circuits and links rather than special “cells”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/>
              <a:t>The cerebrum can be studied via:</a:t>
            </a:r>
          </a:p>
          <a:p>
            <a:r>
              <a:rPr lang="en-AU" sz="2400" dirty="0"/>
              <a:t>Looking at brainwaves:  Electroencephalogram</a:t>
            </a:r>
          </a:p>
          <a:p>
            <a:r>
              <a:rPr lang="en-AU" sz="2400" dirty="0"/>
              <a:t>Changes to </a:t>
            </a:r>
            <a:r>
              <a:rPr lang="en-AU" sz="2400" dirty="0" smtClean="0"/>
              <a:t>blood flow</a:t>
            </a:r>
            <a:endParaRPr lang="en-AU" sz="2400" dirty="0"/>
          </a:p>
          <a:p>
            <a:r>
              <a:rPr lang="en-AU" sz="2400" dirty="0"/>
              <a:t>Effects of damage and disease</a:t>
            </a:r>
          </a:p>
          <a:p>
            <a:r>
              <a:rPr lang="en-AU" sz="2400" dirty="0"/>
              <a:t>Experimentation on other mammals. 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/>
              <a:t>These have enabled the cerebrum to be partially mapped for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681" y="6426926"/>
            <a:ext cx="6914606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Describe the functions of the cerebrum and how it can be studied.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922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246" y="470301"/>
            <a:ext cx="9586869" cy="596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7681" y="6426926"/>
            <a:ext cx="8316686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Describe the main areas of the cerebrum and the functions they are responsible for.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406597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349" y="274638"/>
            <a:ext cx="9653451" cy="634082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Left vs Right Hemispheres – the facts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349" y="1097280"/>
            <a:ext cx="10796451" cy="5079683"/>
          </a:xfrm>
        </p:spPr>
        <p:txBody>
          <a:bodyPr/>
          <a:lstStyle/>
          <a:p>
            <a:r>
              <a:rPr lang="en-AU" dirty="0" smtClean="0"/>
              <a:t>Some differences </a:t>
            </a:r>
            <a:r>
              <a:rPr lang="en-AU" dirty="0" err="1" smtClean="0"/>
              <a:t>eg</a:t>
            </a:r>
            <a:endParaRPr lang="en-AU" dirty="0"/>
          </a:p>
          <a:p>
            <a:pPr lvl="1"/>
            <a:r>
              <a:rPr lang="en-AU" dirty="0" smtClean="0"/>
              <a:t>Language ability – left</a:t>
            </a:r>
          </a:p>
          <a:p>
            <a:pPr lvl="1"/>
            <a:r>
              <a:rPr lang="en-AU" dirty="0" smtClean="0"/>
              <a:t>Music, art – right</a:t>
            </a:r>
          </a:p>
          <a:p>
            <a:pPr marL="457200" lvl="1" indent="0">
              <a:buNone/>
            </a:pPr>
            <a:endParaRPr lang="en-AU" dirty="0" smtClean="0"/>
          </a:p>
          <a:p>
            <a:r>
              <a:rPr lang="en-AU" dirty="0" smtClean="0"/>
              <a:t>Both sides used equally though.</a:t>
            </a:r>
          </a:p>
          <a:p>
            <a:r>
              <a:rPr lang="en-AU" dirty="0" smtClean="0"/>
              <a:t>People are not “left brained” or “right brained”.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4049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251" y="897462"/>
            <a:ext cx="7056784" cy="5529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122775" y="346300"/>
            <a:ext cx="8229600" cy="706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b="1" dirty="0"/>
              <a:t>Pathways from the Cerebral Cortex </a:t>
            </a:r>
            <a:br>
              <a:rPr lang="en-AU" sz="3600" b="1" dirty="0"/>
            </a:br>
            <a:r>
              <a:rPr lang="en-AU" sz="1600" b="1" dirty="0"/>
              <a:t>note:  this is one example only.  There are MANY more</a:t>
            </a:r>
            <a:endParaRPr lang="en-AU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87680" y="6426926"/>
            <a:ext cx="9292046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Understand some pathways involved in motor impulses leaving the cerebral cortex.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4973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9233" y="332657"/>
            <a:ext cx="10215155" cy="1008463"/>
          </a:xfrm>
        </p:spPr>
        <p:txBody>
          <a:bodyPr>
            <a:normAutofit/>
          </a:bodyPr>
          <a:lstStyle/>
          <a:p>
            <a:r>
              <a:rPr lang="en-AU" sz="4400" dirty="0" smtClean="0"/>
              <a:t>Brain structures other than cerebrum</a:t>
            </a:r>
            <a:endParaRPr lang="en-AU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7648" y="4581128"/>
            <a:ext cx="6400800" cy="2160240"/>
          </a:xfrm>
        </p:spPr>
        <p:txBody>
          <a:bodyPr>
            <a:normAutofit fontScale="85000" lnSpcReduction="20000"/>
          </a:bodyPr>
          <a:lstStyle/>
          <a:p>
            <a:r>
              <a:rPr lang="en-AU" b="1" dirty="0" smtClean="0"/>
              <a:t>Chapter 4 HP</a:t>
            </a:r>
          </a:p>
          <a:p>
            <a:r>
              <a:rPr lang="en-AU" dirty="0" smtClean="0"/>
              <a:t>Corpus Callosum</a:t>
            </a:r>
          </a:p>
          <a:p>
            <a:r>
              <a:rPr lang="en-AU" dirty="0" smtClean="0"/>
              <a:t>Cerebellum</a:t>
            </a:r>
          </a:p>
          <a:p>
            <a:r>
              <a:rPr lang="en-AU" dirty="0" smtClean="0"/>
              <a:t>Hypothalamus</a:t>
            </a:r>
          </a:p>
          <a:p>
            <a:r>
              <a:rPr lang="en-AU" dirty="0" smtClean="0"/>
              <a:t>Medulla Oblongata</a:t>
            </a:r>
          </a:p>
          <a:p>
            <a:r>
              <a:rPr lang="en-AU" dirty="0" smtClean="0"/>
              <a:t>Spinal Cord</a:t>
            </a:r>
            <a:endParaRPr lang="en-AU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9" y="1591178"/>
            <a:ext cx="3092971" cy="296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41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361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Corpus Callosum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2780"/>
            <a:ext cx="10515600" cy="4351338"/>
          </a:xfrm>
        </p:spPr>
        <p:txBody>
          <a:bodyPr/>
          <a:lstStyle/>
          <a:p>
            <a:r>
              <a:rPr lang="en-AU" dirty="0" smtClean="0"/>
              <a:t>Wide band of nerve fibres</a:t>
            </a:r>
          </a:p>
          <a:p>
            <a:r>
              <a:rPr lang="en-AU" dirty="0" smtClean="0"/>
              <a:t>At base of longitudinal fissure</a:t>
            </a:r>
          </a:p>
          <a:p>
            <a:r>
              <a:rPr lang="en-AU" dirty="0" smtClean="0"/>
              <a:t>Allow the 2 sides of cerebrum to communicate</a:t>
            </a:r>
            <a:endParaRPr lang="en-AU" dirty="0"/>
          </a:p>
        </p:txBody>
      </p:sp>
      <p:pic>
        <p:nvPicPr>
          <p:cNvPr id="2050" name="Picture 2" descr="Image result for corpus callos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3125080"/>
            <a:ext cx="3960440" cy="297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7680" y="6426926"/>
            <a:ext cx="647917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Describe the location and function of the Corpus Callosum.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6604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412" y="332657"/>
            <a:ext cx="8229600" cy="562074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Cerebellum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57" y="1041817"/>
            <a:ext cx="8229600" cy="5073427"/>
          </a:xfrm>
        </p:spPr>
        <p:txBody>
          <a:bodyPr>
            <a:normAutofit/>
          </a:bodyPr>
          <a:lstStyle/>
          <a:p>
            <a:r>
              <a:rPr lang="en-AU" sz="2400" dirty="0"/>
              <a:t>Under rear of cerebrum</a:t>
            </a:r>
          </a:p>
          <a:p>
            <a:r>
              <a:rPr lang="en-AU" sz="2400" dirty="0"/>
              <a:t>Highly folded surface</a:t>
            </a:r>
          </a:p>
          <a:p>
            <a:r>
              <a:rPr lang="en-AU" sz="2400" dirty="0"/>
              <a:t>Control over:</a:t>
            </a:r>
          </a:p>
          <a:p>
            <a:pPr lvl="1"/>
            <a:r>
              <a:rPr lang="en-AU" sz="2000" dirty="0"/>
              <a:t>Balance</a:t>
            </a:r>
          </a:p>
          <a:p>
            <a:pPr lvl="1"/>
            <a:r>
              <a:rPr lang="en-AU" sz="2000" dirty="0"/>
              <a:t>Posture</a:t>
            </a:r>
          </a:p>
          <a:p>
            <a:pPr lvl="1"/>
            <a:r>
              <a:rPr lang="en-AU" sz="2000" dirty="0"/>
              <a:t>Fine coordination of voluntary muscle movement</a:t>
            </a:r>
          </a:p>
          <a:p>
            <a:pPr marL="514350" indent="-457200"/>
            <a:r>
              <a:rPr lang="en-AU" sz="2400" dirty="0"/>
              <a:t>Receives input from inner ear, stretch receptors in skeletal muscles.</a:t>
            </a:r>
          </a:p>
          <a:p>
            <a:pPr marL="514350" indent="-457200"/>
            <a:r>
              <a:rPr lang="en-AU" sz="2400" dirty="0"/>
              <a:t>“smooths” and coordinates movement.</a:t>
            </a:r>
          </a:p>
        </p:txBody>
      </p:sp>
      <p:pic>
        <p:nvPicPr>
          <p:cNvPr id="3074" name="Picture 2" descr="Image result for cerebell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257" y="332657"/>
            <a:ext cx="3104736" cy="391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7680" y="6426926"/>
            <a:ext cx="647917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Describe the location and function of the Cerebellum.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89720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" y="215320"/>
            <a:ext cx="8229600" cy="706090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Hypothalamus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" y="1096280"/>
            <a:ext cx="8229600" cy="5073427"/>
          </a:xfrm>
        </p:spPr>
        <p:txBody>
          <a:bodyPr>
            <a:normAutofit/>
          </a:bodyPr>
          <a:lstStyle/>
          <a:p>
            <a:r>
              <a:rPr lang="en-AU" dirty="0"/>
              <a:t>Deep in middle of brain</a:t>
            </a:r>
          </a:p>
          <a:p>
            <a:r>
              <a:rPr lang="en-AU" dirty="0"/>
              <a:t>Small but controls many activities</a:t>
            </a:r>
          </a:p>
          <a:p>
            <a:r>
              <a:rPr lang="en-AU" dirty="0"/>
              <a:t>Homeostatic control</a:t>
            </a:r>
          </a:p>
          <a:p>
            <a:pPr lvl="1"/>
            <a:r>
              <a:rPr lang="en-AU" dirty="0"/>
              <a:t>Autonomic nervous system coordination</a:t>
            </a:r>
          </a:p>
          <a:p>
            <a:pPr lvl="1"/>
            <a:r>
              <a:rPr lang="en-AU" dirty="0"/>
              <a:t>Body temperature</a:t>
            </a:r>
          </a:p>
          <a:p>
            <a:pPr lvl="1"/>
            <a:r>
              <a:rPr lang="en-AU" dirty="0"/>
              <a:t>Food and water intake</a:t>
            </a:r>
          </a:p>
          <a:p>
            <a:pPr lvl="1"/>
            <a:r>
              <a:rPr lang="en-AU" dirty="0"/>
              <a:t>Emotional responses</a:t>
            </a:r>
          </a:p>
          <a:p>
            <a:pPr lvl="1"/>
            <a:r>
              <a:rPr lang="en-AU" dirty="0"/>
              <a:t>Coordination of parts of endocrine system</a:t>
            </a:r>
          </a:p>
          <a:p>
            <a:pPr lvl="2"/>
            <a:r>
              <a:rPr lang="en-AU" dirty="0"/>
              <a:t>Metabolism</a:t>
            </a:r>
          </a:p>
          <a:p>
            <a:pPr lvl="2"/>
            <a:r>
              <a:rPr lang="en-AU" dirty="0"/>
              <a:t>Growth</a:t>
            </a:r>
          </a:p>
          <a:p>
            <a:pPr lvl="2"/>
            <a:r>
              <a:rPr lang="en-AU" dirty="0"/>
              <a:t>Reproduction</a:t>
            </a:r>
          </a:p>
          <a:p>
            <a:pPr lvl="2"/>
            <a:r>
              <a:rPr lang="en-AU" dirty="0"/>
              <a:t>Responses to stress</a:t>
            </a:r>
          </a:p>
        </p:txBody>
      </p:sp>
      <p:pic>
        <p:nvPicPr>
          <p:cNvPr id="4098" name="Picture 2" descr="Image result for hypothalam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041" y="2732571"/>
            <a:ext cx="5577326" cy="278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7680" y="6426926"/>
            <a:ext cx="647917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Describe the location and functions of the Hypothalamus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13680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903" y="265929"/>
            <a:ext cx="8229600" cy="562074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Medulla Oblongata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9" y="911061"/>
            <a:ext cx="8229600" cy="5145435"/>
          </a:xfrm>
        </p:spPr>
        <p:txBody>
          <a:bodyPr>
            <a:normAutofit/>
          </a:bodyPr>
          <a:lstStyle/>
          <a:p>
            <a:r>
              <a:rPr lang="en-AU" sz="2400" dirty="0"/>
              <a:t>Continuation of spinal cord at base of brain.</a:t>
            </a:r>
          </a:p>
          <a:p>
            <a:r>
              <a:rPr lang="en-AU" sz="2400" dirty="0"/>
              <a:t>Nerve fibres pass through on the way to other centres</a:t>
            </a:r>
          </a:p>
          <a:p>
            <a:r>
              <a:rPr lang="en-AU" sz="2400" dirty="0"/>
              <a:t>Also has role in coordinating key body functions:</a:t>
            </a:r>
          </a:p>
          <a:p>
            <a:pPr lvl="1"/>
            <a:r>
              <a:rPr lang="en-AU" sz="2000" b="1" dirty="0"/>
              <a:t>Cardiac centre: </a:t>
            </a:r>
            <a:r>
              <a:rPr lang="en-AU" sz="2000" dirty="0"/>
              <a:t>rate and force of heartbeat</a:t>
            </a:r>
          </a:p>
          <a:p>
            <a:pPr lvl="1"/>
            <a:r>
              <a:rPr lang="en-AU" sz="2000" b="1" dirty="0"/>
              <a:t>Respiratory centre:</a:t>
            </a:r>
            <a:r>
              <a:rPr lang="en-AU" sz="2000" dirty="0"/>
              <a:t> rate and depth of breathing</a:t>
            </a:r>
          </a:p>
          <a:p>
            <a:pPr lvl="1"/>
            <a:r>
              <a:rPr lang="en-AU" sz="2000" b="1" dirty="0"/>
              <a:t>Vasomotor centre:</a:t>
            </a:r>
            <a:r>
              <a:rPr lang="en-AU" sz="2000" dirty="0"/>
              <a:t>  diameter of blood vessels – blood pressure</a:t>
            </a:r>
          </a:p>
          <a:p>
            <a:pPr lvl="1"/>
            <a:r>
              <a:rPr lang="en-AU" sz="2000" dirty="0"/>
              <a:t>Swallowing, coughing, sneezing, vomiting reflexes</a:t>
            </a:r>
          </a:p>
          <a:p>
            <a:endParaRPr lang="en-AU" sz="2400" dirty="0"/>
          </a:p>
          <a:p>
            <a:r>
              <a:rPr lang="en-AU" sz="2400" dirty="0"/>
              <a:t>Interacts with hypothalamus and other higher brain centres to control homeostasis.</a:t>
            </a:r>
          </a:p>
          <a:p>
            <a:pPr lvl="1"/>
            <a:endParaRPr lang="en-AU" sz="2000" b="1" dirty="0"/>
          </a:p>
          <a:p>
            <a:pPr marL="457200" lvl="1" indent="0">
              <a:buNone/>
            </a:pPr>
            <a:endParaRPr lang="en-AU" dirty="0"/>
          </a:p>
        </p:txBody>
      </p:sp>
      <p:pic>
        <p:nvPicPr>
          <p:cNvPr id="1026" name="Picture 2" descr="Subject: Medulla oblongata | Standard of C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752" y="828003"/>
            <a:ext cx="3422199" cy="319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7680" y="6426926"/>
            <a:ext cx="647917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Describe the location and function of the Medulla Oblongata.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22287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1095"/>
            <a:ext cx="8229600" cy="490066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Spinal Cord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497" y="843732"/>
            <a:ext cx="8229600" cy="5073427"/>
          </a:xfrm>
        </p:spPr>
        <p:txBody>
          <a:bodyPr>
            <a:normAutofit/>
          </a:bodyPr>
          <a:lstStyle/>
          <a:p>
            <a:r>
              <a:rPr lang="en-AU" dirty="0"/>
              <a:t>Extends from base of skull down spinal column</a:t>
            </a:r>
          </a:p>
          <a:p>
            <a:r>
              <a:rPr lang="en-AU" dirty="0"/>
              <a:t>Heavily protected by bone, meninges, CSF</a:t>
            </a:r>
          </a:p>
          <a:p>
            <a:r>
              <a:rPr lang="en-AU" dirty="0"/>
              <a:t>Grey matter at centre, white matter at outside</a:t>
            </a:r>
          </a:p>
          <a:p>
            <a:r>
              <a:rPr lang="en-AU" dirty="0"/>
              <a:t>White matter in bundles</a:t>
            </a:r>
          </a:p>
          <a:p>
            <a:pPr lvl="1"/>
            <a:r>
              <a:rPr lang="en-AU" dirty="0"/>
              <a:t>Ascending tracts – sensory axons</a:t>
            </a:r>
          </a:p>
          <a:p>
            <a:pPr lvl="1"/>
            <a:r>
              <a:rPr lang="en-AU" dirty="0"/>
              <a:t>Descending tracts – motor axons</a:t>
            </a:r>
          </a:p>
          <a:p>
            <a:r>
              <a:rPr lang="en-AU" dirty="0" smtClean="0"/>
              <a:t>Carries impulses up and down between brain and body</a:t>
            </a:r>
          </a:p>
          <a:p>
            <a:r>
              <a:rPr lang="en-AU" dirty="0" smtClean="0"/>
              <a:t>Coordinates some reflexes</a:t>
            </a:r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097" y="85725"/>
            <a:ext cx="2145665" cy="64369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7680" y="6426926"/>
            <a:ext cx="647917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Describe the structure and function of the spinal cord.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0744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135468"/>
              </p:ext>
            </p:extLst>
          </p:nvPr>
        </p:nvGraphicFramePr>
        <p:xfrm>
          <a:off x="296092" y="100697"/>
          <a:ext cx="11739154" cy="6668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577">
                  <a:extLst>
                    <a:ext uri="{9D8B030D-6E8A-4147-A177-3AD203B41FA5}">
                      <a16:colId xmlns:a16="http://schemas.microsoft.com/office/drawing/2014/main" val="3955304084"/>
                    </a:ext>
                  </a:extLst>
                </a:gridCol>
                <a:gridCol w="5869577">
                  <a:extLst>
                    <a:ext uri="{9D8B030D-6E8A-4147-A177-3AD203B41FA5}">
                      <a16:colId xmlns:a16="http://schemas.microsoft.com/office/drawing/2014/main" val="2642575247"/>
                    </a:ext>
                  </a:extLst>
                </a:gridCol>
              </a:tblGrid>
              <a:tr h="344378">
                <a:tc>
                  <a:txBody>
                    <a:bodyPr/>
                    <a:lstStyle/>
                    <a:p>
                      <a:r>
                        <a:rPr lang="en-AU" smtClean="0"/>
                        <a:t>Date: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Huma</a:t>
                      </a:r>
                      <a:r>
                        <a:rPr lang="en-AU" baseline="0" dirty="0" smtClean="0"/>
                        <a:t>n Biology Year 12 ATAR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75727"/>
                  </a:ext>
                </a:extLst>
              </a:tr>
              <a:tr h="3741828">
                <a:tc rowSpan="2">
                  <a:txBody>
                    <a:bodyPr/>
                    <a:lstStyle/>
                    <a:p>
                      <a:r>
                        <a:rPr lang="en-AU" sz="1600" b="1" dirty="0" smtClean="0"/>
                        <a:t>Do</a:t>
                      </a:r>
                      <a:r>
                        <a:rPr lang="en-AU" sz="1600" b="1" baseline="0" dirty="0" smtClean="0"/>
                        <a:t> Now</a:t>
                      </a:r>
                    </a:p>
                    <a:p>
                      <a:endParaRPr lang="en-AU" sz="1600" b="1" i="1" baseline="0" dirty="0" smtClean="0"/>
                    </a:p>
                    <a:p>
                      <a:r>
                        <a:rPr lang="en-AU" sz="1600" b="0" baseline="0" dirty="0" smtClean="0"/>
                        <a:t>Complete the past exam question given, under test conditions (not for actual marks)</a:t>
                      </a:r>
                    </a:p>
                    <a:p>
                      <a:endParaRPr lang="en-AU" sz="1600" b="0" baseline="0" dirty="0" smtClean="0"/>
                    </a:p>
                    <a:p>
                      <a:r>
                        <a:rPr lang="en-AU" sz="1600" b="1" dirty="0" smtClean="0"/>
                        <a:t>Lesson Agenda</a:t>
                      </a:r>
                    </a:p>
                    <a:p>
                      <a:r>
                        <a:rPr lang="en-AU" sz="1600" b="0" baseline="0" dirty="0" smtClean="0"/>
                        <a:t>1: Do Now</a:t>
                      </a:r>
                    </a:p>
                    <a:p>
                      <a:r>
                        <a:rPr lang="en-AU" sz="1600" b="0" baseline="0" dirty="0" smtClean="0"/>
                        <a:t>2: The Brain – structures and functions</a:t>
                      </a:r>
                    </a:p>
                    <a:p>
                      <a:r>
                        <a:rPr lang="en-AU" sz="1600" b="0" baseline="0" dirty="0" smtClean="0"/>
                        <a:t>3: Work on Review Worksheet: The brain</a:t>
                      </a:r>
                      <a:endParaRPr lang="en-AU" sz="1600" b="0" i="0" baseline="0" dirty="0" smtClean="0"/>
                    </a:p>
                    <a:p>
                      <a:r>
                        <a:rPr lang="en-AU" sz="1600" b="0" i="0" baseline="0" dirty="0" smtClean="0"/>
                        <a:t>4: Lesson summary and wind-up</a:t>
                      </a:r>
                    </a:p>
                    <a:p>
                      <a:endParaRPr lang="en-AU" sz="1600" b="0" i="0" baseline="0" dirty="0" smtClean="0"/>
                    </a:p>
                    <a:p>
                      <a:r>
                        <a:rPr lang="en-AU" sz="1600" b="1" i="0" baseline="0" dirty="0" smtClean="0"/>
                        <a:t>Suggested Study</a:t>
                      </a:r>
                    </a:p>
                    <a:p>
                      <a:endParaRPr lang="en-AU" sz="1600" b="1" i="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Complete </a:t>
                      </a:r>
                      <a:r>
                        <a:rPr lang="en-AU" sz="1600" b="0" i="0" baseline="0" dirty="0" smtClean="0"/>
                        <a:t>review worksheet, mark and correct using answer key on Connect.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Read through today’s notes and textbook section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Write out the steps involved in transmission across the synapse.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1" i="0" baseline="0" dirty="0" smtClean="0"/>
                        <a:t>NEXT LESSON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Past Exam Question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CNS Protection</a:t>
                      </a:r>
                      <a:endParaRPr lang="en-AU" sz="16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Learning</a:t>
                      </a:r>
                      <a:r>
                        <a:rPr lang="en-AU" sz="1600" b="1" baseline="0" dirty="0" smtClean="0"/>
                        <a:t> Aims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the location and function of the following areas of the brain: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Cerebrum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Corpus callosum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Cerebellum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Hypothalamus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Medulla Oblongata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Spinal cord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AU" sz="1600" b="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parts of the cerebrum and the functions of each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how impulses move to, from and within the brain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sz="1600" b="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sz="16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345155"/>
                  </a:ext>
                </a:extLst>
              </a:tr>
              <a:tr h="2553531">
                <a:tc vMerge="1">
                  <a:txBody>
                    <a:bodyPr/>
                    <a:lstStyle/>
                    <a:p>
                      <a:endParaRPr lang="en-AU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Key Vocabulary</a:t>
                      </a:r>
                    </a:p>
                    <a:p>
                      <a:r>
                        <a:rPr lang="en-AU" sz="1600" b="0" dirty="0" smtClean="0"/>
                        <a:t>Cerebrum</a:t>
                      </a:r>
                    </a:p>
                    <a:p>
                      <a:r>
                        <a:rPr lang="en-AU" sz="1600" b="0" dirty="0" smtClean="0"/>
                        <a:t>Cerebral cortex</a:t>
                      </a:r>
                    </a:p>
                    <a:p>
                      <a:r>
                        <a:rPr lang="en-AU" sz="1600" b="0" dirty="0" smtClean="0"/>
                        <a:t>Cerebellum</a:t>
                      </a:r>
                    </a:p>
                    <a:p>
                      <a:r>
                        <a:rPr lang="en-AU" sz="1600" b="0" dirty="0" smtClean="0"/>
                        <a:t>Corpus</a:t>
                      </a:r>
                      <a:r>
                        <a:rPr lang="en-AU" sz="1600" b="0" baseline="0" dirty="0" smtClean="0"/>
                        <a:t> Callosum</a:t>
                      </a:r>
                    </a:p>
                    <a:p>
                      <a:r>
                        <a:rPr lang="en-AU" sz="1600" b="0" baseline="0" dirty="0" smtClean="0"/>
                        <a:t>Hypothalamus</a:t>
                      </a:r>
                    </a:p>
                    <a:p>
                      <a:r>
                        <a:rPr lang="en-AU" sz="1600" b="0" baseline="0" dirty="0" smtClean="0"/>
                        <a:t>Medulla Oblongata</a:t>
                      </a:r>
                    </a:p>
                    <a:p>
                      <a:r>
                        <a:rPr lang="en-AU" sz="1600" b="0" baseline="0" dirty="0" smtClean="0"/>
                        <a:t>Spinal Cord</a:t>
                      </a:r>
                      <a:endParaRPr lang="en-AU" sz="1600" b="0" dirty="0" smtClean="0"/>
                    </a:p>
                    <a:p>
                      <a:endParaRPr lang="en-AU" sz="16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35741"/>
                  </a:ext>
                </a:extLst>
              </a:tr>
            </a:tbl>
          </a:graphicData>
        </a:graphic>
      </p:graphicFrame>
      <p:pic>
        <p:nvPicPr>
          <p:cNvPr id="3074" name="Picture 2" descr="Awkward Yeti | Awkward yeti, Funny cartoons jokes, Funny carto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022" y="3683199"/>
            <a:ext cx="3405052" cy="308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34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ateral corticospinal tract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91" y="1390422"/>
            <a:ext cx="11430000" cy="491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8046" y="226423"/>
            <a:ext cx="8159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Don’t stress – you don’t need to know this in detail – its just to show you where the sensory neurons run and where the motor ones run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192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44" y="275334"/>
            <a:ext cx="11865829" cy="529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746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1" y="274638"/>
            <a:ext cx="9731829" cy="778098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The Brain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469" y="1340769"/>
            <a:ext cx="9836331" cy="4785395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Complex organ in structure and function</a:t>
            </a:r>
          </a:p>
          <a:p>
            <a:r>
              <a:rPr lang="en-AU" dirty="0"/>
              <a:t>Still not fully understood</a:t>
            </a:r>
          </a:p>
          <a:p>
            <a:r>
              <a:rPr lang="en-AU" dirty="0"/>
              <a:t>Works as an integrated whole</a:t>
            </a:r>
          </a:p>
          <a:p>
            <a:r>
              <a:rPr lang="en-AU" dirty="0"/>
              <a:t>For Human Bio ATAR, we look at major parts that have major functions</a:t>
            </a:r>
          </a:p>
          <a:p>
            <a:r>
              <a:rPr lang="en-AU" dirty="0"/>
              <a:t>Damage to any part can profoundly affect function.</a:t>
            </a:r>
          </a:p>
          <a:p>
            <a:r>
              <a:rPr lang="en-AU" dirty="0"/>
              <a:t>We will look at:</a:t>
            </a:r>
          </a:p>
          <a:p>
            <a:pPr lvl="1"/>
            <a:r>
              <a:rPr lang="en-AU" dirty="0"/>
              <a:t>Cerebrum</a:t>
            </a:r>
          </a:p>
          <a:p>
            <a:pPr lvl="1"/>
            <a:r>
              <a:rPr lang="en-AU" dirty="0"/>
              <a:t>Cerebellum</a:t>
            </a:r>
          </a:p>
          <a:p>
            <a:pPr lvl="1"/>
            <a:r>
              <a:rPr lang="en-AU" dirty="0"/>
              <a:t>Hypothalamus</a:t>
            </a:r>
          </a:p>
          <a:p>
            <a:pPr lvl="1"/>
            <a:r>
              <a:rPr lang="en-AU" dirty="0"/>
              <a:t>Medulla Oblongata</a:t>
            </a:r>
          </a:p>
          <a:p>
            <a:pPr lvl="1"/>
            <a:r>
              <a:rPr lang="en-AU" dirty="0"/>
              <a:t>Corpus Callosum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406" y="3954504"/>
            <a:ext cx="3816499" cy="2362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971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83" y="274638"/>
            <a:ext cx="5592593" cy="634082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The Cerebrum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908721"/>
            <a:ext cx="9723120" cy="5217443"/>
          </a:xfrm>
        </p:spPr>
        <p:txBody>
          <a:bodyPr>
            <a:normAutofit/>
          </a:bodyPr>
          <a:lstStyle/>
          <a:p>
            <a:r>
              <a:rPr lang="en-AU" sz="2400" dirty="0"/>
              <a:t>Biggest part of the brain</a:t>
            </a:r>
          </a:p>
          <a:p>
            <a:r>
              <a:rPr lang="en-AU" sz="2400" dirty="0"/>
              <a:t>Cerebral cortex:</a:t>
            </a:r>
          </a:p>
          <a:p>
            <a:pPr lvl="1"/>
            <a:r>
              <a:rPr lang="en-AU" sz="2000" dirty="0"/>
              <a:t>Outer layer</a:t>
            </a:r>
          </a:p>
          <a:p>
            <a:pPr lvl="1"/>
            <a:r>
              <a:rPr lang="en-AU" sz="2000" dirty="0"/>
              <a:t>Grey matter (cell bodies)</a:t>
            </a:r>
            <a:endParaRPr lang="en-AU" dirty="0"/>
          </a:p>
          <a:p>
            <a:pPr marL="400050"/>
            <a:r>
              <a:rPr lang="en-AU" sz="2400" dirty="0"/>
              <a:t>White matter</a:t>
            </a:r>
          </a:p>
          <a:p>
            <a:pPr marL="800100" lvl="1"/>
            <a:r>
              <a:rPr lang="en-AU" sz="2000" dirty="0"/>
              <a:t>Below cortex</a:t>
            </a:r>
          </a:p>
          <a:p>
            <a:pPr marL="800100" lvl="1"/>
            <a:r>
              <a:rPr lang="en-AU" sz="2000" dirty="0"/>
              <a:t>Axons</a:t>
            </a:r>
          </a:p>
          <a:p>
            <a:pPr marL="457200"/>
            <a:r>
              <a:rPr lang="en-AU" sz="2400" dirty="0"/>
              <a:t>Basal Ganglia</a:t>
            </a:r>
          </a:p>
          <a:p>
            <a:pPr marL="857250" lvl="1"/>
            <a:r>
              <a:rPr lang="en-AU" sz="2000" dirty="0"/>
              <a:t>Deep within cerebrum</a:t>
            </a:r>
          </a:p>
          <a:p>
            <a:pPr marL="857250" lvl="1"/>
            <a:r>
              <a:rPr lang="en-AU" sz="2000" dirty="0"/>
              <a:t>Additional grey matter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163" y="394266"/>
            <a:ext cx="3805833" cy="2548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079" y="3227169"/>
            <a:ext cx="2848845" cy="3396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7680" y="6426926"/>
            <a:ext cx="652272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Describe the location and main functions of the cerebrum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50034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782" y="187552"/>
            <a:ext cx="3898776" cy="634082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The Cerebrum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908720"/>
            <a:ext cx="7787208" cy="5217443"/>
          </a:xfrm>
        </p:spPr>
        <p:txBody>
          <a:bodyPr>
            <a:normAutofit/>
          </a:bodyPr>
          <a:lstStyle/>
          <a:p>
            <a:r>
              <a:rPr lang="en-AU" sz="2400" dirty="0"/>
              <a:t>Folded Surface</a:t>
            </a:r>
          </a:p>
          <a:p>
            <a:pPr lvl="1"/>
            <a:r>
              <a:rPr lang="en-AU" sz="2000" dirty="0"/>
              <a:t>Increase surface area</a:t>
            </a:r>
          </a:p>
          <a:p>
            <a:pPr lvl="1"/>
            <a:r>
              <a:rPr lang="en-AU" sz="2000" dirty="0"/>
              <a:t>Fits 70% of neurons in CNS</a:t>
            </a:r>
          </a:p>
          <a:p>
            <a:r>
              <a:rPr lang="en-AU" sz="2400" dirty="0"/>
              <a:t>Ridges</a:t>
            </a:r>
          </a:p>
          <a:p>
            <a:pPr lvl="1"/>
            <a:r>
              <a:rPr lang="en-AU" sz="2000" dirty="0"/>
              <a:t>Called Convolutions or </a:t>
            </a:r>
            <a:r>
              <a:rPr lang="en-AU" sz="2000" dirty="0" err="1"/>
              <a:t>Gyri</a:t>
            </a:r>
            <a:r>
              <a:rPr lang="en-AU" sz="2000" dirty="0"/>
              <a:t> (s. </a:t>
            </a:r>
            <a:r>
              <a:rPr lang="en-AU" sz="2000" dirty="0" err="1"/>
              <a:t>gyrus</a:t>
            </a:r>
            <a:r>
              <a:rPr lang="en-AU" sz="2000" dirty="0"/>
              <a:t>)</a:t>
            </a:r>
          </a:p>
          <a:p>
            <a:r>
              <a:rPr lang="en-AU" sz="2400" dirty="0" err="1"/>
              <a:t>Downfolds</a:t>
            </a:r>
            <a:endParaRPr lang="en-AU" sz="2400" dirty="0"/>
          </a:p>
          <a:p>
            <a:pPr lvl="1"/>
            <a:r>
              <a:rPr lang="en-AU" sz="2000" dirty="0"/>
              <a:t>Shallow ones called sulci (s. sulcus)</a:t>
            </a:r>
          </a:p>
          <a:p>
            <a:pPr lvl="1"/>
            <a:r>
              <a:rPr lang="en-AU" sz="2000" dirty="0"/>
              <a:t>Deep ones called Fissures</a:t>
            </a:r>
          </a:p>
          <a:p>
            <a:r>
              <a:rPr lang="en-AU" sz="2400" dirty="0"/>
              <a:t>Longitudinal Fissure</a:t>
            </a:r>
          </a:p>
          <a:p>
            <a:pPr lvl="1"/>
            <a:r>
              <a:rPr lang="en-AU" sz="2000" dirty="0"/>
              <a:t>Separates cerebrum into two hemispheres</a:t>
            </a:r>
          </a:p>
          <a:p>
            <a:pPr lvl="1"/>
            <a:r>
              <a:rPr lang="en-AU" sz="2000" dirty="0"/>
              <a:t>Corpus callosum joins the hemispheres at the base.</a:t>
            </a:r>
          </a:p>
          <a:p>
            <a:pPr marL="0" indent="0">
              <a:buNone/>
            </a:pPr>
            <a:endParaRPr lang="en-AU" sz="2400" dirty="0"/>
          </a:p>
          <a:p>
            <a:pPr marL="457200" lvl="1" indent="0">
              <a:buNone/>
            </a:pPr>
            <a:endParaRPr lang="en-AU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14" y="725463"/>
            <a:ext cx="5133762" cy="3437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7680" y="6426926"/>
            <a:ext cx="5111931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Describe the main features of the cerebrum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90300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77" y="440795"/>
            <a:ext cx="10947019" cy="5402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7680" y="6426926"/>
            <a:ext cx="5111931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Describe the main features of the cerebrum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63727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634" y="274638"/>
            <a:ext cx="5540342" cy="634082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The Cerebrum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34" y="908721"/>
            <a:ext cx="9428774" cy="5217443"/>
          </a:xfrm>
        </p:spPr>
        <p:txBody>
          <a:bodyPr>
            <a:normAutofit/>
          </a:bodyPr>
          <a:lstStyle/>
          <a:p>
            <a:r>
              <a:rPr lang="en-AU" sz="2400" dirty="0"/>
              <a:t>Each hemisphere:  4 lobes</a:t>
            </a:r>
          </a:p>
          <a:p>
            <a:pPr lvl="1"/>
            <a:r>
              <a:rPr lang="en-AU" sz="2000" dirty="0"/>
              <a:t>Frontal</a:t>
            </a:r>
          </a:p>
          <a:p>
            <a:pPr lvl="1"/>
            <a:r>
              <a:rPr lang="en-AU" sz="2000" dirty="0"/>
              <a:t>Temporal</a:t>
            </a:r>
          </a:p>
          <a:p>
            <a:pPr lvl="1"/>
            <a:r>
              <a:rPr lang="en-AU" sz="2000" dirty="0"/>
              <a:t>Occipital</a:t>
            </a:r>
          </a:p>
          <a:p>
            <a:pPr lvl="1"/>
            <a:r>
              <a:rPr lang="en-AU" sz="2000" dirty="0"/>
              <a:t>Parietal</a:t>
            </a:r>
          </a:p>
          <a:p>
            <a:pPr lvl="1"/>
            <a:endParaRPr lang="en-AU" sz="2000" dirty="0"/>
          </a:p>
          <a:p>
            <a:pPr lvl="1"/>
            <a:r>
              <a:rPr lang="en-AU" sz="2000" dirty="0"/>
              <a:t>Insula (like a 5</a:t>
            </a:r>
            <a:r>
              <a:rPr lang="en-AU" sz="2000" baseline="30000" dirty="0"/>
              <a:t>th</a:t>
            </a:r>
            <a:r>
              <a:rPr lang="en-AU" sz="2000" dirty="0"/>
              <a:t> lobe)</a:t>
            </a:r>
          </a:p>
          <a:p>
            <a:pPr marL="0" indent="0">
              <a:buNone/>
            </a:pPr>
            <a:endParaRPr lang="en-AU" sz="2400" dirty="0"/>
          </a:p>
          <a:p>
            <a:pPr marL="457200" lvl="1" indent="0">
              <a:buNone/>
            </a:pPr>
            <a:endParaRPr lang="en-AU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290" y="683940"/>
            <a:ext cx="6306600" cy="4227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317" y="3965428"/>
            <a:ext cx="3329637" cy="2317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7680" y="6426926"/>
            <a:ext cx="5111931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Describe the main features of the cerebrum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22919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9472" y="112212"/>
            <a:ext cx="8229600" cy="940524"/>
          </a:xfrm>
        </p:spPr>
        <p:txBody>
          <a:bodyPr>
            <a:normAutofit/>
          </a:bodyPr>
          <a:lstStyle/>
          <a:p>
            <a:r>
              <a:rPr lang="en-AU" sz="3600" b="1" dirty="0"/>
              <a:t/>
            </a:r>
            <a:br>
              <a:rPr lang="en-AU" sz="3600" b="1" dirty="0"/>
            </a:br>
            <a:r>
              <a:rPr lang="en-AU" sz="1600" b="1" dirty="0"/>
              <a:t>note:  this is a couple of examples only.  There are MANY more</a:t>
            </a:r>
            <a:endParaRPr lang="en-AU" sz="3600" b="1" dirty="0"/>
          </a:p>
        </p:txBody>
      </p:sp>
      <p:pic>
        <p:nvPicPr>
          <p:cNvPr id="10242" name="Picture 2" descr="Image result for cerebral tr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683" y="1052736"/>
            <a:ext cx="7509520" cy="535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7680" y="6426926"/>
            <a:ext cx="8090263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Understand some pathways involved in sensory impulses reaching the cerebrum.</a:t>
            </a:r>
            <a:endParaRPr lang="en-AU" sz="1600" i="1" dirty="0"/>
          </a:p>
        </p:txBody>
      </p:sp>
      <p:sp>
        <p:nvSpPr>
          <p:cNvPr id="3" name="Rectangle 2"/>
          <p:cNvSpPr/>
          <p:nvPr/>
        </p:nvSpPr>
        <p:spPr>
          <a:xfrm>
            <a:off x="280725" y="182140"/>
            <a:ext cx="68341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600" b="1" dirty="0"/>
              <a:t>Pathways to the Cerebral Cortex 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360911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594" y="274638"/>
            <a:ext cx="9810206" cy="634082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Cerebral White Matter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554" y="1340769"/>
            <a:ext cx="5590903" cy="4785395"/>
          </a:xfrm>
        </p:spPr>
        <p:txBody>
          <a:bodyPr>
            <a:normAutofit/>
          </a:bodyPr>
          <a:lstStyle/>
          <a:p>
            <a:r>
              <a:rPr lang="en-AU" sz="2400" dirty="0" err="1"/>
              <a:t>Myelinated</a:t>
            </a:r>
            <a:r>
              <a:rPr lang="en-AU" sz="2400" dirty="0"/>
              <a:t> axons</a:t>
            </a:r>
          </a:p>
          <a:p>
            <a:r>
              <a:rPr lang="en-AU" sz="2400" dirty="0"/>
              <a:t>Bundles of nerve fibres in CNS are called tracts</a:t>
            </a:r>
          </a:p>
          <a:p>
            <a:r>
              <a:rPr lang="en-AU" sz="2400" dirty="0"/>
              <a:t>3 types of tracts in white matter:</a:t>
            </a:r>
          </a:p>
          <a:p>
            <a:pPr lvl="1"/>
            <a:r>
              <a:rPr lang="en-AU" sz="2000" dirty="0"/>
              <a:t>Tracts connecting parts of cortex within same </a:t>
            </a:r>
            <a:r>
              <a:rPr lang="en-AU" sz="2000" dirty="0" smtClean="0"/>
              <a:t>hemisphere – Association Fibres</a:t>
            </a:r>
            <a:endParaRPr lang="en-AU" sz="2000" dirty="0"/>
          </a:p>
          <a:p>
            <a:pPr lvl="1"/>
            <a:r>
              <a:rPr lang="en-AU" sz="2000" dirty="0"/>
              <a:t>Tracts between left and right </a:t>
            </a:r>
            <a:r>
              <a:rPr lang="en-AU" sz="2000" dirty="0" smtClean="0"/>
              <a:t>hemispheres – Commissural Fibres (including Corpus Callosum)</a:t>
            </a:r>
            <a:endParaRPr lang="en-AU" sz="2000" dirty="0"/>
          </a:p>
          <a:p>
            <a:pPr lvl="1"/>
            <a:r>
              <a:rPr lang="en-AU" sz="2000" dirty="0"/>
              <a:t>Tracts connecting cortex to other parts of brain or spinal </a:t>
            </a:r>
            <a:r>
              <a:rPr lang="en-AU" sz="2000" dirty="0" smtClean="0"/>
              <a:t>cord – Projection Fibres</a:t>
            </a:r>
            <a:endParaRPr lang="en-AU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454" y="0"/>
            <a:ext cx="5115878" cy="4795301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079" y="3472208"/>
            <a:ext cx="2367861" cy="2324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508" y="6219659"/>
            <a:ext cx="6200503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Describe the types of connections (tracts) in the cerebrum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99451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BBC3E71-D330-4BF0-B064-0D1E2FC55FAB}"/>
</file>

<file path=customXml/itemProps2.xml><?xml version="1.0" encoding="utf-8"?>
<ds:datastoreItem xmlns:ds="http://schemas.openxmlformats.org/officeDocument/2006/customXml" ds:itemID="{5A89BC7E-3DF4-4244-959B-62815E7C125F}"/>
</file>

<file path=customXml/itemProps3.xml><?xml version="1.0" encoding="utf-8"?>
<ds:datastoreItem xmlns:ds="http://schemas.openxmlformats.org/officeDocument/2006/customXml" ds:itemID="{8DAFBDC6-9E13-4587-BD49-6D28C8514393}"/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976</Words>
  <Application>Microsoft Office PowerPoint</Application>
  <PresentationFormat>Widescreen</PresentationFormat>
  <Paragraphs>183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CNS – The Brain </vt:lpstr>
      <vt:lpstr>PowerPoint Presentation</vt:lpstr>
      <vt:lpstr>The Brain</vt:lpstr>
      <vt:lpstr>The Cerebrum</vt:lpstr>
      <vt:lpstr>The Cerebrum</vt:lpstr>
      <vt:lpstr>PowerPoint Presentation</vt:lpstr>
      <vt:lpstr>The Cerebrum</vt:lpstr>
      <vt:lpstr> note:  this is a couple of examples only.  There are MANY more</vt:lpstr>
      <vt:lpstr>Cerebral White Matter</vt:lpstr>
      <vt:lpstr>Functions of the Cerebrum</vt:lpstr>
      <vt:lpstr>PowerPoint Presentation</vt:lpstr>
      <vt:lpstr>Left vs Right Hemispheres – the facts</vt:lpstr>
      <vt:lpstr>PowerPoint Presentation</vt:lpstr>
      <vt:lpstr>Brain structures other than cerebrum</vt:lpstr>
      <vt:lpstr>Corpus Callosum</vt:lpstr>
      <vt:lpstr>Cerebellum</vt:lpstr>
      <vt:lpstr>Hypothalamus</vt:lpstr>
      <vt:lpstr>Medulla Oblongata</vt:lpstr>
      <vt:lpstr>Spinal Cord</vt:lpstr>
      <vt:lpstr>PowerPoint Presentation</vt:lpstr>
      <vt:lpstr>PowerPoint Presentation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CNS – The Brain</dc:title>
  <dc:creator>BYRNE Robin [Belmont City College]</dc:creator>
  <cp:lastModifiedBy>BYRNE Robin [Belmont City College]</cp:lastModifiedBy>
  <cp:revision>15</cp:revision>
  <dcterms:created xsi:type="dcterms:W3CDTF">2021-03-09T06:36:49Z</dcterms:created>
  <dcterms:modified xsi:type="dcterms:W3CDTF">2022-03-04T02:32:49Z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