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60" r:id="rId5"/>
    <p:sldId id="264" r:id="rId6"/>
    <p:sldId id="265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8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7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6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18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94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1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2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8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3F45-12A3-4060-BC5F-F3189150D82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A901-FD8A-4F63-B03E-51685355A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85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10069"/>
              </p:ext>
            </p:extLst>
          </p:nvPr>
        </p:nvGraphicFramePr>
        <p:xfrm>
          <a:off x="296092" y="100697"/>
          <a:ext cx="11739154" cy="666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44378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741828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i="1" baseline="0" dirty="0" smtClean="0"/>
                    </a:p>
                    <a:p>
                      <a:r>
                        <a:rPr lang="en-AU" sz="1600" b="0" baseline="0" dirty="0" smtClean="0"/>
                        <a:t>Complete the past exam question given, under test conditions (not for actual marks)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CNS Protection, Comparing NS and Endocrine systems</a:t>
                      </a:r>
                    </a:p>
                    <a:p>
                      <a:r>
                        <a:rPr lang="en-AU" sz="1600" b="0" baseline="0" dirty="0" smtClean="0"/>
                        <a:t>3: Work on Review Worksheet CNS Protection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Diseases of the Nervous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the skull and vertebral column protect the nervous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structure of the meninges in the skull and spinal column.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how the meninges protect the CNS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content of cerebrospinal fluid (CSF) and discuss where it is produced.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the functions of the CSF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similarities between the Nervous and Endocrine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differences between the Nervous and Endocrine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535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Cranium</a:t>
                      </a:r>
                    </a:p>
                    <a:p>
                      <a:r>
                        <a:rPr lang="en-AU" sz="1600" b="0" dirty="0" smtClean="0"/>
                        <a:t>Meninges</a:t>
                      </a:r>
                    </a:p>
                    <a:p>
                      <a:r>
                        <a:rPr lang="en-AU" sz="1600" b="0" dirty="0" smtClean="0"/>
                        <a:t>Cerebrospinal</a:t>
                      </a:r>
                      <a:r>
                        <a:rPr lang="en-AU" sz="1600" b="0" baseline="0" dirty="0" smtClean="0"/>
                        <a:t> fluid</a:t>
                      </a:r>
                    </a:p>
                    <a:p>
                      <a:r>
                        <a:rPr lang="en-AU" sz="1600" b="0" baseline="0" dirty="0" smtClean="0"/>
                        <a:t>Blood-brain barrier</a:t>
                      </a:r>
                    </a:p>
                    <a:p>
                      <a:r>
                        <a:rPr lang="en-AU" sz="1600" b="0" baseline="0" dirty="0" smtClean="0"/>
                        <a:t>Pia Mater</a:t>
                      </a:r>
                    </a:p>
                    <a:p>
                      <a:r>
                        <a:rPr lang="en-AU" sz="1600" b="0" baseline="0" dirty="0" smtClean="0"/>
                        <a:t>Arachnoid Mater</a:t>
                      </a:r>
                    </a:p>
                    <a:p>
                      <a:r>
                        <a:rPr lang="en-AU" sz="1600" b="0" baseline="0" dirty="0" smtClean="0"/>
                        <a:t>Dura Mater</a:t>
                      </a:r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8" name="Picture 4" descr="Brains | Human brain, Psychology humor, Take ex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31" y="3208718"/>
            <a:ext cx="2960915" cy="35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2" y="418655"/>
            <a:ext cx="10933612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Nervous and Endocrine System Comparison - Differences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02" y="1124745"/>
            <a:ext cx="9953898" cy="5001419"/>
          </a:xfrm>
        </p:spPr>
        <p:txBody>
          <a:bodyPr/>
          <a:lstStyle/>
          <a:p>
            <a:pPr marL="0" indent="0">
              <a:buNone/>
            </a:pPr>
            <a:endParaRPr lang="en-AU" b="1" dirty="0"/>
          </a:p>
          <a:p>
            <a:pPr lvl="1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2" y="1228818"/>
            <a:ext cx="11404577" cy="458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6623" y="6401949"/>
            <a:ext cx="646377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List differences between the endocrine and nervous systems.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4975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3" y="523204"/>
            <a:ext cx="11599817" cy="576064"/>
          </a:xfrm>
        </p:spPr>
        <p:txBody>
          <a:bodyPr>
            <a:noAutofit/>
          </a:bodyPr>
          <a:lstStyle/>
          <a:p>
            <a:r>
              <a:rPr lang="en-AU" sz="4000" b="1" dirty="0"/>
              <a:t>The Central Nervous System (CNS) - protection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10" y="1587964"/>
            <a:ext cx="5923641" cy="402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012" y="6104736"/>
            <a:ext cx="1140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AU" sz="2000" i="1" dirty="0" smtClean="0">
                <a:solidFill>
                  <a:schemeClr val="bg1">
                    <a:lumMod val="50000"/>
                  </a:schemeClr>
                </a:solidFill>
              </a:rPr>
              <a:t>Human Perspectives – The Nervous System is highly organised</a:t>
            </a:r>
            <a:endParaRPr lang="en-A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74638"/>
            <a:ext cx="9453154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Central Nervous System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124743"/>
            <a:ext cx="10515600" cy="5084467"/>
          </a:xfrm>
        </p:spPr>
        <p:txBody>
          <a:bodyPr>
            <a:normAutofit/>
          </a:bodyPr>
          <a:lstStyle/>
          <a:p>
            <a:r>
              <a:rPr lang="en-AU" dirty="0" smtClean="0"/>
              <a:t>Brain and Spinal Cord</a:t>
            </a:r>
          </a:p>
          <a:p>
            <a:r>
              <a:rPr lang="en-AU" dirty="0" smtClean="0"/>
              <a:t>Interprets, Coordinates and Integrates </a:t>
            </a:r>
          </a:p>
          <a:p>
            <a:pPr lvl="1"/>
            <a:r>
              <a:rPr lang="en-AU" dirty="0" smtClean="0"/>
              <a:t>input from sensory nervous system </a:t>
            </a:r>
          </a:p>
          <a:p>
            <a:pPr lvl="1"/>
            <a:r>
              <a:rPr lang="en-AU" dirty="0" smtClean="0"/>
              <a:t>output to motor nervous system</a:t>
            </a:r>
          </a:p>
          <a:p>
            <a:r>
              <a:rPr lang="en-AU" dirty="0" smtClean="0"/>
              <a:t>Delicate and Vital</a:t>
            </a:r>
          </a:p>
          <a:p>
            <a:r>
              <a:rPr lang="en-AU" dirty="0" smtClean="0"/>
              <a:t>Fragile, does not heal or regenerate well</a:t>
            </a:r>
          </a:p>
          <a:p>
            <a:r>
              <a:rPr lang="en-AU" dirty="0" smtClean="0"/>
              <a:t>3 structures for protection:</a:t>
            </a:r>
          </a:p>
          <a:p>
            <a:pPr lvl="1"/>
            <a:r>
              <a:rPr lang="en-AU" i="1" dirty="0" smtClean="0"/>
              <a:t>Bone</a:t>
            </a:r>
          </a:p>
          <a:p>
            <a:pPr lvl="1"/>
            <a:r>
              <a:rPr lang="en-AU" i="1" dirty="0" smtClean="0"/>
              <a:t>Meninges</a:t>
            </a:r>
          </a:p>
          <a:p>
            <a:pPr lvl="1"/>
            <a:r>
              <a:rPr lang="en-AU" i="1" dirty="0" err="1" smtClean="0"/>
              <a:t>Cerebro</a:t>
            </a:r>
            <a:r>
              <a:rPr lang="en-AU" i="1" dirty="0" smtClean="0"/>
              <a:t>-Spinal Fluid (CSF)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306286" y="6277930"/>
            <a:ext cx="754162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how the skull and vertebral column protect the nervous system.</a:t>
            </a:r>
          </a:p>
        </p:txBody>
      </p:sp>
    </p:spTree>
    <p:extLst>
      <p:ext uri="{BB962C8B-B14F-4D97-AF65-F5344CB8AC3E}">
        <p14:creationId xmlns:p14="http://schemas.microsoft.com/office/powerpoint/2010/main" val="20996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48512"/>
            <a:ext cx="8229600" cy="4180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Protection of CNS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08720"/>
            <a:ext cx="11521440" cy="5760640"/>
          </a:xfrm>
        </p:spPr>
        <p:txBody>
          <a:bodyPr>
            <a:normAutofit/>
          </a:bodyPr>
          <a:lstStyle/>
          <a:p>
            <a:r>
              <a:rPr lang="en-AU" sz="2000" b="1" dirty="0"/>
              <a:t>Bone</a:t>
            </a:r>
          </a:p>
          <a:p>
            <a:pPr lvl="1"/>
            <a:r>
              <a:rPr lang="en-AU" sz="2000" dirty="0"/>
              <a:t>Cranium (skull) houses the brain</a:t>
            </a:r>
          </a:p>
          <a:p>
            <a:pPr lvl="1"/>
            <a:r>
              <a:rPr lang="en-AU" sz="2000" dirty="0"/>
              <a:t>Spinal cord within vertebral canal in </a:t>
            </a:r>
            <a:r>
              <a:rPr lang="en-AU" sz="2000" dirty="0" smtClean="0"/>
              <a:t>vertebrae</a:t>
            </a:r>
          </a:p>
          <a:p>
            <a:pPr lvl="1"/>
            <a:r>
              <a:rPr lang="en-AU" sz="2000" dirty="0" smtClean="0"/>
              <a:t>Rigid structure to protect from penetrating </a:t>
            </a:r>
          </a:p>
          <a:p>
            <a:pPr marL="457200" lvl="1" indent="0">
              <a:buNone/>
            </a:pPr>
            <a:r>
              <a:rPr lang="en-AU" sz="2000" dirty="0" smtClean="0"/>
              <a:t>    and pressure injuries.</a:t>
            </a:r>
            <a:endParaRPr lang="en-AU" sz="2000" dirty="0"/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b="1" dirty="0"/>
              <a:t>Meninges</a:t>
            </a:r>
          </a:p>
          <a:p>
            <a:pPr lvl="1"/>
            <a:r>
              <a:rPr lang="en-AU" sz="2000" dirty="0"/>
              <a:t>3 layers of connective tissue</a:t>
            </a:r>
          </a:p>
          <a:p>
            <a:pPr lvl="1"/>
            <a:r>
              <a:rPr lang="en-AU" sz="2000" dirty="0"/>
              <a:t>Between bone and CNS</a:t>
            </a:r>
          </a:p>
          <a:p>
            <a:pPr lvl="1"/>
            <a:r>
              <a:rPr lang="en-AU" sz="2000" dirty="0"/>
              <a:t>Fibrous outer </a:t>
            </a:r>
            <a:r>
              <a:rPr lang="en-AU" sz="2000" dirty="0" smtClean="0"/>
              <a:t>layer – dura mater “</a:t>
            </a:r>
            <a:r>
              <a:rPr lang="en-AU" sz="2000" i="1" dirty="0" smtClean="0"/>
              <a:t>tough mother” – </a:t>
            </a:r>
            <a:r>
              <a:rPr lang="en-AU" sz="2000" dirty="0" smtClean="0"/>
              <a:t>stuck to inside of skull.</a:t>
            </a:r>
            <a:endParaRPr lang="en-AU" sz="2000" dirty="0"/>
          </a:p>
          <a:p>
            <a:pPr lvl="1"/>
            <a:r>
              <a:rPr lang="en-AU" sz="2000" dirty="0"/>
              <a:t>Loose mesh middle </a:t>
            </a:r>
            <a:r>
              <a:rPr lang="en-AU" sz="2000" dirty="0" smtClean="0"/>
              <a:t>layer – arachnoid mater – </a:t>
            </a:r>
            <a:r>
              <a:rPr lang="en-AU" sz="2000" i="1" dirty="0" smtClean="0"/>
              <a:t>“spider mother” – </a:t>
            </a:r>
            <a:r>
              <a:rPr lang="en-AU" sz="2000" dirty="0" smtClean="0"/>
              <a:t>allows for flow of CSF</a:t>
            </a:r>
            <a:endParaRPr lang="en-AU" sz="2000" i="1" dirty="0" smtClean="0"/>
          </a:p>
          <a:p>
            <a:pPr lvl="1"/>
            <a:r>
              <a:rPr lang="en-AU" sz="2000" dirty="0" smtClean="0"/>
              <a:t>Subarachnoid space – cerebrospinal fluid flows through this space.</a:t>
            </a:r>
            <a:endParaRPr lang="en-AU" sz="2000" dirty="0"/>
          </a:p>
          <a:p>
            <a:pPr lvl="1"/>
            <a:r>
              <a:rPr lang="en-AU" sz="2000" dirty="0"/>
              <a:t>Delicate inner </a:t>
            </a:r>
            <a:r>
              <a:rPr lang="en-AU" sz="2000" dirty="0" smtClean="0"/>
              <a:t>layer – pia mater – </a:t>
            </a:r>
            <a:r>
              <a:rPr lang="en-AU" sz="2000" i="1" dirty="0" smtClean="0"/>
              <a:t>“gentle mother”</a:t>
            </a:r>
            <a:endParaRPr lang="en-AU" sz="2000" i="1" dirty="0"/>
          </a:p>
          <a:p>
            <a:pPr lvl="2"/>
            <a:r>
              <a:rPr lang="en-AU" sz="1600" dirty="0"/>
              <a:t>Blood vessels</a:t>
            </a:r>
          </a:p>
          <a:p>
            <a:pPr lvl="2"/>
            <a:r>
              <a:rPr lang="en-AU" sz="1600" dirty="0"/>
              <a:t>Sticks closely to surface of brain, and spinal cord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26" y="0"/>
            <a:ext cx="6290157" cy="414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58244" y="6330806"/>
            <a:ext cx="560831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the structure of the meninges in the brain.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6915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16632"/>
            <a:ext cx="8064896" cy="640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330" y="6435309"/>
            <a:ext cx="560831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the structure of the meninges in the brain.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89310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53" y="357510"/>
            <a:ext cx="8552132" cy="556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9958" y="6304680"/>
            <a:ext cx="608600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the structure of the meninges in the spinal cord.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9457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rebrospinal Fluid Flow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93" y="1111430"/>
            <a:ext cx="5445709" cy="52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67" y="257221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Protection of CNS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0" y="1026610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en-AU" sz="2000" b="1" dirty="0"/>
              <a:t>Cerebrospinal Fluid (CSF)</a:t>
            </a:r>
          </a:p>
          <a:p>
            <a:pPr lvl="1"/>
            <a:r>
              <a:rPr lang="en-AU" sz="2000" dirty="0" smtClean="0"/>
              <a:t>Flows </a:t>
            </a:r>
            <a:r>
              <a:rPr lang="en-AU" sz="2000" dirty="0"/>
              <a:t>b</a:t>
            </a:r>
            <a:r>
              <a:rPr lang="en-AU" sz="2000" dirty="0" smtClean="0"/>
              <a:t>etween </a:t>
            </a:r>
            <a:r>
              <a:rPr lang="en-AU" sz="2000" dirty="0"/>
              <a:t>middle and inner layers of </a:t>
            </a:r>
            <a:r>
              <a:rPr lang="en-AU" sz="2000" dirty="0" smtClean="0"/>
              <a:t>meninges</a:t>
            </a:r>
          </a:p>
          <a:p>
            <a:pPr lvl="1"/>
            <a:r>
              <a:rPr lang="en-AU" sz="2000" dirty="0"/>
              <a:t>Formed from blood, circulates and eventually re-enters blood.  </a:t>
            </a:r>
          </a:p>
          <a:p>
            <a:pPr lvl="1"/>
            <a:r>
              <a:rPr lang="en-AU" sz="2000" dirty="0"/>
              <a:t>Circulates through cavities in brain and canal in spinal cord</a:t>
            </a:r>
          </a:p>
          <a:p>
            <a:pPr lvl="1"/>
            <a:r>
              <a:rPr lang="en-AU" sz="2000" dirty="0"/>
              <a:t>Clear, watery fluid:</a:t>
            </a:r>
          </a:p>
          <a:p>
            <a:pPr lvl="2"/>
            <a:r>
              <a:rPr lang="en-AU" sz="1600" dirty="0"/>
              <a:t>Few cells</a:t>
            </a:r>
          </a:p>
          <a:p>
            <a:pPr lvl="2"/>
            <a:r>
              <a:rPr lang="en-AU" sz="1600" dirty="0"/>
              <a:t>Glucose, protein, urea, </a:t>
            </a:r>
            <a:r>
              <a:rPr lang="en-AU" sz="1600" dirty="0" smtClean="0"/>
              <a:t>salts</a:t>
            </a:r>
          </a:p>
          <a:p>
            <a:pPr marL="914400" lvl="2" indent="0">
              <a:buNone/>
            </a:pPr>
            <a:endParaRPr lang="en-AU" sz="1600" dirty="0" smtClean="0"/>
          </a:p>
          <a:p>
            <a:r>
              <a:rPr lang="en-AU" sz="2400" b="1" dirty="0"/>
              <a:t>3 functions</a:t>
            </a:r>
            <a:r>
              <a:rPr lang="en-AU" sz="2400" b="1" dirty="0" smtClean="0"/>
              <a:t>:</a:t>
            </a:r>
          </a:p>
          <a:p>
            <a:pPr marL="457200" lvl="1" indent="0">
              <a:buNone/>
            </a:pPr>
            <a:r>
              <a:rPr lang="en-AU" sz="2000" dirty="0" smtClean="0"/>
              <a:t>	</a:t>
            </a:r>
            <a:r>
              <a:rPr lang="en-AU" sz="2000" b="1" i="1" dirty="0" smtClean="0"/>
              <a:t>Protection</a:t>
            </a:r>
          </a:p>
          <a:p>
            <a:pPr lvl="2"/>
            <a:r>
              <a:rPr lang="en-AU" sz="1600" dirty="0" smtClean="0"/>
              <a:t>Shock absorber to protect from impact</a:t>
            </a:r>
          </a:p>
          <a:p>
            <a:pPr lvl="2"/>
            <a:r>
              <a:rPr lang="en-AU" sz="1600" dirty="0" smtClean="0"/>
              <a:t>Barrier between blood vessels and CSF is quite tight “blood-brain barrier” – protects against entry of bacteria and some other particles</a:t>
            </a:r>
          </a:p>
          <a:p>
            <a:pPr marL="914400" lvl="2" indent="0">
              <a:buNone/>
            </a:pPr>
            <a:endParaRPr lang="en-AU" sz="1200" dirty="0" smtClean="0"/>
          </a:p>
          <a:p>
            <a:pPr marL="457200" lvl="1" indent="0">
              <a:buNone/>
            </a:pPr>
            <a:r>
              <a:rPr lang="en-AU" sz="2000" dirty="0" smtClean="0"/>
              <a:t>	</a:t>
            </a:r>
            <a:r>
              <a:rPr lang="en-AU" sz="2000" b="1" i="1" dirty="0" smtClean="0"/>
              <a:t>Support</a:t>
            </a:r>
          </a:p>
          <a:p>
            <a:pPr lvl="2"/>
            <a:r>
              <a:rPr lang="en-AU" sz="1600" dirty="0" smtClean="0"/>
              <a:t>Supports the fragile brain tissue – cushions it from contact with the skull and floats it within the cranial cavity</a:t>
            </a:r>
          </a:p>
          <a:p>
            <a:pPr marL="457200" lvl="1" indent="0">
              <a:buNone/>
            </a:pPr>
            <a:r>
              <a:rPr lang="en-AU" sz="2000" dirty="0" smtClean="0"/>
              <a:t>	</a:t>
            </a:r>
            <a:r>
              <a:rPr lang="en-AU" sz="2000" b="1" i="1" dirty="0" smtClean="0"/>
              <a:t>Transport</a:t>
            </a:r>
          </a:p>
          <a:p>
            <a:pPr lvl="2"/>
            <a:r>
              <a:rPr lang="en-AU" sz="1600" dirty="0" smtClean="0"/>
              <a:t>Transports nutrients and wastes to and from cells of brain and spinal cord</a:t>
            </a:r>
            <a:endParaRPr lang="en-AU" sz="1600" dirty="0"/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46623" y="6401949"/>
            <a:ext cx="975561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the production and composition of the CNS, and discuss how the meninges protect the CNS.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5054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57742"/>
            <a:ext cx="1139952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Nervous and Endocrine Systems:  Comparison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30" y="1765249"/>
            <a:ext cx="9193939" cy="450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1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265929"/>
            <a:ext cx="10023565" cy="706090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Nervous and Endocrine System Comparison - Similarities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124745"/>
            <a:ext cx="11477897" cy="5458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b="1" dirty="0"/>
          </a:p>
          <a:p>
            <a:pPr lvl="1"/>
            <a:r>
              <a:rPr lang="en-AU" dirty="0" smtClean="0"/>
              <a:t>Both involved in sending messages from one part of the body to another</a:t>
            </a:r>
          </a:p>
          <a:p>
            <a:pPr lvl="1"/>
            <a:r>
              <a:rPr lang="en-AU" dirty="0" smtClean="0"/>
              <a:t>Some </a:t>
            </a:r>
            <a:r>
              <a:rPr lang="en-AU" dirty="0"/>
              <a:t>substances function as both neurotransmitters AND hormones </a:t>
            </a:r>
            <a:r>
              <a:rPr lang="en-AU" dirty="0" err="1"/>
              <a:t>eg</a:t>
            </a:r>
            <a:r>
              <a:rPr lang="en-AU" dirty="0"/>
              <a:t>:</a:t>
            </a:r>
          </a:p>
          <a:p>
            <a:pPr lvl="2"/>
            <a:r>
              <a:rPr lang="en-AU" dirty="0"/>
              <a:t>Dopamine</a:t>
            </a:r>
          </a:p>
          <a:p>
            <a:pPr lvl="2"/>
            <a:r>
              <a:rPr lang="en-AU" dirty="0"/>
              <a:t>ADH (Anti-Diuretic Hormone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The two systems interact, </a:t>
            </a:r>
            <a:r>
              <a:rPr lang="en-AU" dirty="0" err="1" smtClean="0"/>
              <a:t>eg</a:t>
            </a:r>
            <a:r>
              <a:rPr lang="en-AU" dirty="0" smtClean="0"/>
              <a:t>:</a:t>
            </a:r>
          </a:p>
          <a:p>
            <a:pPr lvl="2"/>
            <a:r>
              <a:rPr lang="en-AU" dirty="0" smtClean="0"/>
              <a:t>Hypothalamus receives neural messages and can respond by triggering an endocrine message.</a:t>
            </a:r>
          </a:p>
          <a:p>
            <a:pPr lvl="2"/>
            <a:r>
              <a:rPr lang="en-AU" dirty="0" smtClean="0"/>
              <a:t>Sympathetic NS simulation during fight or flight triggers release of adrenalin from adrenal medulla.</a:t>
            </a:r>
            <a:endParaRPr lang="en-AU" dirty="0"/>
          </a:p>
          <a:p>
            <a:pPr lvl="1"/>
            <a:r>
              <a:rPr lang="en-AU" dirty="0" smtClean="0"/>
              <a:t>Some </a:t>
            </a:r>
            <a:r>
              <a:rPr lang="en-AU" dirty="0"/>
              <a:t>hormones are secreted by neurons </a:t>
            </a:r>
            <a:r>
              <a:rPr lang="en-AU" dirty="0" err="1"/>
              <a:t>eg</a:t>
            </a:r>
            <a:r>
              <a:rPr lang="en-AU" dirty="0"/>
              <a:t>:</a:t>
            </a:r>
          </a:p>
          <a:p>
            <a:pPr lvl="2"/>
            <a:r>
              <a:rPr lang="en-AU" dirty="0"/>
              <a:t>Oxytocin from Posterior Pituitary neurons</a:t>
            </a:r>
          </a:p>
          <a:p>
            <a:pPr lvl="1"/>
            <a:r>
              <a:rPr lang="en-AU" dirty="0"/>
              <a:t>Some hormones and neurotransmitters have similar effects on target cells/tissues</a:t>
            </a:r>
          </a:p>
          <a:p>
            <a:pPr lvl="2"/>
            <a:r>
              <a:rPr lang="en-AU" dirty="0"/>
              <a:t>Noradrenalin and Glucagon both act on liver to cause glycogen to glucose</a:t>
            </a:r>
            <a:r>
              <a:rPr lang="en-AU" dirty="0" smtClean="0"/>
              <a:t>.</a:t>
            </a:r>
          </a:p>
          <a:p>
            <a:pPr lvl="2"/>
            <a:r>
              <a:rPr lang="en-AU" dirty="0" smtClean="0"/>
              <a:t>Noradrenalin and Adrenaline have very similar effects on tissues.</a:t>
            </a:r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46623" y="6401949"/>
            <a:ext cx="646377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List similarities between the endocrine and nervous systems.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7363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AFEDA8-7457-4D67-89CF-65828E3ADBEC}"/>
</file>

<file path=customXml/itemProps2.xml><?xml version="1.0" encoding="utf-8"?>
<ds:datastoreItem xmlns:ds="http://schemas.openxmlformats.org/officeDocument/2006/customXml" ds:itemID="{840FEAA9-74AD-4BB6-A8FC-6E729BA2BD77}"/>
</file>

<file path=customXml/itemProps3.xml><?xml version="1.0" encoding="utf-8"?>
<ds:datastoreItem xmlns:ds="http://schemas.openxmlformats.org/officeDocument/2006/customXml" ds:itemID="{567845DC-2DE6-49A4-96B5-816006FD5873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696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The Central Nervous System (CNS) - protection</vt:lpstr>
      <vt:lpstr>Central Nervous System</vt:lpstr>
      <vt:lpstr>Protection of CNS</vt:lpstr>
      <vt:lpstr>PowerPoint Presentation</vt:lpstr>
      <vt:lpstr>PowerPoint Presentation</vt:lpstr>
      <vt:lpstr>Protection of CNS</vt:lpstr>
      <vt:lpstr>Nervous and Endocrine Systems:  Comparison</vt:lpstr>
      <vt:lpstr>Nervous and Endocrine System Comparison - Similarities</vt:lpstr>
      <vt:lpstr>Nervous and Endocrine System Comparison - Differences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Nervous System (CNS) - protection</dc:title>
  <dc:creator>BYRNE Robin [Belmont City College]</dc:creator>
  <cp:lastModifiedBy>BYRNE Robin [Belmont City College]</cp:lastModifiedBy>
  <cp:revision>20</cp:revision>
  <dcterms:created xsi:type="dcterms:W3CDTF">2021-03-11T01:39:56Z</dcterms:created>
  <dcterms:modified xsi:type="dcterms:W3CDTF">2022-03-09T04:31:41Z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