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8" r:id="rId4"/>
    <p:sldId id="269" r:id="rId5"/>
    <p:sldId id="258" r:id="rId6"/>
    <p:sldId id="262" r:id="rId7"/>
    <p:sldId id="264" r:id="rId8"/>
    <p:sldId id="265" r:id="rId9"/>
    <p:sldId id="267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11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0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3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4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5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5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2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8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4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7271-AD86-4F15-BF06-C87C1E4DCC29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7CA9-C42C-458B-A7F8-C64E99690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8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39932"/>
              </p:ext>
            </p:extLst>
          </p:nvPr>
        </p:nvGraphicFramePr>
        <p:xfrm>
          <a:off x="296092" y="100697"/>
          <a:ext cx="11739154" cy="666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44378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741828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i="1" baseline="0" dirty="0" smtClean="0"/>
                    </a:p>
                    <a:p>
                      <a:r>
                        <a:rPr lang="en-AU" sz="1600" b="0" baseline="0" dirty="0" smtClean="0"/>
                        <a:t>Complete the past exam question given, under test conditions (not for actual marks)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Diseases of the Nervous System</a:t>
                      </a:r>
                    </a:p>
                    <a:p>
                      <a:r>
                        <a:rPr lang="en-AU" sz="1600" b="0" baseline="0" dirty="0" smtClean="0"/>
                        <a:t>3: Work on Review Worksheet Nervous System Diseases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Compulsory:  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Write out the steps involved in transmission across the synapse.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Diseases of the Nervous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cause and disease progression of Huntington’s Disease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gene therapy works and why it may be useful in future to treat Huntington’s Disease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disease progression and symptoms of Parkinson’s Disease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disease progression and symptoms of Alzheimer’s disease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cell replacement therapy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how cell replacement therapy could be used to treat diseases such as Alzheimer’s and Parkinson’s in future.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535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baseline="0" dirty="0" smtClean="0"/>
                        <a:t>Substantia </a:t>
                      </a:r>
                      <a:r>
                        <a:rPr lang="en-AU" sz="1600" b="0" baseline="0" dirty="0" err="1" smtClean="0"/>
                        <a:t>nigra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Amyloid</a:t>
                      </a:r>
                    </a:p>
                    <a:p>
                      <a:r>
                        <a:rPr lang="en-AU" sz="1600" b="0" baseline="0" dirty="0" smtClean="0"/>
                        <a:t>Tau tangles</a:t>
                      </a:r>
                    </a:p>
                    <a:p>
                      <a:r>
                        <a:rPr lang="en-AU" sz="1600" b="0" baseline="0" dirty="0" smtClean="0"/>
                        <a:t>Gene therapy</a:t>
                      </a:r>
                    </a:p>
                    <a:p>
                      <a:r>
                        <a:rPr lang="en-AU" sz="1600" b="0" baseline="0" dirty="0" smtClean="0"/>
                        <a:t>Cell replacement therapy</a:t>
                      </a:r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663" y="3515224"/>
            <a:ext cx="2945583" cy="32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9" y="330292"/>
            <a:ext cx="10515600" cy="618944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Cell Replacement Therapy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74" y="1155065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Could be used in future for neurodegenerative disorders such as Alzheimer’s and Parkinson’s.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Replacement of dying neurons with healthy ones derived from stem cells</a:t>
            </a:r>
          </a:p>
          <a:p>
            <a:pPr lvl="1"/>
            <a:r>
              <a:rPr lang="en-AU" sz="2000" dirty="0" smtClean="0"/>
              <a:t>Can grow and differentiate to replace damaged tissue</a:t>
            </a:r>
          </a:p>
          <a:p>
            <a:pPr lvl="1"/>
            <a:r>
              <a:rPr lang="en-AU" sz="2000" dirty="0" smtClean="0"/>
              <a:t>Controversy surrounding use of human embryonic stem cells</a:t>
            </a:r>
          </a:p>
          <a:p>
            <a:pPr lvl="1"/>
            <a:r>
              <a:rPr lang="en-AU" sz="2000" dirty="0" smtClean="0"/>
              <a:t>Other sources of stem cells are being researched</a:t>
            </a:r>
          </a:p>
          <a:p>
            <a:endParaRPr lang="en-AU" sz="2400" dirty="0" smtClean="0"/>
          </a:p>
          <a:p>
            <a:r>
              <a:rPr lang="en-AU" sz="2400" dirty="0" smtClean="0"/>
              <a:t>Technique not yet refined – is a potential future treatment.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890" y="6408123"/>
            <a:ext cx="1133638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cell replacement therapy and discuss how it could be useful in future to treat Parkinson’s and Alzheimer’s diseases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518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10515600" cy="8366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How Cell Replacement therapy might work once it is through the experimental stage: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712" y="6468110"/>
            <a:ext cx="1133638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cell replacement therapy and discuss how it could be useful in future to treat Parkinson’s and Alzheimer’s diseases</a:t>
            </a:r>
            <a:endParaRPr lang="en-AU" sz="16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94908" y="1570182"/>
            <a:ext cx="7058891" cy="460678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Healthy stem cells are extracted – could be:</a:t>
            </a:r>
          </a:p>
          <a:p>
            <a:pPr lvl="1"/>
            <a:r>
              <a:rPr lang="en-AU" sz="2000" dirty="0" smtClean="0"/>
              <a:t>From the patient – pluripotent, multipotent</a:t>
            </a:r>
          </a:p>
          <a:p>
            <a:pPr lvl="1"/>
            <a:r>
              <a:rPr lang="en-AU" sz="2000" dirty="0" smtClean="0"/>
              <a:t>Embryonic - totipotent</a:t>
            </a:r>
          </a:p>
          <a:p>
            <a:r>
              <a:rPr lang="en-AU" sz="2400" dirty="0" smtClean="0"/>
              <a:t>Stem cells are enriched in the laboratory:</a:t>
            </a:r>
          </a:p>
          <a:p>
            <a:pPr lvl="1"/>
            <a:r>
              <a:rPr lang="en-AU" sz="2000" dirty="0" smtClean="0"/>
              <a:t>Programmed to differentiate into cell type needed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dopamine producing neurons for </a:t>
            </a:r>
            <a:r>
              <a:rPr lang="en-AU" sz="1600" dirty="0" err="1" smtClean="0"/>
              <a:t>Parkinsons</a:t>
            </a:r>
            <a:endParaRPr lang="en-AU" sz="1600" dirty="0" smtClean="0"/>
          </a:p>
          <a:p>
            <a:pPr lvl="1"/>
            <a:r>
              <a:rPr lang="en-AU" sz="2000" dirty="0" smtClean="0"/>
              <a:t>May also be genetically modified to “fix” faulty stem cells</a:t>
            </a:r>
          </a:p>
          <a:p>
            <a:pPr lvl="1"/>
            <a:r>
              <a:rPr lang="en-AU" sz="2000" dirty="0" smtClean="0"/>
              <a:t>Cultured to grow and divide so many are available.</a:t>
            </a:r>
          </a:p>
          <a:p>
            <a:r>
              <a:rPr lang="en-AU" sz="2400" dirty="0" smtClean="0"/>
              <a:t>Stem cells are administered to the patient</a:t>
            </a:r>
          </a:p>
          <a:p>
            <a:pPr lvl="1"/>
            <a:r>
              <a:rPr lang="en-AU" sz="2000" dirty="0" smtClean="0"/>
              <a:t>Grow new, healthy tissue to replace damaged cells</a:t>
            </a:r>
          </a:p>
          <a:p>
            <a:pPr lvl="1"/>
            <a:r>
              <a:rPr lang="en-AU" sz="2000" dirty="0" smtClean="0"/>
              <a:t>Can be administered IV or into spine for Parkinson’s</a:t>
            </a:r>
            <a:endParaRPr lang="en-AU" sz="2000" dirty="0"/>
          </a:p>
        </p:txBody>
      </p:sp>
      <p:pic>
        <p:nvPicPr>
          <p:cNvPr id="7" name="Picture 2" descr="Stem Cell Treatment for Parkinson&amp;amp;#39;s in Mexico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9" y="1460595"/>
            <a:ext cx="3712375" cy="45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240259"/>
            <a:ext cx="11007635" cy="1107031"/>
          </a:xfrm>
        </p:spPr>
        <p:txBody>
          <a:bodyPr/>
          <a:lstStyle/>
          <a:p>
            <a:r>
              <a:rPr lang="en-AU" dirty="0" smtClean="0"/>
              <a:t>Diseases of the Nervous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2" y="5860870"/>
            <a:ext cx="9144000" cy="943837"/>
          </a:xfrm>
        </p:spPr>
        <p:txBody>
          <a:bodyPr/>
          <a:lstStyle/>
          <a:p>
            <a:r>
              <a:rPr lang="en-AU" dirty="0" err="1" smtClean="0"/>
              <a:t>Ch</a:t>
            </a:r>
            <a:r>
              <a:rPr lang="en-AU" dirty="0" smtClean="0"/>
              <a:t> 4 </a:t>
            </a:r>
            <a:r>
              <a:rPr lang="en-AU" i="1" dirty="0" smtClean="0"/>
              <a:t>Human Perspectives –The Nervous System is highly </a:t>
            </a:r>
            <a:r>
              <a:rPr lang="en-AU" i="1" dirty="0"/>
              <a:t>o</a:t>
            </a:r>
            <a:r>
              <a:rPr lang="en-AU" i="1" dirty="0" smtClean="0"/>
              <a:t>rganised</a:t>
            </a:r>
          </a:p>
          <a:p>
            <a:r>
              <a:rPr lang="en-AU" dirty="0" smtClean="0"/>
              <a:t>Ch8 </a:t>
            </a:r>
            <a:r>
              <a:rPr lang="en-AU" i="1" dirty="0" smtClean="0"/>
              <a:t>Human Perspectives – Technology is used to treat diseases </a:t>
            </a:r>
            <a:endParaRPr lang="en-AU" dirty="0"/>
          </a:p>
        </p:txBody>
      </p:sp>
      <p:pic>
        <p:nvPicPr>
          <p:cNvPr id="1026" name="Picture 2" descr="Migraine | Intech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35" y="1347290"/>
            <a:ext cx="3040656" cy="43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4" y="365126"/>
            <a:ext cx="10515600" cy="740864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Huntington’s Disease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94" y="1105990"/>
            <a:ext cx="6720840" cy="527186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single gene disorder – dominant inheritance.</a:t>
            </a:r>
          </a:p>
          <a:p>
            <a:r>
              <a:rPr lang="en-AU" sz="2400" dirty="0" smtClean="0"/>
              <a:t>Abnormal gene:</a:t>
            </a:r>
          </a:p>
          <a:p>
            <a:pPr lvl="1"/>
            <a:r>
              <a:rPr lang="en-AU" sz="2000" dirty="0"/>
              <a:t>C</a:t>
            </a:r>
            <a:r>
              <a:rPr lang="en-AU" sz="2000" dirty="0" smtClean="0"/>
              <a:t>odes for a mutated protein (huntingtin)</a:t>
            </a:r>
          </a:p>
          <a:p>
            <a:pPr lvl="1"/>
            <a:r>
              <a:rPr lang="en-AU" sz="2000" dirty="0" smtClean="0"/>
              <a:t>Protein damages nerve cells in the brain</a:t>
            </a:r>
          </a:p>
          <a:p>
            <a:pPr lvl="1"/>
            <a:r>
              <a:rPr lang="en-AU" sz="2000" dirty="0" smtClean="0"/>
              <a:t>Large</a:t>
            </a:r>
          </a:p>
          <a:p>
            <a:r>
              <a:rPr lang="en-AU" sz="2400" dirty="0" smtClean="0"/>
              <a:t>Symptoms start after age 40 and are progressive:</a:t>
            </a:r>
          </a:p>
          <a:p>
            <a:pPr lvl="1"/>
            <a:r>
              <a:rPr lang="en-AU" sz="2000" dirty="0" smtClean="0"/>
              <a:t>Physical, mental and emotional changes</a:t>
            </a:r>
          </a:p>
          <a:p>
            <a:pPr lvl="1"/>
            <a:r>
              <a:rPr lang="en-AU" sz="2000" dirty="0" smtClean="0"/>
              <a:t>Progressive dementia, limb flailing.</a:t>
            </a:r>
          </a:p>
          <a:p>
            <a:r>
              <a:rPr lang="en-AU" sz="2400" dirty="0" smtClean="0"/>
              <a:t>Currently incurable, fatal. </a:t>
            </a:r>
          </a:p>
          <a:p>
            <a:r>
              <a:rPr lang="en-AU" sz="2400" dirty="0" smtClean="0"/>
              <a:t>Possible future treatment:  Gene therapy</a:t>
            </a:r>
          </a:p>
          <a:p>
            <a:pPr lvl="1"/>
            <a:endParaRPr lang="en-AU" sz="2000" dirty="0" smtClean="0"/>
          </a:p>
        </p:txBody>
      </p:sp>
      <p:pic>
        <p:nvPicPr>
          <p:cNvPr id="2050" name="Picture 2" descr="Huntington's disease - Symptoms and causes - Mayo Cli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615995"/>
            <a:ext cx="44577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Warning Signs Of Huntington's Disease You Should Look Out For | Prev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48" y="3459744"/>
            <a:ext cx="5080363" cy="323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394" y="6377970"/>
            <a:ext cx="704523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cause and disease progression of Huntington’s Disease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084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49" y="112576"/>
            <a:ext cx="10515600" cy="61023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Gene Therapy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0" y="722811"/>
            <a:ext cx="6653349" cy="5773722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Aims to treat or cure disease by identifying faulty genes and inserting healthy ones.</a:t>
            </a:r>
          </a:p>
          <a:p>
            <a:r>
              <a:rPr lang="en-AU" sz="2400" dirty="0" smtClean="0"/>
              <a:t>Still in research phase.</a:t>
            </a:r>
          </a:p>
          <a:p>
            <a:r>
              <a:rPr lang="en-AU" sz="2400" dirty="0" smtClean="0"/>
              <a:t>Concept is that a vector (</a:t>
            </a:r>
            <a:r>
              <a:rPr lang="en-AU" sz="2400" dirty="0" err="1" smtClean="0"/>
              <a:t>eg</a:t>
            </a:r>
            <a:r>
              <a:rPr lang="en-AU" sz="2400" dirty="0" smtClean="0"/>
              <a:t> a virus)can be used to deliver the desired DNA into the cell, to be incorporated by the nucleus and produce desired protein.</a:t>
            </a:r>
          </a:p>
          <a:p>
            <a:r>
              <a:rPr lang="en-AU" sz="2400" dirty="0" smtClean="0"/>
              <a:t>Areas of possibility:</a:t>
            </a:r>
          </a:p>
          <a:p>
            <a:pPr lvl="1"/>
            <a:r>
              <a:rPr lang="en-AU" sz="2000" dirty="0" smtClean="0"/>
              <a:t>Replacing mutated gene with healthy copy* 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</a:t>
            </a:r>
            <a:r>
              <a:rPr lang="en-AU" sz="1600" b="1" dirty="0" smtClean="0"/>
              <a:t>Huntington’s disease</a:t>
            </a:r>
            <a:r>
              <a:rPr lang="en-AU" sz="1600" dirty="0" smtClean="0"/>
              <a:t>, Cystic Fibrosis, Type I Diabetes</a:t>
            </a:r>
          </a:p>
          <a:p>
            <a:pPr lvl="1"/>
            <a:r>
              <a:rPr lang="en-AU" sz="2000" dirty="0" smtClean="0"/>
              <a:t>Fixing or inactivating mutant genes*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</a:t>
            </a:r>
            <a:r>
              <a:rPr lang="en-AU" sz="1600" b="1" dirty="0" smtClean="0"/>
              <a:t>Huntington’s disease</a:t>
            </a:r>
          </a:p>
          <a:p>
            <a:pPr lvl="1"/>
            <a:r>
              <a:rPr lang="en-AU" sz="2000" dirty="0" smtClean="0"/>
              <a:t>Inserting a new gene that will fight the disease</a:t>
            </a:r>
          </a:p>
          <a:p>
            <a:pPr lvl="1"/>
            <a:r>
              <a:rPr lang="en-AU" sz="2000" dirty="0" smtClean="0"/>
              <a:t>Making the immune system recognise diseased cells.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therapy for some cancers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*These ones could be used for Huntington’s Disease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79" y="844732"/>
            <a:ext cx="5244854" cy="5390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394" y="6377970"/>
            <a:ext cx="95859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how gene therapy works and why it may be useful in future to treat Huntington’s Disease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263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12" y="26062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Parkinson’s Disease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787547"/>
            <a:ext cx="6180908" cy="5822259"/>
          </a:xfrm>
        </p:spPr>
        <p:txBody>
          <a:bodyPr>
            <a:normAutofit/>
          </a:bodyPr>
          <a:lstStyle/>
          <a:p>
            <a:r>
              <a:rPr lang="en-AU" dirty="0" smtClean="0"/>
              <a:t>Degenerative (progressive) neurological disease</a:t>
            </a:r>
          </a:p>
          <a:p>
            <a:pPr lvl="1"/>
            <a:r>
              <a:rPr lang="en-AU" dirty="0" smtClean="0"/>
              <a:t>Central NS tissues affected</a:t>
            </a:r>
          </a:p>
          <a:p>
            <a:pPr lvl="2"/>
            <a:r>
              <a:rPr lang="en-AU" dirty="0"/>
              <a:t>C</a:t>
            </a:r>
            <a:r>
              <a:rPr lang="en-AU" dirty="0" smtClean="0"/>
              <a:t>ell death in substantia </a:t>
            </a:r>
            <a:r>
              <a:rPr lang="en-AU" dirty="0" err="1" smtClean="0"/>
              <a:t>nigra</a:t>
            </a:r>
            <a:r>
              <a:rPr lang="en-AU" dirty="0" smtClean="0"/>
              <a:t> (in basal ganglia) decreases dopamine production causing symptoms</a:t>
            </a:r>
          </a:p>
          <a:p>
            <a:pPr lvl="2"/>
            <a:r>
              <a:rPr lang="en-AU" dirty="0" smtClean="0"/>
              <a:t>No identified cause of the cell death</a:t>
            </a:r>
          </a:p>
          <a:p>
            <a:pPr lvl="2"/>
            <a:r>
              <a:rPr lang="en-AU" dirty="0" err="1" smtClean="0"/>
              <a:t>Lewy</a:t>
            </a:r>
            <a:r>
              <a:rPr lang="en-AU" dirty="0" smtClean="0"/>
              <a:t> bodies (protein) accumulates inside neurons</a:t>
            </a:r>
          </a:p>
          <a:p>
            <a:pPr lvl="1"/>
            <a:r>
              <a:rPr lang="en-AU" dirty="0" smtClean="0"/>
              <a:t>Symptoms: Impaired motor skills and speech</a:t>
            </a:r>
          </a:p>
          <a:p>
            <a:pPr lvl="1"/>
            <a:r>
              <a:rPr lang="en-AU" dirty="0" smtClean="0"/>
              <a:t>Usually diagnosed later in life (between 60 and 70 years old)</a:t>
            </a:r>
          </a:p>
          <a:p>
            <a:pPr lvl="1"/>
            <a:r>
              <a:rPr lang="en-AU" dirty="0" smtClean="0"/>
              <a:t>No cure, but can be managed.</a:t>
            </a:r>
          </a:p>
          <a:p>
            <a:pPr lvl="1"/>
            <a:r>
              <a:rPr lang="en-AU" dirty="0" smtClean="0"/>
              <a:t>Future cure may be cell replacement therapy</a:t>
            </a:r>
            <a:endParaRPr lang="en-AU" dirty="0"/>
          </a:p>
        </p:txBody>
      </p:sp>
      <p:pic>
        <p:nvPicPr>
          <p:cNvPr id="5" name="Picture 2" descr="Image result for parkinson's dise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3" y="119548"/>
            <a:ext cx="3204756" cy="34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ubstantia nigra and Parkinson disease: MedlinePlus Medical Encyclopedia 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71" y="3698676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890" y="6408123"/>
            <a:ext cx="72520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disease progression and symptoms of Parkinson’s Disease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159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opamine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4" y="0"/>
            <a:ext cx="6246765" cy="46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arkinson's disease sympto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47" y="4038673"/>
            <a:ext cx="6813921" cy="281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04" y="1927581"/>
            <a:ext cx="6069874" cy="437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9" y="182245"/>
            <a:ext cx="10515600" cy="671037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Alzheimer’s Disease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180"/>
            <a:ext cx="10515600" cy="4351338"/>
          </a:xfrm>
        </p:spPr>
        <p:txBody>
          <a:bodyPr/>
          <a:lstStyle/>
          <a:p>
            <a:r>
              <a:rPr lang="en-AU" sz="2400" dirty="0" smtClean="0"/>
              <a:t>Progressive Degenerative disease of the brain</a:t>
            </a:r>
          </a:p>
          <a:p>
            <a:r>
              <a:rPr lang="en-AU" sz="2400" dirty="0" smtClean="0"/>
              <a:t>Usually diagnosed after the age of 65</a:t>
            </a:r>
          </a:p>
          <a:p>
            <a:r>
              <a:rPr lang="en-AU" sz="2400" dirty="0" smtClean="0"/>
              <a:t>No clear cause has been established</a:t>
            </a:r>
          </a:p>
          <a:p>
            <a:r>
              <a:rPr lang="en-AU" sz="2400" dirty="0" smtClean="0"/>
              <a:t>Disease progression: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9890" y="6408123"/>
            <a:ext cx="72520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disease progression and symptoms of Alzheimer’s Disease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847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what is alzheimer's dis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11" y="1123405"/>
            <a:ext cx="5017430" cy="3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8" y="121285"/>
            <a:ext cx="10515600" cy="67056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As the disease progresses…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183" y="902516"/>
            <a:ext cx="3402874" cy="5955483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/>
              <a:t>Neurons lose their ability to function and communicate with each other, and eventually die.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As it progresses, neurofibrillary tangles spread throughout the brain (shown in blue). Plaques also spread throughout the brain. 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By the final stage, damage is widespread and brain tissue has shrunk significantly.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Currently no cure – future cure could be cell replacement therapy</a:t>
            </a:r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86" y="902517"/>
            <a:ext cx="3057525" cy="495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393" y="6399414"/>
            <a:ext cx="72520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disease progression and symptoms of Alzheimer’s Disease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195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alzheimer's sympt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97" y="236862"/>
            <a:ext cx="6624736" cy="622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90" y="6408123"/>
            <a:ext cx="72520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disease progression and symptoms of Alzheimer’s Disease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577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48C937-DE0E-4341-852B-FDD849B47978}"/>
</file>

<file path=customXml/itemProps2.xml><?xml version="1.0" encoding="utf-8"?>
<ds:datastoreItem xmlns:ds="http://schemas.openxmlformats.org/officeDocument/2006/customXml" ds:itemID="{A8BE09B6-485E-4637-9DD4-B2B8F86D9EA9}"/>
</file>

<file path=customXml/itemProps3.xml><?xml version="1.0" encoding="utf-8"?>
<ds:datastoreItem xmlns:ds="http://schemas.openxmlformats.org/officeDocument/2006/customXml" ds:itemID="{FF8AAF40-6ABD-48DC-AD67-BA49D6FAB024}"/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839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Diseases of the Nervous System</vt:lpstr>
      <vt:lpstr>Huntington’s Disease</vt:lpstr>
      <vt:lpstr>Gene Therapy</vt:lpstr>
      <vt:lpstr>Parkinson’s Disease</vt:lpstr>
      <vt:lpstr>PowerPoint Presentation</vt:lpstr>
      <vt:lpstr>Alzheimer’s Disease</vt:lpstr>
      <vt:lpstr>As the disease progresses…</vt:lpstr>
      <vt:lpstr>PowerPoint Presentation</vt:lpstr>
      <vt:lpstr>Cell Replacement Therapy</vt:lpstr>
      <vt:lpstr>How Cell Replacement therapy might work once it is through the experimental stage: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Diseases of the Nervous System</dc:title>
  <dc:creator>BYRNE Robin [Belmont City College]</dc:creator>
  <cp:lastModifiedBy>BYRNE Robin [Belmont City College]</cp:lastModifiedBy>
  <cp:revision>17</cp:revision>
  <dcterms:created xsi:type="dcterms:W3CDTF">2021-03-15T07:17:12Z</dcterms:created>
  <dcterms:modified xsi:type="dcterms:W3CDTF">2022-03-10T01:18:44Z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