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C036-3209-4CCA-BEE6-0018DC6243F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09AA3-A2AE-4F0A-BA39-0452B77151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96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3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53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2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7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7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5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36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7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4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6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559C5-A187-4305-8B07-CE71CEBC0059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EDDB-513E-4F9C-8884-FFC4C3C643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85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3"/>
            <a:ext cx="8280920" cy="576064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The Central Nervous System (CNS) - protection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97702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1799" y="5373216"/>
            <a:ext cx="487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bg1">
                    <a:lumMod val="50000"/>
                  </a:schemeClr>
                </a:solidFill>
              </a:rPr>
              <a:t>Chapter 5 HP</a:t>
            </a:r>
            <a:endParaRPr lang="en-A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74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Central Nervous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Brain and Spinal Cord</a:t>
            </a:r>
          </a:p>
          <a:p>
            <a:r>
              <a:rPr lang="en-AU" dirty="0" smtClean="0"/>
              <a:t>Interprets, Coordinates and Integrates </a:t>
            </a:r>
          </a:p>
          <a:p>
            <a:pPr lvl="1"/>
            <a:r>
              <a:rPr lang="en-AU" dirty="0" smtClean="0"/>
              <a:t>input from sensory nervous system </a:t>
            </a:r>
          </a:p>
          <a:p>
            <a:pPr lvl="1"/>
            <a:r>
              <a:rPr lang="en-AU" dirty="0" smtClean="0"/>
              <a:t>output to motor nervous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64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Protection of CNS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Delicate and Vital</a:t>
            </a:r>
          </a:p>
          <a:p>
            <a:r>
              <a:rPr lang="en-AU" sz="2400" dirty="0" smtClean="0"/>
              <a:t>Fragile, does not heal or regenerate well</a:t>
            </a:r>
          </a:p>
          <a:p>
            <a:r>
              <a:rPr lang="en-AU" sz="2400" dirty="0" smtClean="0"/>
              <a:t>Heavily Protected</a:t>
            </a:r>
          </a:p>
          <a:p>
            <a:r>
              <a:rPr lang="en-AU" sz="2400" dirty="0" smtClean="0"/>
              <a:t>3 structures for protection</a:t>
            </a:r>
          </a:p>
          <a:p>
            <a:pPr lvl="1"/>
            <a:r>
              <a:rPr lang="en-AU" sz="2000" dirty="0" smtClean="0"/>
              <a:t>Bone</a:t>
            </a:r>
          </a:p>
          <a:p>
            <a:pPr lvl="1"/>
            <a:r>
              <a:rPr lang="en-AU" sz="2000" dirty="0" smtClean="0"/>
              <a:t>Meninges</a:t>
            </a:r>
          </a:p>
          <a:p>
            <a:pPr lvl="1"/>
            <a:r>
              <a:rPr lang="en-AU" sz="2000" dirty="0" err="1" smtClean="0"/>
              <a:t>Cerebro</a:t>
            </a:r>
            <a:r>
              <a:rPr lang="en-AU" sz="2000" dirty="0" smtClean="0"/>
              <a:t>-Spinal Fluid (CSF)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6286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Protection of CNS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7859216" cy="5760640"/>
          </a:xfrm>
        </p:spPr>
        <p:txBody>
          <a:bodyPr>
            <a:normAutofit/>
          </a:bodyPr>
          <a:lstStyle/>
          <a:p>
            <a:r>
              <a:rPr lang="en-AU" sz="2000" b="1" dirty="0" smtClean="0"/>
              <a:t>Bone</a:t>
            </a:r>
          </a:p>
          <a:p>
            <a:pPr lvl="1"/>
            <a:r>
              <a:rPr lang="en-AU" sz="2000" dirty="0" smtClean="0"/>
              <a:t>Cranium (skull) houses the brain</a:t>
            </a:r>
          </a:p>
          <a:p>
            <a:pPr lvl="1"/>
            <a:r>
              <a:rPr lang="en-AU" sz="2000" dirty="0" smtClean="0"/>
              <a:t>Spinal cord within vertebral canal in vertebrae</a:t>
            </a:r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r>
              <a:rPr lang="en-AU" sz="2000" b="1" dirty="0" smtClean="0"/>
              <a:t>Meninges</a:t>
            </a:r>
          </a:p>
          <a:p>
            <a:pPr lvl="1"/>
            <a:r>
              <a:rPr lang="en-AU" sz="2000" dirty="0" smtClean="0"/>
              <a:t>3 layers of connective tissue</a:t>
            </a:r>
          </a:p>
          <a:p>
            <a:pPr lvl="1"/>
            <a:r>
              <a:rPr lang="en-AU" sz="2000" dirty="0" smtClean="0"/>
              <a:t>Between bone and CNS</a:t>
            </a:r>
          </a:p>
          <a:p>
            <a:pPr lvl="1"/>
            <a:r>
              <a:rPr lang="en-AU" sz="2000" dirty="0" smtClean="0"/>
              <a:t>Fibrous outer layer</a:t>
            </a:r>
          </a:p>
          <a:p>
            <a:pPr lvl="1"/>
            <a:r>
              <a:rPr lang="en-AU" sz="2000" dirty="0" smtClean="0"/>
              <a:t>Loose mesh middle layer</a:t>
            </a:r>
          </a:p>
          <a:p>
            <a:pPr lvl="1"/>
            <a:r>
              <a:rPr lang="en-AU" sz="2000" dirty="0" smtClean="0"/>
              <a:t>Delicate inner layer</a:t>
            </a:r>
          </a:p>
          <a:p>
            <a:pPr lvl="2"/>
            <a:r>
              <a:rPr lang="en-AU" sz="1600" dirty="0" smtClean="0"/>
              <a:t>Blood vessels</a:t>
            </a:r>
          </a:p>
          <a:p>
            <a:pPr lvl="2"/>
            <a:r>
              <a:rPr lang="en-AU" sz="1600" dirty="0" smtClean="0"/>
              <a:t>Sticks closely to surface of brain, and spinal cord</a:t>
            </a:r>
          </a:p>
        </p:txBody>
      </p:sp>
    </p:spTree>
    <p:extLst>
      <p:ext uri="{BB962C8B-B14F-4D97-AF65-F5344CB8AC3E}">
        <p14:creationId xmlns:p14="http://schemas.microsoft.com/office/powerpoint/2010/main" val="271304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0648"/>
            <a:ext cx="8522813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Protection of CNS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544616"/>
          </a:xfrm>
        </p:spPr>
        <p:txBody>
          <a:bodyPr/>
          <a:lstStyle/>
          <a:p>
            <a:r>
              <a:rPr lang="en-AU" sz="2000" b="1" dirty="0" smtClean="0"/>
              <a:t>Cerebrospinal Fluid (CSF)</a:t>
            </a:r>
          </a:p>
          <a:p>
            <a:pPr lvl="1"/>
            <a:r>
              <a:rPr lang="en-AU" sz="2000" dirty="0" smtClean="0"/>
              <a:t>3 functions:</a:t>
            </a:r>
          </a:p>
          <a:p>
            <a:pPr lvl="2"/>
            <a:r>
              <a:rPr lang="en-AU" sz="1600" dirty="0" smtClean="0"/>
              <a:t>Protection</a:t>
            </a:r>
          </a:p>
          <a:p>
            <a:pPr lvl="2"/>
            <a:r>
              <a:rPr lang="en-AU" sz="1600" dirty="0" smtClean="0"/>
              <a:t>Support</a:t>
            </a:r>
          </a:p>
          <a:p>
            <a:pPr lvl="2"/>
            <a:r>
              <a:rPr lang="en-AU" sz="1600" dirty="0" smtClean="0"/>
              <a:t>Transport</a:t>
            </a:r>
          </a:p>
          <a:p>
            <a:pPr lvl="1"/>
            <a:r>
              <a:rPr lang="en-AU" sz="2000" dirty="0" smtClean="0"/>
              <a:t>Between middle and inner layers of meninges</a:t>
            </a:r>
          </a:p>
          <a:p>
            <a:pPr lvl="1"/>
            <a:r>
              <a:rPr lang="en-AU" sz="2000" dirty="0" smtClean="0"/>
              <a:t>Circulates through cavities in brain and canal in spinal cord</a:t>
            </a:r>
          </a:p>
          <a:p>
            <a:pPr lvl="1"/>
            <a:r>
              <a:rPr lang="en-AU" sz="2000" dirty="0" smtClean="0"/>
              <a:t>Clear, watery fluid:</a:t>
            </a:r>
          </a:p>
          <a:p>
            <a:pPr lvl="2"/>
            <a:r>
              <a:rPr lang="en-AU" sz="1600" dirty="0" smtClean="0"/>
              <a:t>Few cells</a:t>
            </a:r>
          </a:p>
          <a:p>
            <a:pPr lvl="2"/>
            <a:r>
              <a:rPr lang="en-AU" sz="1600" dirty="0" smtClean="0"/>
              <a:t>Glucose, protein, urea, salts</a:t>
            </a:r>
          </a:p>
          <a:p>
            <a:pPr lvl="1"/>
            <a:r>
              <a:rPr lang="en-AU" sz="2000" dirty="0" smtClean="0"/>
              <a:t>Shock absorber, supports fragile brain tissue</a:t>
            </a:r>
          </a:p>
          <a:p>
            <a:pPr lvl="1"/>
            <a:r>
              <a:rPr lang="en-AU" sz="2000" dirty="0" smtClean="0"/>
              <a:t>Formed from blood, circulates and eventually re-enters blood.  </a:t>
            </a:r>
          </a:p>
          <a:p>
            <a:pPr lvl="1"/>
            <a:r>
              <a:rPr lang="en-AU" sz="2000" dirty="0" smtClean="0"/>
              <a:t>Barrier between blood vessels and CSF is quite tight</a:t>
            </a:r>
          </a:p>
          <a:p>
            <a:pPr lvl="2"/>
            <a:r>
              <a:rPr lang="en-AU" sz="1600" dirty="0" smtClean="0"/>
              <a:t>Protects against entry of bacteria, and some other particles</a:t>
            </a:r>
          </a:p>
          <a:p>
            <a:pPr lvl="1"/>
            <a:r>
              <a:rPr lang="en-AU" sz="2000" dirty="0" smtClean="0"/>
              <a:t>Transports nutrients and wastes to cells of brain and spinal cord</a:t>
            </a:r>
          </a:p>
          <a:p>
            <a:pPr lvl="1"/>
            <a:endParaRPr lang="en-AU" sz="2000" dirty="0" smtClean="0"/>
          </a:p>
          <a:p>
            <a:pPr lvl="1"/>
            <a:endParaRPr lang="en-AU" sz="20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25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hiropracticanchorage.com/wp-content/uploads/2015/11/csf-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8111951" cy="60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063" y="2513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Information Only:  This is more detail than you need to know.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8064896" cy="640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86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47" y="453304"/>
            <a:ext cx="8552132" cy="556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05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AD54E8-5C77-4BED-A4BA-EF3C326C7570}"/>
</file>

<file path=customXml/itemProps2.xml><?xml version="1.0" encoding="utf-8"?>
<ds:datastoreItem xmlns:ds="http://schemas.openxmlformats.org/officeDocument/2006/customXml" ds:itemID="{43F91657-7EA4-4F99-BB71-D47CA98B0CE1}"/>
</file>

<file path=customXml/itemProps3.xml><?xml version="1.0" encoding="utf-8"?>
<ds:datastoreItem xmlns:ds="http://schemas.openxmlformats.org/officeDocument/2006/customXml" ds:itemID="{9BE30763-A3DC-4956-8F6F-E561A18D9DF0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Central Nervous System (CNS) - protection</vt:lpstr>
      <vt:lpstr>Central Nervous System</vt:lpstr>
      <vt:lpstr>Protection of CNS</vt:lpstr>
      <vt:lpstr>Protection of CNS</vt:lpstr>
      <vt:lpstr>PowerPoint Presentation</vt:lpstr>
      <vt:lpstr>Protection of CNS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Nervous System (CNS)</dc:title>
  <dc:creator>Robin L Byrne</dc:creator>
  <cp:lastModifiedBy>BYRNE Robin [Belmont City College]</cp:lastModifiedBy>
  <cp:revision>7</cp:revision>
  <cp:lastPrinted>2020-02-20T00:48:23Z</cp:lastPrinted>
  <dcterms:created xsi:type="dcterms:W3CDTF">2017-03-10T01:28:41Z</dcterms:created>
  <dcterms:modified xsi:type="dcterms:W3CDTF">2020-02-20T00:48:41Z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