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6CA13-05E7-4730-98B2-920892D4DE37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DFA56-164E-4940-A77D-24EE074EEB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416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6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840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84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4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71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80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03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45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401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751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310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31DA4-F719-480E-BAC1-1DBC7BB1E053}" type="datetimeFigureOut">
              <a:rPr lang="en-AU" smtClean="0"/>
              <a:t>20/02/2020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2615B-438C-4367-BCA4-9B14D45C8E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338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7584" y="332656"/>
            <a:ext cx="7772400" cy="1470025"/>
          </a:xfrm>
        </p:spPr>
        <p:txBody>
          <a:bodyPr/>
          <a:lstStyle/>
          <a:p>
            <a:r>
              <a:rPr lang="en-AU" dirty="0" smtClean="0"/>
              <a:t>Central Nervous System – Brain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2160240"/>
          </a:xfrm>
        </p:spPr>
        <p:txBody>
          <a:bodyPr>
            <a:normAutofit fontScale="70000" lnSpcReduction="20000"/>
          </a:bodyPr>
          <a:lstStyle/>
          <a:p>
            <a:r>
              <a:rPr lang="en-AU" b="1" dirty="0" smtClean="0"/>
              <a:t>Chapter 5 HP</a:t>
            </a:r>
          </a:p>
          <a:p>
            <a:r>
              <a:rPr lang="en-AU" dirty="0" smtClean="0"/>
              <a:t>Corpus Callosum</a:t>
            </a:r>
          </a:p>
          <a:p>
            <a:r>
              <a:rPr lang="en-AU" dirty="0" smtClean="0"/>
              <a:t>Cerebellum</a:t>
            </a:r>
          </a:p>
          <a:p>
            <a:r>
              <a:rPr lang="en-AU" dirty="0" smtClean="0"/>
              <a:t>Hypothalamus</a:t>
            </a:r>
          </a:p>
          <a:p>
            <a:r>
              <a:rPr lang="en-AU" dirty="0" smtClean="0"/>
              <a:t>Medulla Oblongata</a:t>
            </a:r>
          </a:p>
          <a:p>
            <a:r>
              <a:rPr lang="en-AU" dirty="0" smtClean="0"/>
              <a:t>Spinal Cord</a:t>
            </a:r>
            <a:endParaRPr lang="en-AU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591177"/>
            <a:ext cx="3092971" cy="2968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74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Corpus Callosum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Wide band of nerve fibres</a:t>
            </a:r>
          </a:p>
          <a:p>
            <a:r>
              <a:rPr lang="en-AU" dirty="0" smtClean="0"/>
              <a:t>At base of longitudinal fissure</a:t>
            </a:r>
          </a:p>
          <a:p>
            <a:r>
              <a:rPr lang="en-AU" dirty="0" smtClean="0"/>
              <a:t>Allow 2 sides of cerebrum to communicate</a:t>
            </a:r>
            <a:endParaRPr lang="en-AU" dirty="0"/>
          </a:p>
        </p:txBody>
      </p:sp>
      <p:pic>
        <p:nvPicPr>
          <p:cNvPr id="2050" name="Picture 2" descr="Image result for corpus callos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3960440" cy="297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084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Cerebellum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400" dirty="0" smtClean="0"/>
              <a:t>Under rear of cerebrum</a:t>
            </a:r>
          </a:p>
          <a:p>
            <a:r>
              <a:rPr lang="en-AU" sz="2400" dirty="0" smtClean="0"/>
              <a:t>Highly folded surface</a:t>
            </a:r>
          </a:p>
          <a:p>
            <a:r>
              <a:rPr lang="en-AU" sz="2400" dirty="0" smtClean="0"/>
              <a:t>Control over:</a:t>
            </a:r>
          </a:p>
          <a:p>
            <a:pPr lvl="1"/>
            <a:r>
              <a:rPr lang="en-AU" sz="2000" dirty="0" smtClean="0"/>
              <a:t>Balance</a:t>
            </a:r>
          </a:p>
          <a:p>
            <a:pPr lvl="1"/>
            <a:r>
              <a:rPr lang="en-AU" sz="2000" dirty="0" smtClean="0"/>
              <a:t>Posture</a:t>
            </a:r>
          </a:p>
          <a:p>
            <a:pPr lvl="1"/>
            <a:r>
              <a:rPr lang="en-AU" sz="2000" dirty="0" smtClean="0"/>
              <a:t>Fine coordination of voluntary muscle movement</a:t>
            </a:r>
          </a:p>
          <a:p>
            <a:pPr marL="514350" indent="-457200"/>
            <a:r>
              <a:rPr lang="en-AU" sz="2400" dirty="0" smtClean="0"/>
              <a:t>Receives input from inner ear, stretch receptors in skeletal muscles.</a:t>
            </a:r>
          </a:p>
          <a:p>
            <a:pPr marL="514350" indent="-457200"/>
            <a:r>
              <a:rPr lang="en-AU" sz="2400" dirty="0" smtClean="0"/>
              <a:t>“smooths” and coordinates movement.</a:t>
            </a:r>
            <a:endParaRPr lang="en-AU" sz="2400" dirty="0"/>
          </a:p>
        </p:txBody>
      </p:sp>
      <p:pic>
        <p:nvPicPr>
          <p:cNvPr id="3074" name="Picture 2" descr="Image result for cerebell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32656"/>
            <a:ext cx="22764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46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Hypothalamus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Deep in middle of brain</a:t>
            </a:r>
          </a:p>
          <a:p>
            <a:r>
              <a:rPr lang="en-AU" sz="2800" dirty="0" smtClean="0"/>
              <a:t>Small but controls many activities</a:t>
            </a:r>
          </a:p>
          <a:p>
            <a:r>
              <a:rPr lang="en-AU" sz="2800" dirty="0" smtClean="0"/>
              <a:t>Homeostatic control</a:t>
            </a:r>
          </a:p>
          <a:p>
            <a:pPr lvl="1"/>
            <a:r>
              <a:rPr lang="en-AU" sz="2400" dirty="0" smtClean="0"/>
              <a:t>Autonomic nervous system coordination</a:t>
            </a:r>
          </a:p>
          <a:p>
            <a:pPr lvl="1"/>
            <a:r>
              <a:rPr lang="en-AU" sz="2400" dirty="0" smtClean="0"/>
              <a:t>Body temperature</a:t>
            </a:r>
          </a:p>
          <a:p>
            <a:pPr lvl="1"/>
            <a:r>
              <a:rPr lang="en-AU" sz="2400" dirty="0" smtClean="0"/>
              <a:t>Food and water intake</a:t>
            </a:r>
          </a:p>
          <a:p>
            <a:pPr lvl="1"/>
            <a:r>
              <a:rPr lang="en-AU" sz="2400" dirty="0" smtClean="0"/>
              <a:t>Emotional responses</a:t>
            </a:r>
          </a:p>
          <a:p>
            <a:pPr lvl="1"/>
            <a:r>
              <a:rPr lang="en-AU" sz="2400" dirty="0" smtClean="0"/>
              <a:t>Coordination of parts of endocrine system</a:t>
            </a:r>
          </a:p>
          <a:p>
            <a:pPr lvl="2"/>
            <a:r>
              <a:rPr lang="en-AU" sz="2000" dirty="0" smtClean="0"/>
              <a:t>Metabolism</a:t>
            </a:r>
          </a:p>
          <a:p>
            <a:pPr lvl="2"/>
            <a:r>
              <a:rPr lang="en-AU" sz="2000" dirty="0" smtClean="0"/>
              <a:t>Growth</a:t>
            </a:r>
          </a:p>
          <a:p>
            <a:pPr lvl="2"/>
            <a:r>
              <a:rPr lang="en-AU" sz="2000" dirty="0" smtClean="0"/>
              <a:t>Reproduction</a:t>
            </a:r>
          </a:p>
          <a:p>
            <a:pPr lvl="2"/>
            <a:r>
              <a:rPr lang="en-AU" sz="2000" dirty="0" smtClean="0"/>
              <a:t>Responses to stress</a:t>
            </a:r>
            <a:endParaRPr lang="en-AU" sz="2000" dirty="0"/>
          </a:p>
        </p:txBody>
      </p:sp>
      <p:pic>
        <p:nvPicPr>
          <p:cNvPr id="4098" name="Picture 2" descr="Image result for hypothalam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509120"/>
            <a:ext cx="4202832" cy="210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Medulla Oblongata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en-AU" sz="2400" dirty="0" smtClean="0"/>
              <a:t>Continuation of spinal cord at base of brain.</a:t>
            </a:r>
          </a:p>
          <a:p>
            <a:r>
              <a:rPr lang="en-AU" sz="2400" dirty="0" smtClean="0"/>
              <a:t>Nerve fibres pass through on the way to other centres</a:t>
            </a:r>
          </a:p>
          <a:p>
            <a:r>
              <a:rPr lang="en-AU" sz="2400" dirty="0" smtClean="0"/>
              <a:t>Also has role in coordinating key body functions:</a:t>
            </a:r>
          </a:p>
          <a:p>
            <a:pPr lvl="1"/>
            <a:r>
              <a:rPr lang="en-AU" sz="2000" b="1" dirty="0" smtClean="0"/>
              <a:t>Cardiac centre: </a:t>
            </a:r>
            <a:r>
              <a:rPr lang="en-AU" sz="2000" dirty="0" smtClean="0"/>
              <a:t>rate and force of heartbeat</a:t>
            </a:r>
          </a:p>
          <a:p>
            <a:pPr lvl="1"/>
            <a:r>
              <a:rPr lang="en-AU" sz="2000" b="1" dirty="0" smtClean="0"/>
              <a:t>Respiratory centre:</a:t>
            </a:r>
            <a:r>
              <a:rPr lang="en-AU" sz="2000" dirty="0" smtClean="0"/>
              <a:t> rate and depth of breathing</a:t>
            </a:r>
          </a:p>
          <a:p>
            <a:pPr lvl="1"/>
            <a:r>
              <a:rPr lang="en-AU" sz="2000" b="1" dirty="0" smtClean="0"/>
              <a:t>Vasomotor centre:</a:t>
            </a:r>
            <a:r>
              <a:rPr lang="en-AU" sz="2000" dirty="0" smtClean="0"/>
              <a:t>  diameter of blood vessels – blood pressure</a:t>
            </a:r>
          </a:p>
          <a:p>
            <a:pPr lvl="1"/>
            <a:r>
              <a:rPr lang="en-AU" sz="2000" dirty="0" smtClean="0"/>
              <a:t>Swallowing, coughing, sneezing, vomiting reflexes</a:t>
            </a:r>
          </a:p>
          <a:p>
            <a:endParaRPr lang="en-AU" sz="2400" dirty="0"/>
          </a:p>
          <a:p>
            <a:r>
              <a:rPr lang="en-AU" sz="2400" dirty="0" smtClean="0"/>
              <a:t>Interacts with hypothalamus and other higher brain centres to control homeostasis.</a:t>
            </a:r>
          </a:p>
          <a:p>
            <a:pPr lvl="1"/>
            <a:endParaRPr lang="en-AU" sz="2000" b="1" dirty="0" smtClean="0"/>
          </a:p>
          <a:p>
            <a:pPr marL="457200" lvl="1" indent="0"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07641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Spinal Cord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AU" sz="2800" dirty="0" smtClean="0"/>
              <a:t>Extends from base of skull down spinal column</a:t>
            </a:r>
          </a:p>
          <a:p>
            <a:r>
              <a:rPr lang="en-AU" sz="2800" dirty="0" smtClean="0"/>
              <a:t>Heavily protected by bone, meninges, CSF</a:t>
            </a:r>
          </a:p>
          <a:p>
            <a:r>
              <a:rPr lang="en-AU" sz="2800" dirty="0" smtClean="0"/>
              <a:t>Grey matter at centre, white matter at outside</a:t>
            </a:r>
          </a:p>
          <a:p>
            <a:r>
              <a:rPr lang="en-AU" sz="2800" dirty="0" smtClean="0"/>
              <a:t>White matter in bundles</a:t>
            </a:r>
          </a:p>
          <a:p>
            <a:pPr lvl="1"/>
            <a:r>
              <a:rPr lang="en-AU" sz="2400" dirty="0" smtClean="0"/>
              <a:t>Ascending tracts – sensory axons</a:t>
            </a:r>
          </a:p>
          <a:p>
            <a:pPr lvl="1"/>
            <a:r>
              <a:rPr lang="en-AU" sz="2400" dirty="0" smtClean="0"/>
              <a:t>Descending tracts – motor axons</a:t>
            </a:r>
          </a:p>
          <a:p>
            <a:r>
              <a:rPr lang="en-AU" dirty="0" smtClean="0"/>
              <a:t>Carries impulses up and down between brain and body</a:t>
            </a:r>
          </a:p>
          <a:p>
            <a:r>
              <a:rPr lang="en-AU" dirty="0" smtClean="0"/>
              <a:t>Coordinates some reflexes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7189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96752"/>
            <a:ext cx="849338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075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838605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0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146ED4-5A5C-4723-A95D-C5DC2BE4472A}"/>
</file>

<file path=customXml/itemProps2.xml><?xml version="1.0" encoding="utf-8"?>
<ds:datastoreItem xmlns:ds="http://schemas.openxmlformats.org/officeDocument/2006/customXml" ds:itemID="{01BF66D6-4C39-4F48-B103-EFDFE60E1D06}"/>
</file>

<file path=customXml/itemProps3.xml><?xml version="1.0" encoding="utf-8"?>
<ds:datastoreItem xmlns:ds="http://schemas.openxmlformats.org/officeDocument/2006/customXml" ds:itemID="{C9C5961E-965D-4E0E-88D1-E232A8D039AA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239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Central Nervous System – Brain</vt:lpstr>
      <vt:lpstr>Corpus Callosum</vt:lpstr>
      <vt:lpstr>Cerebellum</vt:lpstr>
      <vt:lpstr>Hypothalamus</vt:lpstr>
      <vt:lpstr>Medulla Oblongata</vt:lpstr>
      <vt:lpstr>Spinal Cord</vt:lpstr>
      <vt:lpstr>PowerPoint Presentation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Nervous System – Brain</dc:title>
  <dc:creator>Robin L Byrne</dc:creator>
  <cp:lastModifiedBy>BYRNE Robin [Belmont City College]</cp:lastModifiedBy>
  <cp:revision>7</cp:revision>
  <cp:lastPrinted>2020-02-20T00:47:46Z</cp:lastPrinted>
  <dcterms:created xsi:type="dcterms:W3CDTF">2017-03-13T04:42:44Z</dcterms:created>
  <dcterms:modified xsi:type="dcterms:W3CDTF">2020-02-20T00:47:56Z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