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9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7" r:id="rId12"/>
    <p:sldId id="269" r:id="rId13"/>
    <p:sldId id="270" r:id="rId14"/>
    <p:sldId id="271" r:id="rId15"/>
    <p:sldId id="272" r:id="rId16"/>
    <p:sldId id="295" r:id="rId17"/>
    <p:sldId id="293" r:id="rId18"/>
    <p:sldId id="273" r:id="rId19"/>
    <p:sldId id="294" r:id="rId20"/>
    <p:sldId id="275" r:id="rId21"/>
    <p:sldId id="277" r:id="rId22"/>
    <p:sldId id="279" r:id="rId23"/>
    <p:sldId id="278" r:id="rId24"/>
    <p:sldId id="280" r:id="rId25"/>
    <p:sldId id="281" r:id="rId26"/>
    <p:sldId id="283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7C704-14A2-421C-848B-14F21573FEB1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72B1-004D-46E2-B14C-A2D4DAB8F7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02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23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027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104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80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023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39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46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67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56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804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49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E534-F27C-4123-9DFC-8D4F18089A66}" type="datetimeFigureOut">
              <a:rPr lang="en-AU" smtClean="0"/>
              <a:t>24/03/2022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B3EB-8144-4DB7-88F3-4420843A89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76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445462"/>
              </p:ext>
            </p:extLst>
          </p:nvPr>
        </p:nvGraphicFramePr>
        <p:xfrm>
          <a:off x="165463" y="75233"/>
          <a:ext cx="11739154" cy="651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06954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2690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Get out your stuff, ready to start!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Intro to Homeostasis</a:t>
                      </a:r>
                    </a:p>
                    <a:p>
                      <a:r>
                        <a:rPr lang="en-AU" sz="1600" b="0" baseline="0" dirty="0" smtClean="0"/>
                        <a:t>3: Intro to Thermoregulation</a:t>
                      </a:r>
                    </a:p>
                    <a:p>
                      <a:r>
                        <a:rPr lang="en-AU" sz="1600" b="0" i="0" baseline="0" dirty="0" smtClean="0"/>
                        <a:t>4: Homeostasis when body temperature falls</a:t>
                      </a:r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Complete review worksheet, mark and correct using answer key on Connect.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Homeostasis when body temperature rises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Disruptions to temperature homeostasis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Fever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Define homeostasis and homeostatic mechanisms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terms </a:t>
                      </a:r>
                      <a:r>
                        <a:rPr lang="en-AU" sz="1600" b="0" i="1" baseline="0" dirty="0" smtClean="0"/>
                        <a:t>steady state</a:t>
                      </a:r>
                      <a:r>
                        <a:rPr lang="en-AU" sz="1600" b="0" i="0" baseline="0" dirty="0" smtClean="0"/>
                        <a:t> and </a:t>
                      </a:r>
                      <a:r>
                        <a:rPr lang="en-AU" sz="1600" b="0" i="1" baseline="0" dirty="0" smtClean="0"/>
                        <a:t>dynamic equilibrium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Explain homeostatic set point and tolerance limits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List and describe the key components of a homeostatic feedback loop (steady-state control model)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Define negative and positive feedback, giving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Define thermoregulation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Describe mechanisms for heat loss and gain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Identify locations of temperature receptors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Identify control centres/modulators in thermoregulation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Identify effectors in thermoregulation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Outline responses when body temperature falls below set point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Draw homeostatic feedback loops to represent thermoregulation when body temperature falls below the set point.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i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113631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Homeostasis</a:t>
                      </a:r>
                    </a:p>
                    <a:p>
                      <a:r>
                        <a:rPr lang="en-AU" sz="1600" b="0" dirty="0" smtClean="0"/>
                        <a:t>Steady</a:t>
                      </a:r>
                      <a:r>
                        <a:rPr lang="en-AU" sz="1600" b="0" baseline="0" dirty="0" smtClean="0"/>
                        <a:t> State Control Model</a:t>
                      </a:r>
                    </a:p>
                    <a:p>
                      <a:r>
                        <a:rPr lang="en-AU" sz="1600" b="0" baseline="0" dirty="0" smtClean="0"/>
                        <a:t>Homeostatic Feedback Loop</a:t>
                      </a:r>
                    </a:p>
                    <a:p>
                      <a:r>
                        <a:rPr lang="en-AU" sz="1600" b="0" baseline="0" dirty="0" smtClean="0"/>
                        <a:t>Thermoregulation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3" name="Picture 2" descr="Meme Creator - Funny when it's cold outside but you know homeostasis has  you covered Meme Generator at MemeCreator.org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320" y="4309021"/>
            <a:ext cx="3535680" cy="254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5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9" y="274638"/>
            <a:ext cx="10019211" cy="41805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Feedback Systems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19" y="980729"/>
            <a:ext cx="11173097" cy="5877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Negative </a:t>
            </a:r>
            <a:r>
              <a:rPr lang="en-AU" dirty="0"/>
              <a:t>feedback:</a:t>
            </a:r>
          </a:p>
          <a:p>
            <a:pPr lvl="1"/>
            <a:r>
              <a:rPr lang="en-AU" dirty="0"/>
              <a:t>The response to the original stimulus reduces or eliminates the stimulus, and therefore the continued response.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Thyroid hormone negative feedback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145" y="2709095"/>
            <a:ext cx="465772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01194" y="6375294"/>
            <a:ext cx="681557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positive and negative feedback, giving examples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718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89" y="274638"/>
            <a:ext cx="10019211" cy="41805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Feedback Systems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980730"/>
            <a:ext cx="11173097" cy="5428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Positive feedback:</a:t>
            </a:r>
          </a:p>
          <a:p>
            <a:r>
              <a:rPr lang="en-AU" sz="2400" dirty="0" smtClean="0"/>
              <a:t>Occurs in processes where stimulus needs to be reinforced for continual effect: not usually part of homeostasis.</a:t>
            </a:r>
          </a:p>
          <a:p>
            <a:pPr marL="0" indent="0">
              <a:buNone/>
            </a:pPr>
            <a:endParaRPr lang="en-AU" sz="2400" dirty="0" smtClean="0"/>
          </a:p>
          <a:p>
            <a:r>
              <a:rPr lang="en-AU" sz="2400" dirty="0" smtClean="0"/>
              <a:t>Examples:  	oxytocin release during labour</a:t>
            </a:r>
          </a:p>
          <a:p>
            <a:pPr marL="0" indent="0">
              <a:buNone/>
            </a:pPr>
            <a:r>
              <a:rPr lang="en-AU" sz="2400" dirty="0" smtClean="0"/>
              <a:t>		blood clotting cascade</a:t>
            </a:r>
            <a:br>
              <a:rPr lang="en-AU" sz="2400" dirty="0" smtClean="0"/>
            </a:b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2050" name="Picture 2" descr="Homeostasis (article) | Human body systems | Khan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05" y="2109309"/>
            <a:ext cx="5085141" cy="415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01194" y="6375294"/>
            <a:ext cx="681557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positive and negative feedback, giving examples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84684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0287" y="364760"/>
            <a:ext cx="9810261" cy="810898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Body Temperature Homeostasis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0287" y="4869159"/>
            <a:ext cx="10871181" cy="1399665"/>
          </a:xfrm>
        </p:spPr>
        <p:txBody>
          <a:bodyPr>
            <a:normAutofit/>
          </a:bodyPr>
          <a:lstStyle/>
          <a:p>
            <a:r>
              <a:rPr lang="en-AU" dirty="0" smtClean="0"/>
              <a:t>Intro to thermoregulation</a:t>
            </a:r>
          </a:p>
          <a:p>
            <a:r>
              <a:rPr lang="en-AU" dirty="0" smtClean="0"/>
              <a:t>Thermoregulation when body temperature falls</a:t>
            </a:r>
          </a:p>
          <a:p>
            <a:r>
              <a:rPr lang="en-AU" dirty="0" smtClean="0"/>
              <a:t>Chapter 5 </a:t>
            </a:r>
            <a:r>
              <a:rPr lang="en-AU" i="1" dirty="0" smtClean="0"/>
              <a:t>Human Perspectives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81" y="1518694"/>
            <a:ext cx="3327763" cy="3006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3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51" y="274638"/>
            <a:ext cx="9853749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Thermoregulation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31" y="980728"/>
            <a:ext cx="11425646" cy="5760640"/>
          </a:xfrm>
        </p:spPr>
        <p:txBody>
          <a:bodyPr>
            <a:normAutofit/>
          </a:bodyPr>
          <a:lstStyle/>
          <a:p>
            <a:r>
              <a:rPr lang="en-AU" dirty="0"/>
              <a:t>Regulation of core body temperature at </a:t>
            </a:r>
            <a:r>
              <a:rPr lang="en-AU" dirty="0" smtClean="0"/>
              <a:t>37</a:t>
            </a:r>
            <a:r>
              <a:rPr lang="en-AU" baseline="30000" dirty="0" smtClean="0"/>
              <a:t>o</a:t>
            </a:r>
            <a:r>
              <a:rPr lang="en-AU" dirty="0" smtClean="0"/>
              <a:t>C set point</a:t>
            </a:r>
            <a:endParaRPr lang="en-AU" dirty="0"/>
          </a:p>
          <a:p>
            <a:pPr lvl="1"/>
            <a:r>
              <a:rPr lang="en-AU" dirty="0"/>
              <a:t>Temperature where chemical reactions in cells are stable and optimised.</a:t>
            </a:r>
          </a:p>
          <a:p>
            <a:r>
              <a:rPr lang="en-AU" dirty="0" smtClean="0"/>
              <a:t>Several homeostatic mechanisms involved.</a:t>
            </a:r>
            <a:endParaRPr lang="en-AU" dirty="0"/>
          </a:p>
          <a:p>
            <a:r>
              <a:rPr lang="en-AU" dirty="0"/>
              <a:t>Balance between heat production and heat loss.</a:t>
            </a:r>
          </a:p>
          <a:p>
            <a:r>
              <a:rPr lang="en-AU" dirty="0"/>
              <a:t>If body temp </a:t>
            </a:r>
            <a:r>
              <a:rPr lang="en-AU" dirty="0" smtClean="0"/>
              <a:t>is too </a:t>
            </a:r>
            <a:r>
              <a:rPr lang="en-AU" dirty="0"/>
              <a:t>high:</a:t>
            </a:r>
          </a:p>
          <a:p>
            <a:pPr lvl="1"/>
            <a:r>
              <a:rPr lang="en-AU" dirty="0"/>
              <a:t>Proteins denature</a:t>
            </a:r>
          </a:p>
          <a:p>
            <a:pPr lvl="1"/>
            <a:r>
              <a:rPr lang="en-AU" dirty="0"/>
              <a:t>Nerve cells do not function correctly</a:t>
            </a:r>
          </a:p>
          <a:p>
            <a:pPr lvl="1"/>
            <a:r>
              <a:rPr lang="en-AU" dirty="0"/>
              <a:t>Chemical reactions are uncontrolled</a:t>
            </a:r>
          </a:p>
          <a:p>
            <a:pPr lvl="1"/>
            <a:r>
              <a:rPr lang="en-AU" dirty="0"/>
              <a:t>DEATH</a:t>
            </a:r>
          </a:p>
          <a:p>
            <a:r>
              <a:rPr lang="en-AU" dirty="0"/>
              <a:t>If body </a:t>
            </a:r>
            <a:r>
              <a:rPr lang="en-AU" dirty="0" smtClean="0"/>
              <a:t>temp is </a:t>
            </a:r>
            <a:r>
              <a:rPr lang="en-AU" dirty="0"/>
              <a:t>too low:</a:t>
            </a:r>
          </a:p>
          <a:p>
            <a:pPr lvl="1"/>
            <a:r>
              <a:rPr lang="en-AU" dirty="0"/>
              <a:t>Cellular reactions too slow</a:t>
            </a:r>
          </a:p>
          <a:p>
            <a:pPr lvl="1"/>
            <a:r>
              <a:rPr lang="en-AU" dirty="0"/>
              <a:t>DEATH</a:t>
            </a:r>
          </a:p>
          <a:p>
            <a:pPr lvl="1"/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787" y="2836538"/>
            <a:ext cx="3169013" cy="353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956783" y="6410946"/>
            <a:ext cx="400879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Define thermoregulation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9959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8" y="1298212"/>
            <a:ext cx="10642902" cy="471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4" y="208371"/>
            <a:ext cx="10515600" cy="1325563"/>
          </a:xfrm>
        </p:spPr>
        <p:txBody>
          <a:bodyPr>
            <a:normAutofit/>
          </a:bodyPr>
          <a:lstStyle/>
          <a:p>
            <a:r>
              <a:rPr lang="en-AU" sz="2400" dirty="0" smtClean="0">
                <a:latin typeface="+mn-lt"/>
              </a:rPr>
              <a:t>Homeostatic mechanisms balance heat gain and heat loss to maintain an internal temperature around the set point of 37</a:t>
            </a:r>
            <a:r>
              <a:rPr lang="en-AU" sz="2400" baseline="30000" dirty="0" smtClean="0">
                <a:latin typeface="+mn-lt"/>
              </a:rPr>
              <a:t>o</a:t>
            </a:r>
            <a:r>
              <a:rPr lang="en-AU" sz="2400" dirty="0" smtClean="0">
                <a:latin typeface="+mn-lt"/>
              </a:rPr>
              <a:t>C</a:t>
            </a:r>
            <a:endParaRPr lang="en-AU" sz="24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83240" y="6347014"/>
            <a:ext cx="550765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mechanisms of heat loss and gain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7441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99060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External Heat gain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980728"/>
            <a:ext cx="9662160" cy="561662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From external environment via conduction and radiation: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Conduction: warm air or water in contact with skin conducts heat 	into the body. </a:t>
            </a:r>
            <a:r>
              <a:rPr lang="en-AU" sz="2400" dirty="0" err="1" smtClean="0"/>
              <a:t>Eg</a:t>
            </a:r>
            <a:endParaRPr lang="en-AU" sz="2400" dirty="0" smtClean="0"/>
          </a:p>
          <a:p>
            <a:pPr lvl="3"/>
            <a:r>
              <a:rPr lang="en-AU" sz="2400" dirty="0" smtClean="0"/>
              <a:t>Warm air from the heater in a warm room.</a:t>
            </a:r>
          </a:p>
          <a:p>
            <a:pPr lvl="3"/>
            <a:r>
              <a:rPr lang="en-AU" sz="2400" dirty="0" smtClean="0"/>
              <a:t>Warm water in a bath.</a:t>
            </a:r>
          </a:p>
          <a:p>
            <a:pPr lvl="3"/>
            <a:r>
              <a:rPr lang="en-AU" sz="2400" dirty="0" smtClean="0"/>
              <a:t>Warm air outside on a hot day.</a:t>
            </a:r>
          </a:p>
          <a:p>
            <a:pPr marL="1371600" lvl="3" indent="0">
              <a:buNone/>
            </a:pPr>
            <a:endParaRPr lang="en-AU" sz="2400" dirty="0" smtClean="0"/>
          </a:p>
          <a:p>
            <a:pPr marL="914400" lvl="2" indent="0">
              <a:buNone/>
            </a:pPr>
            <a:r>
              <a:rPr lang="en-AU" sz="2400" dirty="0" smtClean="0"/>
              <a:t>Radiation: solar radiation when standing in the sun.  Radiation from a heater.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/>
              <a:t>	</a:t>
            </a:r>
            <a:r>
              <a:rPr lang="en-AU" dirty="0" smtClean="0"/>
              <a:t>	</a:t>
            </a:r>
          </a:p>
          <a:p>
            <a:pPr marL="914400" lvl="2" indent="0">
              <a:buNone/>
            </a:pPr>
            <a:endParaRPr lang="en-AU" dirty="0" smtClean="0"/>
          </a:p>
          <a:p>
            <a:pPr marL="914400" lvl="2" indent="0">
              <a:buNone/>
            </a:pPr>
            <a:r>
              <a:rPr lang="en-AU" dirty="0" smtClean="0"/>
              <a:t> </a:t>
            </a:r>
            <a:endParaRPr lang="en-AU" dirty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1026" name="Picture 2" descr="Sun Clipart | Decorative Sun clip art - vector clip art online, royalty  free ... | Sun clip art, Cartoon sun, Sun templat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001" y="4080787"/>
            <a:ext cx="2450893" cy="24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83240" y="6347014"/>
            <a:ext cx="550765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mechanisms of heat loss and gain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2131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99060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External Heat loss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980728"/>
            <a:ext cx="11216640" cy="561662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From body via convection 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dirty="0" smtClean="0"/>
              <a:t>Convection: cold air or water in contact with skin moves heat away from the body. 	</a:t>
            </a:r>
            <a:r>
              <a:rPr lang="en-AU" sz="2400" dirty="0" err="1" smtClean="0"/>
              <a:t>Eg</a:t>
            </a:r>
            <a:endParaRPr lang="en-AU" sz="2400" dirty="0" smtClean="0"/>
          </a:p>
          <a:p>
            <a:pPr lvl="3"/>
            <a:r>
              <a:rPr lang="en-AU" sz="2400" dirty="0" smtClean="0"/>
              <a:t>Cold air outside or in a cold room</a:t>
            </a:r>
          </a:p>
          <a:p>
            <a:pPr lvl="3"/>
            <a:r>
              <a:rPr lang="en-AU" sz="2400" dirty="0" smtClean="0"/>
              <a:t>Cold wind moves heat very quickly away from skin</a:t>
            </a:r>
          </a:p>
          <a:p>
            <a:pPr lvl="3"/>
            <a:r>
              <a:rPr lang="en-AU" sz="2400" dirty="0" smtClean="0"/>
              <a:t>Cold water in a bath or swimming pool</a:t>
            </a:r>
          </a:p>
          <a:p>
            <a:pPr lvl="3"/>
            <a:r>
              <a:rPr lang="en-AU" sz="2400" dirty="0" smtClean="0"/>
              <a:t>Sweat evaporates from </a:t>
            </a:r>
            <a:r>
              <a:rPr lang="en-AU" sz="2400" dirty="0" err="1" smtClean="0"/>
              <a:t>skin,taking</a:t>
            </a:r>
            <a:r>
              <a:rPr lang="en-AU" sz="2400" dirty="0" smtClean="0"/>
              <a:t> heat away from the skin</a:t>
            </a:r>
          </a:p>
          <a:p>
            <a:pPr marL="1371600" lvl="3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3074" name="Picture 2" descr="Clipart Panda - Free Clipar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012" y="3684232"/>
            <a:ext cx="3013166" cy="291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83240" y="6347014"/>
            <a:ext cx="550765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mechanisms of heat loss and gain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38478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99060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Internal Heat Gain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980728"/>
            <a:ext cx="9662160" cy="5616624"/>
          </a:xfrm>
        </p:spPr>
        <p:txBody>
          <a:bodyPr>
            <a:normAutofit/>
          </a:bodyPr>
          <a:lstStyle/>
          <a:p>
            <a:r>
              <a:rPr lang="en-AU" dirty="0"/>
              <a:t>During cellular respiration (metabolism)</a:t>
            </a:r>
          </a:p>
          <a:p>
            <a:r>
              <a:rPr lang="en-AU" dirty="0"/>
              <a:t>When metabolic rate increases, heat production increases.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 during Exercise:</a:t>
            </a:r>
          </a:p>
          <a:p>
            <a:pPr lvl="2"/>
            <a:r>
              <a:rPr lang="en-AU" dirty="0"/>
              <a:t>Muscles need energy to contract</a:t>
            </a:r>
          </a:p>
          <a:p>
            <a:pPr lvl="2"/>
            <a:r>
              <a:rPr lang="en-AU" dirty="0"/>
              <a:t>Cells respire more</a:t>
            </a:r>
          </a:p>
          <a:p>
            <a:pPr lvl="2"/>
            <a:r>
              <a:rPr lang="en-AU" dirty="0"/>
              <a:t>More heat produced</a:t>
            </a:r>
          </a:p>
          <a:p>
            <a:pPr lvl="2"/>
            <a:r>
              <a:rPr lang="en-AU" dirty="0"/>
              <a:t>Body heat rises</a:t>
            </a:r>
          </a:p>
          <a:p>
            <a:pPr lvl="1"/>
            <a:r>
              <a:rPr lang="en-AU" dirty="0"/>
              <a:t>Things that can increase metabolic rate and body heat include:</a:t>
            </a:r>
          </a:p>
          <a:p>
            <a:pPr lvl="2"/>
            <a:r>
              <a:rPr lang="en-AU" dirty="0"/>
              <a:t>Exercise</a:t>
            </a:r>
          </a:p>
          <a:p>
            <a:pPr lvl="2"/>
            <a:r>
              <a:rPr lang="en-AU" dirty="0"/>
              <a:t>Stress</a:t>
            </a:r>
          </a:p>
          <a:p>
            <a:pPr lvl="2"/>
            <a:r>
              <a:rPr lang="en-AU" dirty="0"/>
              <a:t>Sympathetic NS stimulation</a:t>
            </a:r>
          </a:p>
          <a:p>
            <a:pPr lvl="2"/>
            <a:endParaRPr lang="en-AU" dirty="0"/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2050" name="Picture 2" descr="Researchers find an animal without mitochondria | Ars Techn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06" y="4181284"/>
            <a:ext cx="3421289" cy="227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483240" y="6347014"/>
            <a:ext cx="550765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mechanisms of heat loss and gain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8416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251939"/>
            <a:ext cx="8229600" cy="634082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Temperature </a:t>
            </a:r>
            <a:r>
              <a:rPr lang="en-AU" sz="3600" b="1" dirty="0" smtClean="0">
                <a:latin typeface="+mn-lt"/>
              </a:rPr>
              <a:t>Receptors </a:t>
            </a:r>
            <a:r>
              <a:rPr lang="en-AU" sz="3600" b="1" dirty="0">
                <a:latin typeface="+mn-lt"/>
              </a:rPr>
              <a:t>(</a:t>
            </a:r>
            <a:r>
              <a:rPr lang="en-AU" sz="3600" b="1" dirty="0" err="1">
                <a:latin typeface="+mn-lt"/>
              </a:rPr>
              <a:t>thermoreceptors</a:t>
            </a:r>
            <a:r>
              <a:rPr lang="en-AU" sz="3600" b="1" dirty="0">
                <a:latin typeface="+mn-lt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24745"/>
            <a:ext cx="6723018" cy="5258638"/>
          </a:xfrm>
        </p:spPr>
        <p:txBody>
          <a:bodyPr>
            <a:normAutofit/>
          </a:bodyPr>
          <a:lstStyle/>
          <a:p>
            <a:r>
              <a:rPr lang="en-AU" sz="2400" dirty="0"/>
              <a:t>Peripheral </a:t>
            </a:r>
            <a:r>
              <a:rPr lang="en-AU" sz="2400" dirty="0" err="1"/>
              <a:t>thermoreceptors</a:t>
            </a:r>
            <a:r>
              <a:rPr lang="en-AU" sz="2400" dirty="0"/>
              <a:t>:</a:t>
            </a:r>
          </a:p>
          <a:p>
            <a:pPr lvl="1"/>
            <a:r>
              <a:rPr lang="en-AU" dirty="0"/>
              <a:t>In skin and other surface tissues</a:t>
            </a:r>
          </a:p>
          <a:p>
            <a:pPr lvl="1"/>
            <a:r>
              <a:rPr lang="en-AU" dirty="0"/>
              <a:t>Detect temperature of external environment</a:t>
            </a:r>
          </a:p>
          <a:p>
            <a:pPr lvl="2"/>
            <a:r>
              <a:rPr lang="en-AU" sz="2400" dirty="0"/>
              <a:t>Cold receptors</a:t>
            </a:r>
          </a:p>
          <a:p>
            <a:pPr lvl="2"/>
            <a:r>
              <a:rPr lang="en-AU" sz="2400" dirty="0"/>
              <a:t>Heat receptors</a:t>
            </a:r>
          </a:p>
          <a:p>
            <a:pPr lvl="1"/>
            <a:r>
              <a:rPr lang="en-AU" dirty="0"/>
              <a:t>Send signals to hypothalamus, which then acts to regulate body </a:t>
            </a:r>
            <a:r>
              <a:rPr lang="en-AU" dirty="0" smtClean="0"/>
              <a:t>temperature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sz="2400" dirty="0"/>
              <a:t>Central </a:t>
            </a:r>
            <a:r>
              <a:rPr lang="en-AU" sz="2400" dirty="0" err="1"/>
              <a:t>thermoreceptors</a:t>
            </a:r>
            <a:endParaRPr lang="en-AU" sz="2400" dirty="0"/>
          </a:p>
          <a:p>
            <a:pPr lvl="1"/>
            <a:r>
              <a:rPr lang="en-AU" dirty="0"/>
              <a:t>In hypothalamus, spinal cord, abdominal organs</a:t>
            </a:r>
          </a:p>
          <a:p>
            <a:pPr lvl="1"/>
            <a:r>
              <a:rPr lang="en-AU" dirty="0"/>
              <a:t>Send signals to hypothalamus, which then acts to regulate body temperature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073" y="1468050"/>
            <a:ext cx="4270703" cy="476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71101" y="6347014"/>
            <a:ext cx="871979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Identify locations and types of </a:t>
            </a:r>
            <a:r>
              <a:rPr lang="en-AU" i="1" dirty="0" err="1" smtClean="0"/>
              <a:t>thermoreceptors</a:t>
            </a:r>
            <a:r>
              <a:rPr lang="en-AU" i="1" dirty="0" smtClean="0"/>
              <a:t> involved in thermoregulation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2741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140" y="204150"/>
            <a:ext cx="10515600" cy="740864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Control Centres/Modulators for Thermoregulation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en-AU" dirty="0" smtClean="0"/>
              <a:t>Two main Control Centres/Modulators for Thermoregulation</a:t>
            </a:r>
          </a:p>
          <a:p>
            <a:pPr marL="457200" lvl="1" indent="0">
              <a:buNone/>
            </a:pPr>
            <a:r>
              <a:rPr lang="en-AU" dirty="0" smtClean="0"/>
              <a:t>1:	The Hypothalamus</a:t>
            </a:r>
          </a:p>
          <a:p>
            <a:pPr lvl="2"/>
            <a:r>
              <a:rPr lang="en-AU" dirty="0" smtClean="0"/>
              <a:t>Receives </a:t>
            </a:r>
            <a:r>
              <a:rPr lang="en-AU" dirty="0"/>
              <a:t>input from </a:t>
            </a:r>
            <a:r>
              <a:rPr lang="en-AU" dirty="0" err="1"/>
              <a:t>thermoreceptors</a:t>
            </a:r>
            <a:r>
              <a:rPr lang="en-AU" dirty="0"/>
              <a:t> in skin, and also its own </a:t>
            </a:r>
            <a:r>
              <a:rPr lang="en-AU" dirty="0" err="1"/>
              <a:t>thermoreceptors</a:t>
            </a:r>
            <a:endParaRPr lang="en-AU" dirty="0"/>
          </a:p>
          <a:p>
            <a:pPr lvl="2"/>
            <a:r>
              <a:rPr lang="en-AU" dirty="0"/>
              <a:t>Send messages to effectors to regulate temperature</a:t>
            </a:r>
          </a:p>
          <a:p>
            <a:pPr marL="457200" lvl="1" indent="0">
              <a:buNone/>
            </a:pPr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smtClean="0"/>
              <a:t>2:  The Cerebral Cortex</a:t>
            </a:r>
          </a:p>
          <a:p>
            <a:pPr lvl="2"/>
            <a:r>
              <a:rPr lang="en-AU" dirty="0" smtClean="0"/>
              <a:t>Receives input from </a:t>
            </a:r>
            <a:r>
              <a:rPr lang="en-AU" dirty="0" err="1" smtClean="0"/>
              <a:t>thermoreceptors</a:t>
            </a:r>
            <a:r>
              <a:rPr lang="en-AU" dirty="0" smtClean="0"/>
              <a:t> in skin and hypothalamus</a:t>
            </a:r>
          </a:p>
          <a:p>
            <a:pPr lvl="2"/>
            <a:r>
              <a:rPr lang="en-AU" dirty="0" smtClean="0"/>
              <a:t>Integrates conscious awareness of body temperature</a:t>
            </a:r>
          </a:p>
          <a:p>
            <a:pPr lvl="2"/>
            <a:r>
              <a:rPr lang="en-AU" dirty="0" smtClean="0"/>
              <a:t>Coordinates effectors to regulate temperature</a:t>
            </a:r>
          </a:p>
          <a:p>
            <a:pPr marL="0" indent="0">
              <a:buNone/>
            </a:pPr>
            <a:r>
              <a:rPr lang="en-AU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272" y="3302456"/>
            <a:ext cx="2952750" cy="3105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23208" y="6407606"/>
            <a:ext cx="7639639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Identify modulators/control centres involved in thermoregulation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9408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3816" y="332657"/>
            <a:ext cx="7772400" cy="86409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Homeostasis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5805265"/>
            <a:ext cx="6400800" cy="653389"/>
          </a:xfrm>
        </p:spPr>
        <p:txBody>
          <a:bodyPr>
            <a:normAutofit fontScale="85000" lnSpcReduction="20000"/>
          </a:bodyPr>
          <a:lstStyle/>
          <a:p>
            <a:r>
              <a:rPr lang="en-AU" dirty="0" smtClean="0"/>
              <a:t>Intro to Homeostasis</a:t>
            </a:r>
          </a:p>
          <a:p>
            <a:r>
              <a:rPr lang="en-AU" dirty="0" err="1" smtClean="0"/>
              <a:t>Ch</a:t>
            </a:r>
            <a:r>
              <a:rPr lang="en-AU" dirty="0" smtClean="0"/>
              <a:t> 5 </a:t>
            </a:r>
            <a:r>
              <a:rPr lang="en-AU" i="1" dirty="0" smtClean="0"/>
              <a:t>Human Perspectives</a:t>
            </a:r>
            <a:endParaRPr lang="en-AU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540" y="1325691"/>
            <a:ext cx="49530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70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324" y="426796"/>
            <a:ext cx="1666848" cy="1806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38" y="116632"/>
            <a:ext cx="11397006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Effectors in Thermoregulation: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938" y="822721"/>
            <a:ext cx="10576874" cy="5889163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Skin provides large </a:t>
            </a:r>
            <a:r>
              <a:rPr lang="en-AU" dirty="0"/>
              <a:t>surface area for heat </a:t>
            </a:r>
            <a:r>
              <a:rPr lang="en-AU" dirty="0" smtClean="0"/>
              <a:t>exchange via</a:t>
            </a:r>
            <a:endParaRPr lang="en-AU" dirty="0"/>
          </a:p>
          <a:p>
            <a:pPr lvl="1"/>
            <a:r>
              <a:rPr lang="en-AU" dirty="0"/>
              <a:t>Conduction</a:t>
            </a:r>
          </a:p>
          <a:p>
            <a:pPr lvl="1"/>
            <a:r>
              <a:rPr lang="en-AU" dirty="0"/>
              <a:t>Convection</a:t>
            </a:r>
          </a:p>
          <a:p>
            <a:pPr lvl="1"/>
            <a:r>
              <a:rPr lang="en-AU" dirty="0"/>
              <a:t>Radiation</a:t>
            </a:r>
          </a:p>
          <a:p>
            <a:r>
              <a:rPr lang="en-AU" dirty="0"/>
              <a:t>Blood vessels help exchange heat between external and internal environments</a:t>
            </a:r>
          </a:p>
          <a:p>
            <a:pPr lvl="1"/>
            <a:r>
              <a:rPr lang="en-AU" dirty="0"/>
              <a:t>Diameter of blood vessels can be controlled to increase or decrease this exchange</a:t>
            </a:r>
          </a:p>
          <a:p>
            <a:r>
              <a:rPr lang="en-AU" dirty="0"/>
              <a:t>Sweat glands in skin produce </a:t>
            </a:r>
            <a:r>
              <a:rPr lang="en-AU" dirty="0" smtClean="0"/>
              <a:t>sweat when body is too hot</a:t>
            </a:r>
            <a:endParaRPr lang="en-AU" dirty="0"/>
          </a:p>
          <a:p>
            <a:pPr lvl="1"/>
            <a:r>
              <a:rPr lang="en-AU" dirty="0"/>
              <a:t>Evaporative cooling!</a:t>
            </a:r>
          </a:p>
          <a:p>
            <a:pPr marL="57150" indent="0">
              <a:buNone/>
            </a:pPr>
            <a:r>
              <a:rPr lang="en-AU" sz="2400" i="1" dirty="0"/>
              <a:t>Note:  evaporation from lungs also causes heat </a:t>
            </a:r>
            <a:r>
              <a:rPr lang="en-AU" sz="2400" i="1" dirty="0" smtClean="0"/>
              <a:t>loss</a:t>
            </a:r>
          </a:p>
          <a:p>
            <a:pPr marL="400050" indent="-342900"/>
            <a:r>
              <a:rPr lang="en-AU" dirty="0" smtClean="0"/>
              <a:t>Muscle activity can be used to generate heat</a:t>
            </a:r>
          </a:p>
          <a:p>
            <a:pPr marL="400050" indent="-342900"/>
            <a:r>
              <a:rPr lang="en-AU" dirty="0" smtClean="0"/>
              <a:t>Endocrine glands can produce hormones that effect metabolism and therefore heat gain from cellular respiration</a:t>
            </a:r>
          </a:p>
          <a:p>
            <a:pPr marL="400050" indent="-342900"/>
            <a:endParaRPr lang="en-AU" sz="2400" dirty="0"/>
          </a:p>
        </p:txBody>
      </p:sp>
      <p:sp>
        <p:nvSpPr>
          <p:cNvPr id="5" name="Rectangle 4"/>
          <p:cNvSpPr/>
          <p:nvPr/>
        </p:nvSpPr>
        <p:spPr>
          <a:xfrm>
            <a:off x="6108569" y="6342552"/>
            <a:ext cx="584522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Identify effectors involved in thermoregulation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25736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668" y="226693"/>
            <a:ext cx="11565118" cy="634082"/>
          </a:xfrm>
        </p:spPr>
        <p:txBody>
          <a:bodyPr>
            <a:normAutofit/>
          </a:bodyPr>
          <a:lstStyle/>
          <a:p>
            <a:r>
              <a:rPr lang="en-AU" sz="3200" b="1" dirty="0" smtClean="0">
                <a:latin typeface="+mn-lt"/>
              </a:rPr>
              <a:t>Responses when body temperature falls below set point</a:t>
            </a:r>
            <a:endParaRPr lang="en-AU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46" y="1124745"/>
            <a:ext cx="6042582" cy="5483445"/>
          </a:xfrm>
        </p:spPr>
        <p:txBody>
          <a:bodyPr>
            <a:normAutofit/>
          </a:bodyPr>
          <a:lstStyle/>
          <a:p>
            <a:r>
              <a:rPr lang="en-AU" dirty="0"/>
              <a:t>Vasoconstriction</a:t>
            </a:r>
          </a:p>
          <a:p>
            <a:pPr lvl="1"/>
            <a:r>
              <a:rPr lang="en-AU" dirty="0" smtClean="0"/>
              <a:t>Autonomic (sympathetic) </a:t>
            </a:r>
            <a:r>
              <a:rPr lang="en-AU" dirty="0"/>
              <a:t>stimulation from </a:t>
            </a:r>
            <a:r>
              <a:rPr lang="en-AU" b="1" dirty="0"/>
              <a:t>hypothalamus</a:t>
            </a:r>
            <a:r>
              <a:rPr lang="en-AU" dirty="0"/>
              <a:t> causes blood vessels to </a:t>
            </a:r>
            <a:r>
              <a:rPr lang="en-AU" dirty="0" smtClean="0"/>
              <a:t>constrict.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dirty="0"/>
              <a:t>Decreases flow of warm blood to skin, so </a:t>
            </a:r>
            <a:r>
              <a:rPr lang="en-AU" dirty="0" smtClean="0"/>
              <a:t>less loss to cold environment via conduction, convection and radiation.</a:t>
            </a:r>
          </a:p>
          <a:p>
            <a:pPr marL="457200" lvl="1" indent="0">
              <a:buNone/>
            </a:pPr>
            <a:endParaRPr lang="en-AU" dirty="0" smtClean="0"/>
          </a:p>
          <a:p>
            <a:r>
              <a:rPr lang="en-AU" dirty="0" smtClean="0"/>
              <a:t>Decreased Sweating</a:t>
            </a:r>
          </a:p>
          <a:p>
            <a:pPr lvl="1"/>
            <a:r>
              <a:rPr lang="en-AU" dirty="0" smtClean="0"/>
              <a:t>Autonomic stimulation from </a:t>
            </a:r>
            <a:r>
              <a:rPr lang="en-AU" b="1" dirty="0" smtClean="0"/>
              <a:t>hypothalamus</a:t>
            </a:r>
            <a:r>
              <a:rPr lang="en-AU" dirty="0" smtClean="0"/>
              <a:t> decreases sweat production, decreasing evaporative cooling </a:t>
            </a: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2072879"/>
            <a:ext cx="555307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5757" y="6390133"/>
            <a:ext cx="7598003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responses when body temperature falls below set point.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66935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09" y="274638"/>
            <a:ext cx="11359299" cy="634082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+mn-lt"/>
              </a:rPr>
              <a:t>Responses when body temperature falls below set point</a:t>
            </a:r>
            <a:endParaRPr lang="en-AU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10" y="1124745"/>
            <a:ext cx="9275976" cy="5001419"/>
          </a:xfrm>
        </p:spPr>
        <p:txBody>
          <a:bodyPr>
            <a:normAutofit/>
          </a:bodyPr>
          <a:lstStyle/>
          <a:p>
            <a:r>
              <a:rPr lang="en-AU" dirty="0"/>
              <a:t>Shivering</a:t>
            </a:r>
          </a:p>
          <a:p>
            <a:pPr lvl="1"/>
            <a:r>
              <a:rPr lang="en-AU" b="1" dirty="0"/>
              <a:t>Hypothalamus</a:t>
            </a:r>
            <a:r>
              <a:rPr lang="en-AU" dirty="0"/>
              <a:t> sends message to brain centres that control skeletal muscle tone</a:t>
            </a:r>
          </a:p>
          <a:p>
            <a:pPr lvl="1"/>
            <a:r>
              <a:rPr lang="en-AU" dirty="0"/>
              <a:t>Results in shivering – quick, repeated contraction of </a:t>
            </a:r>
            <a:r>
              <a:rPr lang="en-AU" dirty="0" smtClean="0"/>
              <a:t>muscles, requiring cellular respiration.</a:t>
            </a:r>
            <a:endParaRPr lang="en-AU" dirty="0"/>
          </a:p>
          <a:p>
            <a:pPr lvl="1"/>
            <a:r>
              <a:rPr lang="en-AU" dirty="0"/>
              <a:t>Heat is released from </a:t>
            </a:r>
            <a:r>
              <a:rPr lang="en-AU" dirty="0" smtClean="0"/>
              <a:t>muscles as a by-product of cellular respiration</a:t>
            </a:r>
            <a:endParaRPr lang="en-AU" dirty="0"/>
          </a:p>
          <a:p>
            <a:pPr lvl="1"/>
            <a:r>
              <a:rPr lang="en-AU" dirty="0"/>
              <a:t>Can be influenced by conscious thought from cerebral </a:t>
            </a:r>
            <a:r>
              <a:rPr lang="en-AU" dirty="0" smtClean="0"/>
              <a:t>cortex (up to a point)</a:t>
            </a:r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85" y="1517122"/>
            <a:ext cx="2434771" cy="281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98623" y="6390133"/>
            <a:ext cx="764513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responses when body temperature falls below set point.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5734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61" y="1087037"/>
            <a:ext cx="11095347" cy="5001419"/>
          </a:xfrm>
        </p:spPr>
        <p:txBody>
          <a:bodyPr>
            <a:normAutofit/>
          </a:bodyPr>
          <a:lstStyle/>
          <a:p>
            <a:r>
              <a:rPr lang="en-AU" dirty="0" smtClean="0"/>
              <a:t>Hypothalamic Sympathetic </a:t>
            </a:r>
            <a:r>
              <a:rPr lang="en-AU" dirty="0"/>
              <a:t>NS stimulation of adrenal </a:t>
            </a:r>
            <a:r>
              <a:rPr lang="en-AU" dirty="0" smtClean="0"/>
              <a:t>medulla – endocrine response.</a:t>
            </a:r>
            <a:endParaRPr lang="en-AU" dirty="0"/>
          </a:p>
          <a:p>
            <a:pPr lvl="1"/>
            <a:r>
              <a:rPr lang="en-AU" dirty="0"/>
              <a:t>Adrenalin and Noradrenalin </a:t>
            </a:r>
            <a:r>
              <a:rPr lang="en-AU" dirty="0" smtClean="0"/>
              <a:t>release.</a:t>
            </a:r>
            <a:endParaRPr lang="en-AU" dirty="0"/>
          </a:p>
          <a:p>
            <a:pPr lvl="1"/>
            <a:r>
              <a:rPr lang="en-AU" dirty="0"/>
              <a:t>Increase in cellular metabolism and heat </a:t>
            </a:r>
            <a:r>
              <a:rPr lang="en-AU" dirty="0" smtClean="0"/>
              <a:t>production.</a:t>
            </a:r>
            <a:endParaRPr lang="en-AU" dirty="0"/>
          </a:p>
          <a:p>
            <a:pPr lvl="1"/>
            <a:r>
              <a:rPr lang="en-AU" dirty="0"/>
              <a:t>Counteracts heat </a:t>
            </a:r>
            <a:r>
              <a:rPr lang="en-AU" dirty="0" smtClean="0"/>
              <a:t>loss.</a:t>
            </a: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241" y="2891279"/>
            <a:ext cx="4312097" cy="336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109" y="274638"/>
            <a:ext cx="11359299" cy="634082"/>
          </a:xfrm>
        </p:spPr>
        <p:txBody>
          <a:bodyPr>
            <a:normAutofit/>
          </a:bodyPr>
          <a:lstStyle/>
          <a:p>
            <a:r>
              <a:rPr lang="en-AU" sz="3200" b="1" dirty="0">
                <a:latin typeface="+mn-lt"/>
              </a:rPr>
              <a:t>Responses when body temperature falls below set point</a:t>
            </a:r>
            <a:endParaRPr lang="en-AU" sz="3200" dirty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84841" y="6418413"/>
            <a:ext cx="764513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responses when body temperature falls below set point.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01315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5" y="1124745"/>
            <a:ext cx="11613823" cy="5577713"/>
          </a:xfrm>
        </p:spPr>
        <p:txBody>
          <a:bodyPr>
            <a:normAutofit/>
          </a:bodyPr>
          <a:lstStyle/>
          <a:p>
            <a:r>
              <a:rPr lang="en-AU" dirty="0"/>
              <a:t>Increase in </a:t>
            </a:r>
            <a:r>
              <a:rPr lang="en-AU" dirty="0" err="1"/>
              <a:t>thyroxine</a:t>
            </a:r>
            <a:r>
              <a:rPr lang="en-AU" dirty="0"/>
              <a:t> production</a:t>
            </a:r>
          </a:p>
          <a:p>
            <a:pPr lvl="1"/>
            <a:r>
              <a:rPr lang="en-AU" dirty="0"/>
              <a:t>Hypothalamus sends message to anterior </a:t>
            </a:r>
            <a:r>
              <a:rPr lang="en-AU" dirty="0" smtClean="0"/>
              <a:t>pituitary for endocrine response</a:t>
            </a:r>
            <a:endParaRPr lang="en-AU" dirty="0"/>
          </a:p>
          <a:p>
            <a:pPr lvl="1"/>
            <a:r>
              <a:rPr lang="en-AU" dirty="0"/>
              <a:t>TSH (Thyroid Stimulating Hormone) released</a:t>
            </a:r>
          </a:p>
          <a:p>
            <a:pPr lvl="1"/>
            <a:r>
              <a:rPr lang="en-AU" dirty="0"/>
              <a:t>Stimulates Thyroid</a:t>
            </a:r>
          </a:p>
          <a:p>
            <a:pPr lvl="1"/>
            <a:r>
              <a:rPr lang="en-AU" dirty="0" err="1"/>
              <a:t>Thyroxine</a:t>
            </a:r>
            <a:r>
              <a:rPr lang="en-AU" dirty="0"/>
              <a:t> released</a:t>
            </a:r>
          </a:p>
          <a:p>
            <a:pPr lvl="1"/>
            <a:r>
              <a:rPr lang="en-AU" dirty="0"/>
              <a:t>Increases metabolic rate and therefore heat.</a:t>
            </a:r>
          </a:p>
        </p:txBody>
      </p:sp>
      <p:pic>
        <p:nvPicPr>
          <p:cNvPr id="10242" name="Picture 2" descr="Image result for thyroxine prod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36" y="3314802"/>
            <a:ext cx="4864799" cy="29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8536" y="266059"/>
            <a:ext cx="11359299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>
                <a:latin typeface="+mn-lt"/>
              </a:rPr>
              <a:t>Responses when body temperature falls below set point</a:t>
            </a:r>
            <a:endParaRPr lang="en-AU" sz="3200" dirty="0"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535" y="6303634"/>
            <a:ext cx="764513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responses when body temperature falls below set point.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2412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656" y="1086245"/>
            <a:ext cx="11697092" cy="5352262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Conscious </a:t>
            </a:r>
            <a:r>
              <a:rPr lang="en-AU" smtClean="0"/>
              <a:t>and behavioural </a:t>
            </a:r>
            <a:r>
              <a:rPr lang="en-AU" dirty="0" smtClean="0"/>
              <a:t>responses to heat loss:</a:t>
            </a:r>
          </a:p>
          <a:p>
            <a:r>
              <a:rPr lang="en-AU" dirty="0" smtClean="0"/>
              <a:t>Conscious </a:t>
            </a:r>
            <a:r>
              <a:rPr lang="en-AU" dirty="0"/>
              <a:t>awareness of feeling cold leads to behavioural changes to minimise heat loss</a:t>
            </a:r>
            <a:r>
              <a:rPr lang="en-AU" dirty="0" smtClean="0"/>
              <a:t>:</a:t>
            </a:r>
          </a:p>
          <a:p>
            <a:pPr lvl="1"/>
            <a:r>
              <a:rPr lang="en-AU" dirty="0" smtClean="0"/>
              <a:t>Seeking shelter from wind/rain/cold weather, and seeking warmth</a:t>
            </a:r>
          </a:p>
          <a:p>
            <a:pPr lvl="1"/>
            <a:r>
              <a:rPr lang="en-AU" dirty="0" smtClean="0"/>
              <a:t>Putting on clothing to insulate against heat loss</a:t>
            </a:r>
          </a:p>
          <a:p>
            <a:pPr lvl="1"/>
            <a:r>
              <a:rPr lang="en-AU" dirty="0" smtClean="0"/>
              <a:t>Curling up to decrease surface area for heat loss</a:t>
            </a:r>
          </a:p>
          <a:p>
            <a:pPr lvl="1"/>
            <a:r>
              <a:rPr lang="en-AU" dirty="0" smtClean="0"/>
              <a:t>Moving more to increase metabolic activity to increase heat gain</a:t>
            </a:r>
            <a:endParaRPr lang="en-AU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9109" y="274638"/>
            <a:ext cx="11359299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smtClean="0">
                <a:latin typeface="+mn-lt"/>
              </a:rPr>
              <a:t>Responses when body temperature falls below set point</a:t>
            </a:r>
            <a:endParaRPr lang="en-AU" sz="3200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290" y="3946754"/>
            <a:ext cx="3926804" cy="26692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9109" y="6399165"/>
            <a:ext cx="7645137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Describe responses when body temperature falls below set point.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02856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821" y="94107"/>
            <a:ext cx="9550455" cy="676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09" y="274638"/>
            <a:ext cx="11613823" cy="634082"/>
          </a:xfrm>
        </p:spPr>
        <p:txBody>
          <a:bodyPr>
            <a:normAutofit fontScale="90000"/>
          </a:bodyPr>
          <a:lstStyle/>
          <a:p>
            <a:r>
              <a:rPr lang="en-AU" sz="3600" b="1" dirty="0" smtClean="0">
                <a:latin typeface="+mn-lt"/>
              </a:rPr>
              <a:t>Example of homeostatic feedback loop: </a:t>
            </a:r>
            <a:br>
              <a:rPr lang="en-AU" sz="3600" b="1" dirty="0" smtClean="0">
                <a:latin typeface="+mn-lt"/>
              </a:rPr>
            </a:br>
            <a:endParaRPr lang="en-AU" sz="3600" b="1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2" y="591679"/>
            <a:ext cx="8785782" cy="5844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54285" y="2486035"/>
            <a:ext cx="3421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accent1">
                    <a:lumMod val="75000"/>
                  </a:schemeClr>
                </a:solidFill>
              </a:rPr>
              <a:t>Autonomic regulation of falling body temperature</a:t>
            </a:r>
            <a:endParaRPr lang="en-AU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5913" y="3431357"/>
            <a:ext cx="2290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Note:  you will need to be able to do feedback loops for all of the different ways body temperature is regulated – you can practice this on your review worksheet.</a:t>
            </a:r>
            <a:endParaRPr lang="en-AU" i="1" dirty="0"/>
          </a:p>
        </p:txBody>
      </p:sp>
      <p:sp>
        <p:nvSpPr>
          <p:cNvPr id="11" name="Rectangle 10"/>
          <p:cNvSpPr/>
          <p:nvPr/>
        </p:nvSpPr>
        <p:spPr>
          <a:xfrm>
            <a:off x="179109" y="6519446"/>
            <a:ext cx="11764651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/>
              <a:t>Learning Aim: </a:t>
            </a:r>
            <a:r>
              <a:rPr lang="en-AU" sz="1600" i="1" dirty="0" smtClean="0"/>
              <a:t>Draw homeostatic feedback loops (steady state control models) to represent thermoregulation when body temperature falls.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90620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" y="300764"/>
            <a:ext cx="8229600" cy="56207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Homeostasis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53" y="1009193"/>
            <a:ext cx="11355977" cy="5472608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Maintenance of internal body conditions within a narrow range of </a:t>
            </a:r>
            <a:r>
              <a:rPr lang="en-AU" sz="2400" dirty="0" smtClean="0"/>
              <a:t>values – a “steady state”, </a:t>
            </a:r>
            <a:r>
              <a:rPr lang="en-AU" sz="2400" dirty="0"/>
              <a:t>so that organs and systems can continue to function.  </a:t>
            </a:r>
            <a:endParaRPr lang="en-AU" sz="2400" dirty="0" smtClean="0"/>
          </a:p>
          <a:p>
            <a:pPr marL="0" indent="0" algn="ctr">
              <a:buNone/>
            </a:pPr>
            <a:endParaRPr lang="en-AU" sz="2000" dirty="0"/>
          </a:p>
          <a:p>
            <a:pPr marL="457200" lvl="1" indent="0">
              <a:buNone/>
            </a:pPr>
            <a:r>
              <a:rPr lang="en-AU" dirty="0" err="1"/>
              <a:t>Eg</a:t>
            </a:r>
            <a:r>
              <a:rPr lang="en-AU" dirty="0"/>
              <a:t>:  Body temperature of 37</a:t>
            </a:r>
            <a:r>
              <a:rPr lang="en-AU" baseline="30000" dirty="0"/>
              <a:t>o</a:t>
            </a:r>
            <a:r>
              <a:rPr lang="en-AU" dirty="0"/>
              <a:t>C:</a:t>
            </a:r>
          </a:p>
          <a:p>
            <a:pPr lvl="2"/>
            <a:r>
              <a:rPr lang="en-AU" dirty="0"/>
              <a:t>Allows chemical reactions within cells to proceed at the correct pace</a:t>
            </a:r>
          </a:p>
          <a:p>
            <a:pPr lvl="2"/>
            <a:r>
              <a:rPr lang="en-AU" dirty="0"/>
              <a:t>“Not too hot, not too cold”</a:t>
            </a:r>
          </a:p>
          <a:p>
            <a:pPr lvl="2"/>
            <a:r>
              <a:rPr lang="en-AU" dirty="0"/>
              <a:t>Allows proteins to maintain correct </a:t>
            </a:r>
            <a:r>
              <a:rPr lang="en-AU" dirty="0" smtClean="0"/>
              <a:t>shape</a:t>
            </a:r>
          </a:p>
          <a:p>
            <a:pPr marL="914400" lvl="2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err="1"/>
              <a:t>Eg</a:t>
            </a:r>
            <a:r>
              <a:rPr lang="en-AU" dirty="0"/>
              <a:t>: Neutral fluid pH</a:t>
            </a:r>
          </a:p>
          <a:p>
            <a:pPr lvl="2"/>
            <a:r>
              <a:rPr lang="en-AU" dirty="0"/>
              <a:t>Allows chemical reactions within cells to proceed at correct pace</a:t>
            </a:r>
          </a:p>
          <a:p>
            <a:pPr lvl="2"/>
            <a:r>
              <a:rPr lang="en-AU" dirty="0"/>
              <a:t>Helps with management of CO</a:t>
            </a:r>
            <a:r>
              <a:rPr lang="en-AU" baseline="-25000" dirty="0"/>
              <a:t>2</a:t>
            </a:r>
            <a:r>
              <a:rPr lang="en-AU" dirty="0"/>
              <a:t> </a:t>
            </a:r>
            <a:r>
              <a:rPr lang="en-AU" dirty="0" smtClean="0"/>
              <a:t>levels</a:t>
            </a:r>
          </a:p>
          <a:p>
            <a:pPr marL="914400" lvl="2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err="1"/>
              <a:t>Eg</a:t>
            </a:r>
            <a:r>
              <a:rPr lang="en-AU" dirty="0"/>
              <a:t>: Steady supply of </a:t>
            </a:r>
            <a:r>
              <a:rPr lang="en-AU" dirty="0" smtClean="0"/>
              <a:t>glucose for cellular respiration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err="1"/>
              <a:t>Eg</a:t>
            </a:r>
            <a:r>
              <a:rPr lang="en-AU" dirty="0"/>
              <a:t>:  Steady supply of </a:t>
            </a:r>
            <a:r>
              <a:rPr lang="en-AU" dirty="0" smtClean="0"/>
              <a:t>oxygen for cellular respiration</a:t>
            </a:r>
            <a:endParaRPr lang="en-AU" dirty="0"/>
          </a:p>
          <a:p>
            <a:pPr marL="914400" lvl="2" indent="0">
              <a:buNone/>
            </a:pPr>
            <a:endParaRPr lang="en-AU" dirty="0"/>
          </a:p>
          <a:p>
            <a:pPr marL="914400" lvl="2" indent="0">
              <a:buNone/>
            </a:pPr>
            <a:endParaRPr lang="en-AU" dirty="0"/>
          </a:p>
        </p:txBody>
      </p:sp>
      <p:pic>
        <p:nvPicPr>
          <p:cNvPr id="1026" name="Picture 2" descr="Image result for goldilocks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795" y="4128594"/>
            <a:ext cx="2406689" cy="235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36331" y="6350685"/>
            <a:ext cx="616513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Define homeostasis and homeostatic mechanisms</a:t>
            </a:r>
          </a:p>
        </p:txBody>
      </p:sp>
    </p:spTree>
    <p:extLst>
      <p:ext uri="{BB962C8B-B14F-4D97-AF65-F5344CB8AC3E}">
        <p14:creationId xmlns:p14="http://schemas.microsoft.com/office/powerpoint/2010/main" val="17424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11" y="269966"/>
            <a:ext cx="8229600" cy="6019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b="1" dirty="0"/>
              <a:t>Homeostatic </a:t>
            </a:r>
            <a:r>
              <a:rPr lang="en-AU" sz="3600" b="1" dirty="0" smtClean="0"/>
              <a:t>mechanisms</a:t>
            </a:r>
          </a:p>
          <a:p>
            <a:pPr marL="0" indent="0">
              <a:buNone/>
            </a:pPr>
            <a:endParaRPr lang="en-AU" sz="3600" b="1" dirty="0"/>
          </a:p>
          <a:p>
            <a:pPr lvl="1"/>
            <a:r>
              <a:rPr lang="en-AU" dirty="0" smtClean="0"/>
              <a:t>Are the </a:t>
            </a:r>
            <a:r>
              <a:rPr lang="en-AU" dirty="0"/>
              <a:t>mechanisms that maintain internal conditions</a:t>
            </a:r>
          </a:p>
          <a:p>
            <a:pPr lvl="1"/>
            <a:r>
              <a:rPr lang="en-AU" dirty="0"/>
              <a:t>Allow some independence from external </a:t>
            </a:r>
            <a:r>
              <a:rPr lang="en-AU" dirty="0" smtClean="0"/>
              <a:t>environment and therefore a survival advantage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/>
              <a:t>	</a:t>
            </a:r>
            <a:r>
              <a:rPr lang="en-AU" dirty="0" err="1"/>
              <a:t>Eg</a:t>
            </a:r>
            <a:r>
              <a:rPr lang="en-AU" dirty="0"/>
              <a:t>:  mechanisms like increased metabolic rate, shivering, 	and changes to blood flow allow us to maintain body 	temperature even when it is cold outside.</a:t>
            </a:r>
          </a:p>
          <a:p>
            <a:pPr lvl="1"/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853" y="2566851"/>
            <a:ext cx="3012124" cy="3521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3473" y="6289749"/>
            <a:ext cx="616513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Define homeostasis and homeostatic mechanisms</a:t>
            </a:r>
          </a:p>
        </p:txBody>
      </p:sp>
    </p:spTree>
    <p:extLst>
      <p:ext uri="{BB962C8B-B14F-4D97-AF65-F5344CB8AC3E}">
        <p14:creationId xmlns:p14="http://schemas.microsoft.com/office/powerpoint/2010/main" val="40260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74" y="365125"/>
            <a:ext cx="7968343" cy="697321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Steady State and Dynamic Equilibrium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1134647"/>
            <a:ext cx="11608526" cy="55853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Homeostasis maintains </a:t>
            </a:r>
            <a:r>
              <a:rPr lang="en-AU" dirty="0" smtClean="0"/>
              <a:t>a “</a:t>
            </a:r>
            <a:r>
              <a:rPr lang="en-AU" b="1" i="1" dirty="0" smtClean="0"/>
              <a:t>steady </a:t>
            </a:r>
            <a:r>
              <a:rPr lang="en-AU" b="1" i="1" dirty="0"/>
              <a:t>state</a:t>
            </a:r>
            <a:r>
              <a:rPr lang="en-AU" dirty="0"/>
              <a:t>” – a balanced internal environment in terms of:</a:t>
            </a:r>
          </a:p>
          <a:p>
            <a:pPr lvl="1"/>
            <a:r>
              <a:rPr lang="en-AU" dirty="0"/>
              <a:t>Core body temperature</a:t>
            </a:r>
          </a:p>
          <a:p>
            <a:pPr lvl="1"/>
            <a:r>
              <a:rPr lang="en-AU" dirty="0"/>
              <a:t>pH and concentration of other dissolved substances</a:t>
            </a:r>
          </a:p>
          <a:p>
            <a:pPr lvl="1"/>
            <a:r>
              <a:rPr lang="en-AU" dirty="0"/>
              <a:t>Glucose concentration</a:t>
            </a:r>
          </a:p>
          <a:p>
            <a:pPr lvl="1"/>
            <a:r>
              <a:rPr lang="en-AU" dirty="0"/>
              <a:t>O2 and CO2 concentration</a:t>
            </a:r>
          </a:p>
          <a:p>
            <a:pPr lvl="1"/>
            <a:r>
              <a:rPr lang="en-AU" dirty="0"/>
              <a:t>Blood pressure</a:t>
            </a:r>
          </a:p>
          <a:p>
            <a:pPr lvl="1"/>
            <a:r>
              <a:rPr lang="en-AU" dirty="0"/>
              <a:t>Metabolic waste </a:t>
            </a:r>
            <a:r>
              <a:rPr lang="en-AU" dirty="0" smtClean="0"/>
              <a:t>concentration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i="1" dirty="0"/>
              <a:t>Dynamic equilibrium:</a:t>
            </a:r>
            <a:r>
              <a:rPr lang="en-AU" dirty="0"/>
              <a:t> </a:t>
            </a:r>
          </a:p>
          <a:p>
            <a:pPr lvl="1"/>
            <a:r>
              <a:rPr lang="en-AU" dirty="0" smtClean="0"/>
              <a:t>The internal </a:t>
            </a:r>
            <a:r>
              <a:rPr lang="en-AU" dirty="0"/>
              <a:t>environment fluctuates within a </a:t>
            </a:r>
            <a:r>
              <a:rPr lang="en-AU" dirty="0" smtClean="0"/>
              <a:t>narrow, acceptable range</a:t>
            </a:r>
            <a:endParaRPr lang="en-AU" dirty="0"/>
          </a:p>
          <a:p>
            <a:pPr lvl="1"/>
            <a:r>
              <a:rPr lang="en-AU" dirty="0" smtClean="0"/>
              <a:t>There is a constant </a:t>
            </a:r>
            <a:r>
              <a:rPr lang="en-AU" dirty="0"/>
              <a:t>process of sensing, responding and </a:t>
            </a:r>
            <a:r>
              <a:rPr lang="en-AU" dirty="0" smtClean="0"/>
              <a:t>feedback to maintain this.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79" y="2685617"/>
            <a:ext cx="4336869" cy="28013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7229" y="6350685"/>
            <a:ext cx="635366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Define steady state and dynamic equilibrium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423683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137" y="476673"/>
            <a:ext cx="11477897" cy="60895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i="1" dirty="0"/>
              <a:t>Tolerance limits:</a:t>
            </a:r>
            <a:endParaRPr lang="en-AU" i="1" dirty="0"/>
          </a:p>
          <a:p>
            <a:pPr lvl="1"/>
            <a:r>
              <a:rPr lang="en-AU" dirty="0"/>
              <a:t>The upper and lower limits of the factors in the body</a:t>
            </a:r>
          </a:p>
          <a:p>
            <a:pPr lvl="1"/>
            <a:r>
              <a:rPr lang="en-AU" dirty="0"/>
              <a:t>Normal function within tolerance limits</a:t>
            </a:r>
          </a:p>
          <a:p>
            <a:pPr lvl="1"/>
            <a:r>
              <a:rPr lang="en-AU" dirty="0" err="1"/>
              <a:t>Eg</a:t>
            </a:r>
            <a:r>
              <a:rPr lang="en-AU" dirty="0"/>
              <a:t>: the tolerance limits for blood glucose are 4.0-7.8mmol/L</a:t>
            </a:r>
          </a:p>
          <a:p>
            <a:pPr lvl="1"/>
            <a:r>
              <a:rPr lang="en-AU" dirty="0"/>
              <a:t>If tolerance limits are breached (too high or too low), dysfunction will occur.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506" y="2714626"/>
            <a:ext cx="9631408" cy="37857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56904" y="6488668"/>
            <a:ext cx="6165130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Define homeostasis and homeostatic mechanisms</a:t>
            </a:r>
          </a:p>
        </p:txBody>
      </p:sp>
    </p:spTree>
    <p:extLst>
      <p:ext uri="{BB962C8B-B14F-4D97-AF65-F5344CB8AC3E}">
        <p14:creationId xmlns:p14="http://schemas.microsoft.com/office/powerpoint/2010/main" val="414445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55" y="260622"/>
            <a:ext cx="10515600" cy="706029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Homeostasis and Feedback Loops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383" y="1120231"/>
            <a:ext cx="6226627" cy="56550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sz="2400" b="1" dirty="0" smtClean="0"/>
              <a:t>Key Terms:</a:t>
            </a:r>
          </a:p>
          <a:p>
            <a:pPr lvl="1"/>
            <a:r>
              <a:rPr lang="en-AU" i="1" dirty="0" smtClean="0"/>
              <a:t>Stimulus: </a:t>
            </a:r>
            <a:r>
              <a:rPr lang="en-AU" dirty="0" smtClean="0"/>
              <a:t>a change in the environment that can be detected and acted on.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1"/>
            <a:r>
              <a:rPr lang="en-AU" i="1" dirty="0" smtClean="0"/>
              <a:t>Receptor</a:t>
            </a:r>
            <a:r>
              <a:rPr lang="en-AU" i="1" dirty="0"/>
              <a:t>: </a:t>
            </a:r>
            <a:r>
              <a:rPr lang="en-AU" dirty="0"/>
              <a:t>a part of the body that detects the change</a:t>
            </a:r>
            <a:r>
              <a:rPr lang="en-AU" dirty="0" smtClean="0"/>
              <a:t>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i="1" dirty="0"/>
              <a:t>Message: </a:t>
            </a:r>
            <a:r>
              <a:rPr lang="en-AU" dirty="0"/>
              <a:t>how information is sent through the body</a:t>
            </a:r>
            <a:r>
              <a:rPr lang="en-AU" dirty="0" smtClean="0"/>
              <a:t>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i="1" dirty="0"/>
              <a:t>Modulator (control centre): </a:t>
            </a:r>
            <a:r>
              <a:rPr lang="en-AU" dirty="0"/>
              <a:t>a part of the body that processes the information from the receptor, and sends information to the effector</a:t>
            </a:r>
            <a:r>
              <a:rPr lang="en-AU" dirty="0" smtClean="0"/>
              <a:t>.</a:t>
            </a:r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i="1" dirty="0"/>
              <a:t>Effector:</a:t>
            </a:r>
            <a:r>
              <a:rPr lang="en-AU" dirty="0"/>
              <a:t> a part of the body that carries out the response to the stimulus, counteracting it and returning balance</a:t>
            </a:r>
            <a:r>
              <a:rPr lang="en-AU" dirty="0" smtClean="0"/>
              <a:t>.</a:t>
            </a:r>
          </a:p>
          <a:p>
            <a:pPr marL="457200" lvl="1" indent="0">
              <a:buNone/>
            </a:pPr>
            <a:endParaRPr lang="en-AU" dirty="0" smtClean="0"/>
          </a:p>
          <a:p>
            <a:pPr lvl="1"/>
            <a:r>
              <a:rPr lang="en-AU" i="1" dirty="0" smtClean="0"/>
              <a:t>Response: </a:t>
            </a:r>
            <a:r>
              <a:rPr lang="en-AU" dirty="0" smtClean="0"/>
              <a:t>how the effector responds to the message from the modulator</a:t>
            </a:r>
            <a:endParaRPr lang="en-AU" i="1" dirty="0" smtClean="0"/>
          </a:p>
          <a:p>
            <a:pPr marL="457200" lvl="1" indent="0">
              <a:buNone/>
            </a:pPr>
            <a:endParaRPr lang="en-AU" dirty="0"/>
          </a:p>
          <a:p>
            <a:pPr lvl="1"/>
            <a:r>
              <a:rPr lang="en-AU" i="1" dirty="0"/>
              <a:t>Feedback</a:t>
            </a:r>
            <a:r>
              <a:rPr lang="en-AU" dirty="0"/>
              <a:t>: achieved when the original stimulus has been changed by the response.</a:t>
            </a:r>
            <a:endParaRPr lang="en-AU" i="1" dirty="0"/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10" y="1593667"/>
            <a:ext cx="5228309" cy="442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66648" y="6405937"/>
            <a:ext cx="791851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List and describe the key components of a homeostatic feedback loop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5097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 homeostatic feedback loop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42" y="1629728"/>
            <a:ext cx="5462410" cy="437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175" y="1764756"/>
            <a:ext cx="5220847" cy="424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66648" y="6405937"/>
            <a:ext cx="791851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List and describe the key components of a homeostatic feedback loop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273776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16" y="116885"/>
            <a:ext cx="11761877" cy="64947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How to represent homeostatic loops in an exam question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766355"/>
            <a:ext cx="109706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A </a:t>
            </a:r>
            <a:r>
              <a:rPr lang="en-AU" sz="2400" b="1" dirty="0"/>
              <a:t>stimulus-response feedback </a:t>
            </a:r>
            <a:r>
              <a:rPr lang="en-AU" sz="2400" b="1" dirty="0" smtClean="0"/>
              <a:t>model (</a:t>
            </a:r>
            <a:r>
              <a:rPr lang="en-AU" sz="2400" b="1" i="1" dirty="0" smtClean="0"/>
              <a:t>steady state control model)</a:t>
            </a:r>
            <a:r>
              <a:rPr lang="en-AU" sz="2400" b="1" dirty="0" smtClean="0"/>
              <a:t> </a:t>
            </a:r>
            <a:r>
              <a:rPr lang="en-AU" sz="2400" dirty="0"/>
              <a:t>is a good way of showing how mechanisms are </a:t>
            </a:r>
            <a:r>
              <a:rPr lang="en-AU" sz="2400" dirty="0" smtClean="0"/>
              <a:t>operating in </a:t>
            </a:r>
            <a:r>
              <a:rPr lang="en-AU" sz="2400" dirty="0"/>
              <a:t>the body in order to maintain </a:t>
            </a:r>
            <a:r>
              <a:rPr lang="en-AU" sz="2400" b="1" dirty="0"/>
              <a:t>homeostasis</a:t>
            </a:r>
            <a:r>
              <a:rPr lang="en-AU" sz="2400" dirty="0"/>
              <a:t>.</a:t>
            </a:r>
          </a:p>
          <a:p>
            <a:pPr marL="0" indent="0">
              <a:buNone/>
            </a:pPr>
            <a:r>
              <a:rPr lang="en-AU" sz="2400" dirty="0"/>
              <a:t>Things to remember about this model:</a:t>
            </a:r>
          </a:p>
          <a:p>
            <a:pPr marL="0" indent="0">
              <a:buNone/>
            </a:pPr>
            <a:r>
              <a:rPr lang="en-AU" sz="2400" dirty="0"/>
              <a:t>• the loop represents a continuous process so there is no starting or finishing point</a:t>
            </a:r>
          </a:p>
          <a:p>
            <a:pPr marL="0" indent="0">
              <a:buNone/>
            </a:pPr>
            <a:r>
              <a:rPr lang="en-AU" sz="2400" dirty="0"/>
              <a:t>• the response alters the original stimulus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2024"/>
            <a:ext cx="6173121" cy="3504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54" y="3117668"/>
            <a:ext cx="6013353" cy="332906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66648" y="6405937"/>
            <a:ext cx="7918515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i="1" dirty="0"/>
              <a:t>Learning Aim: </a:t>
            </a:r>
            <a:r>
              <a:rPr lang="en-AU" i="1" dirty="0" smtClean="0"/>
              <a:t>List and describe the key components of a homeostatic feedback loop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22250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65C1F73-137A-4938-A729-06CCC252E749}"/>
</file>

<file path=customXml/itemProps2.xml><?xml version="1.0" encoding="utf-8"?>
<ds:datastoreItem xmlns:ds="http://schemas.openxmlformats.org/officeDocument/2006/customXml" ds:itemID="{A8287728-BBE4-4240-B797-9B848F7D0829}"/>
</file>

<file path=customXml/itemProps3.xml><?xml version="1.0" encoding="utf-8"?>
<ds:datastoreItem xmlns:ds="http://schemas.openxmlformats.org/officeDocument/2006/customXml" ds:itemID="{572BD082-A18C-4373-961B-8BAFD46748D8}"/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1763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Homeostasis</vt:lpstr>
      <vt:lpstr>Homeostasis</vt:lpstr>
      <vt:lpstr>PowerPoint Presentation</vt:lpstr>
      <vt:lpstr>Steady State and Dynamic Equilibrium</vt:lpstr>
      <vt:lpstr>PowerPoint Presentation</vt:lpstr>
      <vt:lpstr>Homeostasis and Feedback Loops</vt:lpstr>
      <vt:lpstr>A homeostatic feedback loop</vt:lpstr>
      <vt:lpstr>How to represent homeostatic loops in an exam question</vt:lpstr>
      <vt:lpstr>Feedback Systems</vt:lpstr>
      <vt:lpstr>Feedback Systems</vt:lpstr>
      <vt:lpstr>Body Temperature Homeostasis</vt:lpstr>
      <vt:lpstr>Thermoregulation</vt:lpstr>
      <vt:lpstr>Homeostatic mechanisms balance heat gain and heat loss to maintain an internal temperature around the set point of 37oC</vt:lpstr>
      <vt:lpstr>External Heat gain</vt:lpstr>
      <vt:lpstr>External Heat loss</vt:lpstr>
      <vt:lpstr>Internal Heat Gain</vt:lpstr>
      <vt:lpstr>Temperature Receptors (thermoreceptors)</vt:lpstr>
      <vt:lpstr>Control Centres/Modulators for Thermoregulation</vt:lpstr>
      <vt:lpstr>Effectors in Thermoregulation:</vt:lpstr>
      <vt:lpstr>Responses when body temperature falls below set point</vt:lpstr>
      <vt:lpstr>Responses when body temperature falls below set point</vt:lpstr>
      <vt:lpstr>Responses when body temperature falls below set point</vt:lpstr>
      <vt:lpstr>PowerPoint Presentation</vt:lpstr>
      <vt:lpstr>PowerPoint Presentation</vt:lpstr>
      <vt:lpstr>PowerPoint Presentation</vt:lpstr>
      <vt:lpstr>Example of homeostatic feedback loop:  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30</cp:revision>
  <dcterms:created xsi:type="dcterms:W3CDTF">2021-04-19T07:33:24Z</dcterms:created>
  <dcterms:modified xsi:type="dcterms:W3CDTF">2022-03-24T01:33:10Z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