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0" r:id="rId2"/>
    <p:sldId id="266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9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44C9D-2A83-4157-8E66-8ACD8C8EFD7A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020EE-18CB-4B65-9F6C-8CB42AB2B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4188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EE9C9-EF11-4756-850F-B35594C956FB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14532-EFEE-4A68-9343-385D44C70B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846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F4A63-B6C1-415E-A34B-C50638C23E51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027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8456-41F3-4FFE-A2DA-4D36AB67A195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32AA-B541-410D-BC84-D1EDA76E0E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23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8456-41F3-4FFE-A2DA-4D36AB67A195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32AA-B541-410D-BC84-D1EDA76E0E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63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8456-41F3-4FFE-A2DA-4D36AB67A195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32AA-B541-410D-BC84-D1EDA76E0E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24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8456-41F3-4FFE-A2DA-4D36AB67A195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32AA-B541-410D-BC84-D1EDA76E0E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38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8456-41F3-4FFE-A2DA-4D36AB67A195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32AA-B541-410D-BC84-D1EDA76E0E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71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8456-41F3-4FFE-A2DA-4D36AB67A195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32AA-B541-410D-BC84-D1EDA76E0E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82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8456-41F3-4FFE-A2DA-4D36AB67A195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32AA-B541-410D-BC84-D1EDA76E0E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182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8456-41F3-4FFE-A2DA-4D36AB67A195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32AA-B541-410D-BC84-D1EDA76E0E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435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8456-41F3-4FFE-A2DA-4D36AB67A195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32AA-B541-410D-BC84-D1EDA76E0E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08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8456-41F3-4FFE-A2DA-4D36AB67A195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32AA-B541-410D-BC84-D1EDA76E0E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945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8456-41F3-4FFE-A2DA-4D36AB67A195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832AA-B541-410D-BC84-D1EDA76E0E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573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8456-41F3-4FFE-A2DA-4D36AB67A195}" type="datetimeFigureOut">
              <a:rPr lang="en-AU" smtClean="0"/>
              <a:t>25/03/2022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32AA-B541-410D-BC84-D1EDA76E0E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0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34577"/>
              </p:ext>
            </p:extLst>
          </p:nvPr>
        </p:nvGraphicFramePr>
        <p:xfrm>
          <a:off x="165463" y="75233"/>
          <a:ext cx="11739154" cy="6621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57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586957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17947">
                <a:tc>
                  <a:txBody>
                    <a:bodyPr/>
                    <a:lstStyle/>
                    <a:p>
                      <a:r>
                        <a:rPr lang="en-AU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4032983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Past exam question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Homeostasis when body temperature rises</a:t>
                      </a:r>
                    </a:p>
                    <a:p>
                      <a:r>
                        <a:rPr lang="en-AU" sz="1600" b="0" i="0" baseline="0" dirty="0" smtClean="0"/>
                        <a:t>3: Consequences when tolerance limits are exceeded</a:t>
                      </a:r>
                    </a:p>
                    <a:p>
                      <a:r>
                        <a:rPr lang="en-AU" sz="1600" b="0" i="0" baseline="0" dirty="0" smtClean="0"/>
                        <a:t>4: Fever and body temperature</a:t>
                      </a:r>
                    </a:p>
                    <a:p>
                      <a:r>
                        <a:rPr lang="en-AU" sz="1600" b="0" i="0" baseline="0" dirty="0" smtClean="0"/>
                        <a:t>5: Lesson summary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Compulsory:  Complete review worksheet, mark and correct using answer key on Connect.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Past Exam Question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Homeostasis when body temperature rises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Disruptions to temperature homeostasis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Fever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Describe body responses when the body temperature rises above the set point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Draw detailed homeostatic feedback loops (steady-state control diagrams) for aspects of thermoregulation when body temperature rises.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Discuss consequences to the body when tolerance limits for temperature are breached.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Discuss why fever occurs and the physiological processes involved.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170728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dirty="0" smtClean="0"/>
                        <a:t>Homeostasis</a:t>
                      </a:r>
                    </a:p>
                    <a:p>
                      <a:r>
                        <a:rPr lang="en-AU" sz="1600" b="0" dirty="0" smtClean="0"/>
                        <a:t>Steady</a:t>
                      </a:r>
                      <a:r>
                        <a:rPr lang="en-AU" sz="1600" b="0" baseline="0" dirty="0" smtClean="0"/>
                        <a:t> State Control Model</a:t>
                      </a:r>
                    </a:p>
                    <a:p>
                      <a:r>
                        <a:rPr lang="en-AU" sz="1600" b="0" baseline="0" dirty="0" smtClean="0"/>
                        <a:t>Homeostatic Feedback Loop</a:t>
                      </a:r>
                    </a:p>
                    <a:p>
                      <a:r>
                        <a:rPr lang="en-AU" sz="1600" b="0" baseline="0" dirty="0" smtClean="0"/>
                        <a:t>Thermoregulation</a:t>
                      </a:r>
                    </a:p>
                    <a:p>
                      <a:r>
                        <a:rPr lang="en-AU" sz="1600" b="0" baseline="0" dirty="0" err="1" smtClean="0"/>
                        <a:t>Pyrogen</a:t>
                      </a:r>
                      <a:endParaRPr lang="en-AU" sz="1600" b="0" baseline="0" dirty="0" smtClean="0"/>
                    </a:p>
                    <a:p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565" y="3355566"/>
            <a:ext cx="3544389" cy="334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8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-17417"/>
            <a:ext cx="6192688" cy="665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7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977" y="980729"/>
            <a:ext cx="10920549" cy="5641745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Core body temp above 42</a:t>
            </a:r>
            <a:r>
              <a:rPr lang="en-AU" baseline="30000" dirty="0"/>
              <a:t>o</a:t>
            </a:r>
            <a:r>
              <a:rPr lang="en-AU" dirty="0"/>
              <a:t>C is dangerous and will result in death if </a:t>
            </a:r>
            <a:r>
              <a:rPr lang="en-AU" dirty="0" smtClean="0"/>
              <a:t>prolonged</a:t>
            </a:r>
            <a:r>
              <a:rPr lang="en-AU" dirty="0"/>
              <a:t>.</a:t>
            </a:r>
          </a:p>
          <a:p>
            <a:r>
              <a:rPr lang="en-AU" dirty="0"/>
              <a:t>Heat stroke:  </a:t>
            </a:r>
          </a:p>
          <a:p>
            <a:pPr lvl="1"/>
            <a:r>
              <a:rPr lang="en-AU" dirty="0"/>
              <a:t>when the body is unable to manage temperature due to extreme external </a:t>
            </a:r>
            <a:r>
              <a:rPr lang="en-AU" dirty="0" smtClean="0"/>
              <a:t>conditions, and core body temperature rises above tolerance limits. </a:t>
            </a:r>
            <a:endParaRPr lang="en-AU" dirty="0"/>
          </a:p>
          <a:p>
            <a:pPr lvl="1"/>
            <a:r>
              <a:rPr lang="en-AU" dirty="0"/>
              <a:t>Treatment – careful </a:t>
            </a:r>
            <a:r>
              <a:rPr lang="en-AU" dirty="0" smtClean="0"/>
              <a:t>cooling.</a:t>
            </a:r>
            <a:endParaRPr lang="en-AU" dirty="0"/>
          </a:p>
          <a:p>
            <a:r>
              <a:rPr lang="en-AU" dirty="0"/>
              <a:t>Heat exhaustion:</a:t>
            </a:r>
          </a:p>
          <a:p>
            <a:pPr lvl="1"/>
            <a:r>
              <a:rPr lang="en-AU" dirty="0"/>
              <a:t>Less severe</a:t>
            </a:r>
          </a:p>
          <a:p>
            <a:pPr lvl="1"/>
            <a:r>
              <a:rPr lang="en-AU" dirty="0"/>
              <a:t>Dehydration from sweating </a:t>
            </a:r>
            <a:r>
              <a:rPr lang="en-AU" dirty="0" smtClean="0">
                <a:sym typeface="Wingdings" pitchFamily="2" charset="2"/>
              </a:rPr>
              <a:t>+ vasodilation  drop in BP and fainting. </a:t>
            </a:r>
          </a:p>
          <a:p>
            <a:pPr lvl="1"/>
            <a:r>
              <a:rPr lang="en-AU" dirty="0" smtClean="0">
                <a:sym typeface="Wingdings" pitchFamily="2" charset="2"/>
              </a:rPr>
              <a:t>Core body temperature may not change – it’s a drop in BP because of the normal cooling responses.</a:t>
            </a:r>
          </a:p>
          <a:p>
            <a:pPr lvl="1"/>
            <a:r>
              <a:rPr lang="en-AU" dirty="0" smtClean="0">
                <a:sym typeface="Wingdings" pitchFamily="2" charset="2"/>
              </a:rPr>
              <a:t>Treatment – help patient to feel cooler (cold compress, cool drink) and give fluids.</a:t>
            </a:r>
            <a:endParaRPr lang="en-AU" dirty="0">
              <a:sym typeface="Wingdings" pitchFamily="2" charset="2"/>
            </a:endParaRPr>
          </a:p>
          <a:p>
            <a:r>
              <a:rPr lang="en-AU" dirty="0">
                <a:sym typeface="Wingdings" pitchFamily="2" charset="2"/>
              </a:rPr>
              <a:t>Hypothermia:</a:t>
            </a:r>
          </a:p>
          <a:p>
            <a:pPr lvl="1"/>
            <a:r>
              <a:rPr lang="en-AU" dirty="0" smtClean="0">
                <a:sym typeface="Wingdings" pitchFamily="2" charset="2"/>
              </a:rPr>
              <a:t>If body temperature drops below </a:t>
            </a:r>
            <a:r>
              <a:rPr lang="en-AU" dirty="0">
                <a:sym typeface="Wingdings" pitchFamily="2" charset="2"/>
              </a:rPr>
              <a:t>32</a:t>
            </a:r>
            <a:r>
              <a:rPr lang="en-AU" baseline="30000" dirty="0">
                <a:sym typeface="Wingdings" pitchFamily="2" charset="2"/>
              </a:rPr>
              <a:t>o</a:t>
            </a:r>
            <a:r>
              <a:rPr lang="en-AU" dirty="0">
                <a:sym typeface="Wingdings" pitchFamily="2" charset="2"/>
              </a:rPr>
              <a:t>C.  </a:t>
            </a:r>
          </a:p>
          <a:p>
            <a:pPr lvl="1"/>
            <a:r>
              <a:rPr lang="en-AU" dirty="0">
                <a:sym typeface="Wingdings" pitchFamily="2" charset="2"/>
              </a:rPr>
              <a:t>Death if </a:t>
            </a:r>
            <a:r>
              <a:rPr lang="en-AU" dirty="0" smtClean="0">
                <a:sym typeface="Wingdings" pitchFamily="2" charset="2"/>
              </a:rPr>
              <a:t>prolonged</a:t>
            </a:r>
          </a:p>
          <a:p>
            <a:pPr lvl="1"/>
            <a:r>
              <a:rPr lang="en-AU" dirty="0" smtClean="0">
                <a:sym typeface="Wingdings" pitchFamily="2" charset="2"/>
              </a:rPr>
              <a:t>Treatment – careful, slow warming. </a:t>
            </a:r>
            <a:endParaRPr lang="en-A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6668" y="226693"/>
            <a:ext cx="1156511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3200" b="1" dirty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1319" y="226693"/>
            <a:ext cx="1156511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Consequences when tolerance limits are exceeded.</a:t>
            </a:r>
            <a:endParaRPr lang="en-AU" sz="3200" b="1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6668" y="6390134"/>
            <a:ext cx="9036669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Discuss consequences to the body when tolerance limits for body temperature are breached.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1146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19" y="860775"/>
            <a:ext cx="5024912" cy="5923202"/>
          </a:xfrm>
        </p:spPr>
        <p:txBody>
          <a:bodyPr>
            <a:normAutofit lnSpcReduction="10000"/>
          </a:bodyPr>
          <a:lstStyle/>
          <a:p>
            <a:r>
              <a:rPr lang="en-AU" sz="1600" dirty="0" smtClean="0"/>
              <a:t>Part of the body’s natural immune response to infection.</a:t>
            </a:r>
          </a:p>
          <a:p>
            <a:r>
              <a:rPr lang="en-AU" sz="1600" dirty="0" smtClean="0"/>
              <a:t>Body raises temperature to combat pathogens such as viruses or bacteria.</a:t>
            </a:r>
          </a:p>
          <a:p>
            <a:r>
              <a:rPr lang="en-AU" sz="1600" dirty="0" smtClean="0"/>
              <a:t>After encountering infection, white blood cells release </a:t>
            </a:r>
            <a:r>
              <a:rPr lang="en-AU" sz="1600" i="1" dirty="0" err="1" smtClean="0"/>
              <a:t>pyrogens</a:t>
            </a:r>
            <a:r>
              <a:rPr lang="en-AU" sz="1600" dirty="0" smtClean="0"/>
              <a:t> (fever causing chemicals) </a:t>
            </a:r>
            <a:r>
              <a:rPr lang="en-AU" sz="1600" dirty="0" err="1" smtClean="0"/>
              <a:t>eg</a:t>
            </a:r>
            <a:r>
              <a:rPr lang="en-AU" sz="1600" dirty="0" smtClean="0"/>
              <a:t>: interleukin-1</a:t>
            </a:r>
          </a:p>
          <a:p>
            <a:r>
              <a:rPr lang="en-AU" sz="1600" dirty="0" err="1" smtClean="0"/>
              <a:t>Pyrogens</a:t>
            </a:r>
            <a:r>
              <a:rPr lang="en-AU" sz="1600" dirty="0" smtClean="0"/>
              <a:t> affect the hypothalamus so that the normal set point of 37</a:t>
            </a:r>
            <a:r>
              <a:rPr lang="en-AU" sz="1600" baseline="30000" dirty="0" smtClean="0"/>
              <a:t>o</a:t>
            </a:r>
            <a:r>
              <a:rPr lang="en-AU" sz="1600" dirty="0" smtClean="0"/>
              <a:t>C is temporarily reset to a higher temperature.</a:t>
            </a:r>
          </a:p>
          <a:p>
            <a:r>
              <a:rPr lang="en-AU" sz="1600" dirty="0" smtClean="0"/>
              <a:t>Hypothalamus then initiates warming responses to raise body temperature to the new, temporary set point. </a:t>
            </a:r>
          </a:p>
          <a:p>
            <a:r>
              <a:rPr lang="en-AU" sz="1600" dirty="0" smtClean="0"/>
              <a:t>These include normal warming responses such as shivering, vasoconstriction, seeking warmth </a:t>
            </a:r>
            <a:r>
              <a:rPr lang="en-AU" sz="1600" dirty="0" err="1" smtClean="0"/>
              <a:t>etc</a:t>
            </a:r>
            <a:r>
              <a:rPr lang="en-AU" sz="1600" dirty="0" smtClean="0"/>
              <a:t>, until the body temperature reaches the new “set point”.</a:t>
            </a:r>
          </a:p>
          <a:p>
            <a:r>
              <a:rPr lang="en-AU" sz="1600" dirty="0" smtClean="0"/>
              <a:t>Once the infection has been dealt with, the immune system stops producing </a:t>
            </a:r>
            <a:r>
              <a:rPr lang="en-AU" sz="1600" dirty="0" err="1" smtClean="0"/>
              <a:t>pyrogens</a:t>
            </a:r>
            <a:r>
              <a:rPr lang="en-AU" sz="1600" dirty="0" smtClean="0"/>
              <a:t>, and the “set point” returns to normal. </a:t>
            </a:r>
          </a:p>
          <a:p>
            <a:r>
              <a:rPr lang="en-AU" sz="1600" dirty="0" smtClean="0"/>
              <a:t>The person then feels hot and cooling responses are activated </a:t>
            </a:r>
            <a:r>
              <a:rPr lang="en-AU" sz="1600" dirty="0" err="1" smtClean="0"/>
              <a:t>eg</a:t>
            </a:r>
            <a:r>
              <a:rPr lang="en-AU" sz="1600" dirty="0" smtClean="0"/>
              <a:t> sweating and vasodilation.</a:t>
            </a:r>
          </a:p>
          <a:p>
            <a:r>
              <a:rPr lang="en-AU" sz="1600" dirty="0" smtClean="0"/>
              <a:t>Fever is beneficial, but only up to a point.  Prolonged, high fever can cause harm and even death, if the immune system is unable deal with the infection quickly and effectively.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1319" y="226693"/>
            <a:ext cx="1156511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Fever – a response that raises core body temperature</a:t>
            </a:r>
            <a:endParaRPr lang="en-AU" sz="32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431" y="1346812"/>
            <a:ext cx="6910661" cy="37651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18980" y="6445423"/>
            <a:ext cx="6863112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Discuss why fever occurs and the physiological processes involved.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2844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0287" y="364760"/>
            <a:ext cx="9810261" cy="810898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Body Temperature Homeostasis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9656" y="4869160"/>
            <a:ext cx="6400800" cy="910952"/>
          </a:xfrm>
        </p:spPr>
        <p:txBody>
          <a:bodyPr>
            <a:normAutofit/>
          </a:bodyPr>
          <a:lstStyle/>
          <a:p>
            <a:r>
              <a:rPr lang="en-AU" dirty="0" smtClean="0"/>
              <a:t>Thermoregulation </a:t>
            </a:r>
            <a:r>
              <a:rPr lang="en-AU" b="1" dirty="0" smtClean="0"/>
              <a:t>when body temperature rises</a:t>
            </a:r>
          </a:p>
          <a:p>
            <a:r>
              <a:rPr lang="en-AU" dirty="0" smtClean="0"/>
              <a:t>Chapter 5 </a:t>
            </a:r>
            <a:r>
              <a:rPr lang="en-AU" i="1" dirty="0" smtClean="0"/>
              <a:t>Human Perspectives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81" y="1518694"/>
            <a:ext cx="3327763" cy="300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9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54" y="1124745"/>
            <a:ext cx="9749246" cy="5001419"/>
          </a:xfrm>
        </p:spPr>
        <p:txBody>
          <a:bodyPr>
            <a:normAutofit/>
          </a:bodyPr>
          <a:lstStyle/>
          <a:p>
            <a:r>
              <a:rPr lang="en-AU" dirty="0" smtClean="0"/>
              <a:t>Vasodilation</a:t>
            </a:r>
          </a:p>
          <a:p>
            <a:pPr lvl="1"/>
            <a:r>
              <a:rPr lang="en-AU" dirty="0" smtClean="0"/>
              <a:t>Hypothalamus receives messages from </a:t>
            </a:r>
            <a:r>
              <a:rPr lang="en-AU" dirty="0" err="1" smtClean="0"/>
              <a:t>thermoreceptors</a:t>
            </a:r>
            <a:r>
              <a:rPr lang="en-AU" dirty="0" smtClean="0"/>
              <a:t> and initiates cooling response via autonomic NS.</a:t>
            </a:r>
            <a:endParaRPr lang="en-AU" dirty="0"/>
          </a:p>
          <a:p>
            <a:pPr lvl="1"/>
            <a:r>
              <a:rPr lang="en-AU" dirty="0" smtClean="0"/>
              <a:t>Blood </a:t>
            </a:r>
            <a:r>
              <a:rPr lang="en-AU" dirty="0"/>
              <a:t>vessels in skin dilate</a:t>
            </a:r>
          </a:p>
          <a:p>
            <a:pPr lvl="1"/>
            <a:r>
              <a:rPr lang="en-AU" dirty="0"/>
              <a:t>More blood can move through</a:t>
            </a:r>
          </a:p>
          <a:p>
            <a:pPr lvl="1"/>
            <a:r>
              <a:rPr lang="en-AU" dirty="0"/>
              <a:t>Allows heat to be lost to surrounding environment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956" y="3420207"/>
            <a:ext cx="6813862" cy="296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6668" y="226693"/>
            <a:ext cx="11565118" cy="634082"/>
          </a:xfrm>
        </p:spPr>
        <p:txBody>
          <a:bodyPr>
            <a:normAutofit/>
          </a:bodyPr>
          <a:lstStyle/>
          <a:p>
            <a:r>
              <a:rPr lang="en-AU" sz="3200" b="1" dirty="0" smtClean="0">
                <a:latin typeface="+mn-lt"/>
              </a:rPr>
              <a:t>Responses when body temperature rises above set point</a:t>
            </a:r>
            <a:endParaRPr lang="en-AU" sz="32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668" y="6390134"/>
            <a:ext cx="7855132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Describe </a:t>
            </a:r>
            <a:r>
              <a:rPr lang="en-AU" sz="1600" i="1" dirty="0"/>
              <a:t>body responses when the body temperature rises above the set point</a:t>
            </a:r>
          </a:p>
        </p:txBody>
      </p:sp>
    </p:spTree>
    <p:extLst>
      <p:ext uri="{BB962C8B-B14F-4D97-AF65-F5344CB8AC3E}">
        <p14:creationId xmlns:p14="http://schemas.microsoft.com/office/powerpoint/2010/main" val="260126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124745"/>
            <a:ext cx="9784080" cy="5001419"/>
          </a:xfrm>
        </p:spPr>
        <p:txBody>
          <a:bodyPr>
            <a:normAutofit/>
          </a:bodyPr>
          <a:lstStyle/>
          <a:p>
            <a:r>
              <a:rPr lang="en-AU" dirty="0" smtClean="0"/>
              <a:t>Sweating</a:t>
            </a:r>
          </a:p>
          <a:p>
            <a:pPr lvl="1"/>
            <a:r>
              <a:rPr lang="en-AU" dirty="0"/>
              <a:t>Hypothalamus receives messages from </a:t>
            </a:r>
            <a:r>
              <a:rPr lang="en-AU" dirty="0" err="1"/>
              <a:t>thermoreceptors</a:t>
            </a:r>
            <a:r>
              <a:rPr lang="en-AU" dirty="0"/>
              <a:t> and initiates cooling response via autonomic NS</a:t>
            </a:r>
            <a:r>
              <a:rPr lang="en-AU" dirty="0" smtClean="0"/>
              <a:t>.</a:t>
            </a:r>
            <a:endParaRPr lang="en-AU" dirty="0"/>
          </a:p>
          <a:p>
            <a:pPr lvl="1"/>
            <a:r>
              <a:rPr lang="en-AU" dirty="0"/>
              <a:t>Needed for environmental temps above 28</a:t>
            </a:r>
            <a:r>
              <a:rPr lang="en-AU" baseline="30000" dirty="0"/>
              <a:t>o</a:t>
            </a:r>
            <a:r>
              <a:rPr lang="en-AU" dirty="0"/>
              <a:t>C</a:t>
            </a:r>
          </a:p>
          <a:p>
            <a:pPr lvl="1"/>
            <a:r>
              <a:rPr lang="en-AU" dirty="0"/>
              <a:t>Only option for cooling if </a:t>
            </a:r>
            <a:r>
              <a:rPr lang="en-AU" dirty="0" smtClean="0"/>
              <a:t>environment </a:t>
            </a:r>
            <a:r>
              <a:rPr lang="en-AU" dirty="0"/>
              <a:t>above 37</a:t>
            </a:r>
            <a:r>
              <a:rPr lang="en-AU" baseline="30000" dirty="0"/>
              <a:t>o</a:t>
            </a:r>
            <a:r>
              <a:rPr lang="en-AU" dirty="0"/>
              <a:t>C</a:t>
            </a:r>
          </a:p>
          <a:p>
            <a:pPr lvl="1"/>
            <a:r>
              <a:rPr lang="en-AU" dirty="0"/>
              <a:t>Evaporation of liquid from skin accelerates heat transfer from body to environment</a:t>
            </a:r>
          </a:p>
          <a:p>
            <a:pPr lvl="1"/>
            <a:r>
              <a:rPr lang="en-AU" dirty="0"/>
              <a:t>Works better in low humidity</a:t>
            </a:r>
          </a:p>
          <a:p>
            <a:endParaRPr lang="en-AU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6668" y="226693"/>
            <a:ext cx="11565118" cy="634082"/>
          </a:xfrm>
        </p:spPr>
        <p:txBody>
          <a:bodyPr>
            <a:normAutofit/>
          </a:bodyPr>
          <a:lstStyle/>
          <a:p>
            <a:r>
              <a:rPr lang="en-AU" sz="3200" b="1" dirty="0" smtClean="0">
                <a:latin typeface="+mn-lt"/>
              </a:rPr>
              <a:t>Responses when body temperature rises above set point</a:t>
            </a:r>
            <a:endParaRPr lang="en-AU" sz="3200" b="1" dirty="0">
              <a:latin typeface="+mn-lt"/>
            </a:endParaRPr>
          </a:p>
        </p:txBody>
      </p:sp>
      <p:pic>
        <p:nvPicPr>
          <p:cNvPr id="1026" name="Picture 2" descr="13,271 Sweating Illustrations &amp; Clip Art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404" y="3642413"/>
            <a:ext cx="4120334" cy="30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6668" y="6390134"/>
            <a:ext cx="7855132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Describe </a:t>
            </a:r>
            <a:r>
              <a:rPr lang="en-AU" sz="1600" i="1" dirty="0"/>
              <a:t>body responses when the body temperature rises above the set point</a:t>
            </a:r>
          </a:p>
        </p:txBody>
      </p:sp>
    </p:spTree>
    <p:extLst>
      <p:ext uri="{BB962C8B-B14F-4D97-AF65-F5344CB8AC3E}">
        <p14:creationId xmlns:p14="http://schemas.microsoft.com/office/powerpoint/2010/main" val="38242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340769"/>
            <a:ext cx="9871166" cy="4785395"/>
          </a:xfrm>
        </p:spPr>
        <p:txBody>
          <a:bodyPr/>
          <a:lstStyle/>
          <a:p>
            <a:r>
              <a:rPr lang="en-AU" dirty="0"/>
              <a:t>Conscious </a:t>
            </a:r>
            <a:r>
              <a:rPr lang="en-AU" dirty="0" smtClean="0"/>
              <a:t>behavioural responses </a:t>
            </a:r>
          </a:p>
          <a:p>
            <a:pPr lvl="1"/>
            <a:r>
              <a:rPr lang="en-AU" dirty="0" smtClean="0"/>
              <a:t>Cerebral cortex receives information from </a:t>
            </a:r>
            <a:r>
              <a:rPr lang="en-AU" dirty="0" err="1" smtClean="0"/>
              <a:t>thermoreceptors</a:t>
            </a:r>
            <a:r>
              <a:rPr lang="en-AU" dirty="0" smtClean="0"/>
              <a:t> and initiates cooling response via the somatic motor NS </a:t>
            </a:r>
            <a:br>
              <a:rPr lang="en-AU" dirty="0" smtClean="0"/>
            </a:br>
            <a:r>
              <a:rPr lang="en-AU" dirty="0" smtClean="0"/>
              <a:t>(so we use our muscles to take action):</a:t>
            </a:r>
            <a:endParaRPr lang="en-AU" dirty="0"/>
          </a:p>
          <a:p>
            <a:pPr lvl="1"/>
            <a:r>
              <a:rPr lang="en-AU" dirty="0" smtClean="0"/>
              <a:t>Wearing fewer clothing layers</a:t>
            </a:r>
          </a:p>
          <a:p>
            <a:pPr lvl="1"/>
            <a:r>
              <a:rPr lang="en-AU" dirty="0" smtClean="0"/>
              <a:t>Seeking cooler environments</a:t>
            </a:r>
          </a:p>
          <a:p>
            <a:pPr lvl="1"/>
            <a:r>
              <a:rPr lang="en-AU" dirty="0" smtClean="0"/>
              <a:t>Reducing physical activity</a:t>
            </a:r>
          </a:p>
          <a:p>
            <a:pPr marL="457200" lvl="1" indent="0">
              <a:buNone/>
            </a:pPr>
            <a:endParaRPr lang="en-AU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6668" y="226693"/>
            <a:ext cx="11565118" cy="634082"/>
          </a:xfrm>
        </p:spPr>
        <p:txBody>
          <a:bodyPr>
            <a:normAutofit/>
          </a:bodyPr>
          <a:lstStyle/>
          <a:p>
            <a:r>
              <a:rPr lang="en-AU" sz="3200" b="1" dirty="0" smtClean="0">
                <a:latin typeface="+mn-lt"/>
              </a:rPr>
              <a:t>Responses when body temperature rises above set point</a:t>
            </a:r>
            <a:endParaRPr lang="en-AU" sz="3200" b="1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072" y="2961573"/>
            <a:ext cx="4893265" cy="36445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6668" y="6390134"/>
            <a:ext cx="7855132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Describe </a:t>
            </a:r>
            <a:r>
              <a:rPr lang="en-AU" sz="1600" i="1" dirty="0"/>
              <a:t>body responses when the body temperature rises above the set point</a:t>
            </a:r>
          </a:p>
        </p:txBody>
      </p:sp>
    </p:spTree>
    <p:extLst>
      <p:ext uri="{BB962C8B-B14F-4D97-AF65-F5344CB8AC3E}">
        <p14:creationId xmlns:p14="http://schemas.microsoft.com/office/powerpoint/2010/main" val="301672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72" y="1007018"/>
            <a:ext cx="10515600" cy="5454741"/>
          </a:xfrm>
        </p:spPr>
        <p:txBody>
          <a:bodyPr/>
          <a:lstStyle/>
          <a:p>
            <a:r>
              <a:rPr lang="en-AU" dirty="0" smtClean="0"/>
              <a:t>Endocrine system – Thyroid</a:t>
            </a:r>
          </a:p>
          <a:p>
            <a:pPr lvl="1"/>
            <a:r>
              <a:rPr lang="en-AU" dirty="0" smtClean="0"/>
              <a:t>Rise in body temperature detected by </a:t>
            </a:r>
            <a:r>
              <a:rPr lang="en-AU" dirty="0" err="1" smtClean="0"/>
              <a:t>thermoreceptors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Hypothalamus receives message and initiates response</a:t>
            </a:r>
          </a:p>
          <a:p>
            <a:pPr lvl="1"/>
            <a:r>
              <a:rPr lang="en-AU" dirty="0" smtClean="0"/>
              <a:t>Inhibits messages to thyroid (via the anterior pituitary) to inhibit thyroxine production</a:t>
            </a:r>
          </a:p>
          <a:p>
            <a:pPr lvl="1"/>
            <a:r>
              <a:rPr lang="en-AU" dirty="0" smtClean="0"/>
              <a:t>Less thyroxine means lower metabolic rate, so less heat produced.</a:t>
            </a:r>
          </a:p>
          <a:p>
            <a:pPr lvl="1"/>
            <a:r>
              <a:rPr lang="en-AU" dirty="0" smtClean="0"/>
              <a:t>This tends to be a much longer-term response: seasonal. </a:t>
            </a:r>
          </a:p>
          <a:p>
            <a:endParaRPr lang="en-A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6668" y="226693"/>
            <a:ext cx="1156511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Responses when body temperature rises above set point</a:t>
            </a:r>
            <a:endParaRPr lang="en-AU" sz="32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099" y="3766571"/>
            <a:ext cx="2335112" cy="23566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6668" y="6390134"/>
            <a:ext cx="7855132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Describe </a:t>
            </a:r>
            <a:r>
              <a:rPr lang="en-AU" sz="1600" i="1" dirty="0"/>
              <a:t>body responses when the body temperature rises above the set point</a:t>
            </a:r>
          </a:p>
        </p:txBody>
      </p:sp>
    </p:spTree>
    <p:extLst>
      <p:ext uri="{BB962C8B-B14F-4D97-AF65-F5344CB8AC3E}">
        <p14:creationId xmlns:p14="http://schemas.microsoft.com/office/powerpoint/2010/main" val="4218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946" y="72390"/>
            <a:ext cx="8324850" cy="6591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6668" y="6390134"/>
            <a:ext cx="11823412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Draw detailed homeostatic feedback loops (steady-state control models) for thermoregulation when body temperature rises.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92341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512" y="242064"/>
            <a:ext cx="9044355" cy="63552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9250" y="6428076"/>
            <a:ext cx="11823412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Draw detailed homeostatic feedback loops (steady-state control models) for thermoregulation when body temperature rises.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9217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692696"/>
            <a:ext cx="8746483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3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88FECA3-7AA4-4636-BC74-0FE422186113}"/>
</file>

<file path=customXml/itemProps2.xml><?xml version="1.0" encoding="utf-8"?>
<ds:datastoreItem xmlns:ds="http://schemas.openxmlformats.org/officeDocument/2006/customXml" ds:itemID="{B214CA6C-7ECF-40DC-A1AB-794BE61BFB8D}"/>
</file>

<file path=customXml/itemProps3.xml><?xml version="1.0" encoding="utf-8"?>
<ds:datastoreItem xmlns:ds="http://schemas.openxmlformats.org/officeDocument/2006/customXml" ds:itemID="{4992414B-5A48-4CA8-B900-C276E92562E9}"/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808</Words>
  <Application>Microsoft Office PowerPoint</Application>
  <PresentationFormat>Widescreen</PresentationFormat>
  <Paragraphs>96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Body Temperature Homeostasis</vt:lpstr>
      <vt:lpstr>Responses when body temperature rises above set point</vt:lpstr>
      <vt:lpstr>Responses when body temperature rises above set point</vt:lpstr>
      <vt:lpstr>Responses when body temperature rises above set 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Temperature Homeostasis</dc:title>
  <dc:creator>BYRNE Robin [Belmont City College]</dc:creator>
  <cp:lastModifiedBy>BYRNE Robin [Belmont City College]</cp:lastModifiedBy>
  <cp:revision>13</cp:revision>
  <cp:lastPrinted>2021-04-22T06:53:51Z</cp:lastPrinted>
  <dcterms:created xsi:type="dcterms:W3CDTF">2021-04-21T07:36:21Z</dcterms:created>
  <dcterms:modified xsi:type="dcterms:W3CDTF">2022-03-25T02:27:01Z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