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74" r:id="rId13"/>
    <p:sldId id="275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 varScale="1">
        <p:scale>
          <a:sx n="56" d="100"/>
          <a:sy n="56" d="100"/>
        </p:scale>
        <p:origin x="34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6E29-AC4B-4B4E-A5B8-66037AC625FD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8C6B-6479-4534-B219-7F840DD69C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30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6E29-AC4B-4B4E-A5B8-66037AC625FD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8C6B-6479-4534-B219-7F840DD69C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457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6E29-AC4B-4B4E-A5B8-66037AC625FD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8C6B-6479-4534-B219-7F840DD69C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14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6E29-AC4B-4B4E-A5B8-66037AC625FD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8C6B-6479-4534-B219-7F840DD69C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6E29-AC4B-4B4E-A5B8-66037AC625FD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8C6B-6479-4534-B219-7F840DD69C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740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6E29-AC4B-4B4E-A5B8-66037AC625FD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8C6B-6479-4534-B219-7F840DD69C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36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6E29-AC4B-4B4E-A5B8-66037AC625FD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8C6B-6479-4534-B219-7F840DD69C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008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6E29-AC4B-4B4E-A5B8-66037AC625FD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8C6B-6479-4534-B219-7F840DD69C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756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6E29-AC4B-4B4E-A5B8-66037AC625FD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8C6B-6479-4534-B219-7F840DD69C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857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6E29-AC4B-4B4E-A5B8-66037AC625FD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8C6B-6479-4534-B219-7F840DD69C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189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6E29-AC4B-4B4E-A5B8-66037AC625FD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8C6B-6479-4534-B219-7F840DD69C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768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86E29-AC4B-4B4E-A5B8-66037AC625FD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D8C6B-6479-4534-B219-7F840DD69C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928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483051"/>
              </p:ext>
            </p:extLst>
          </p:nvPr>
        </p:nvGraphicFramePr>
        <p:xfrm>
          <a:off x="165463" y="75233"/>
          <a:ext cx="11739154" cy="6603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5508">
                  <a:extLst>
                    <a:ext uri="{9D8B030D-6E8A-4147-A177-3AD203B41FA5}">
                      <a16:colId xmlns:a16="http://schemas.microsoft.com/office/drawing/2014/main" val="3955304084"/>
                    </a:ext>
                  </a:extLst>
                </a:gridCol>
                <a:gridCol w="6853646">
                  <a:extLst>
                    <a:ext uri="{9D8B030D-6E8A-4147-A177-3AD203B41FA5}">
                      <a16:colId xmlns:a16="http://schemas.microsoft.com/office/drawing/2014/main" val="2642575247"/>
                    </a:ext>
                  </a:extLst>
                </a:gridCol>
              </a:tblGrid>
              <a:tr h="415749">
                <a:tc>
                  <a:txBody>
                    <a:bodyPr/>
                    <a:lstStyle/>
                    <a:p>
                      <a:r>
                        <a:rPr lang="en-AU" smtClean="0"/>
                        <a:t>Date: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Huma</a:t>
                      </a:r>
                      <a:r>
                        <a:rPr lang="en-AU" baseline="0" dirty="0" smtClean="0"/>
                        <a:t>n Biology Year 12 ATAR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75727"/>
                  </a:ext>
                </a:extLst>
              </a:tr>
              <a:tr h="3558504">
                <a:tc rowSpan="2">
                  <a:txBody>
                    <a:bodyPr/>
                    <a:lstStyle/>
                    <a:p>
                      <a:r>
                        <a:rPr lang="en-AU" sz="1600" b="1" dirty="0" smtClean="0"/>
                        <a:t>Do</a:t>
                      </a:r>
                      <a:r>
                        <a:rPr lang="en-AU" sz="1600" b="1" baseline="0" dirty="0" smtClean="0"/>
                        <a:t> Now</a:t>
                      </a:r>
                    </a:p>
                    <a:p>
                      <a:endParaRPr lang="en-AU" sz="1600" b="1" baseline="0" dirty="0" smtClean="0"/>
                    </a:p>
                    <a:p>
                      <a:r>
                        <a:rPr lang="en-AU" sz="1600" b="0" baseline="0" dirty="0" smtClean="0"/>
                        <a:t>Past exam question Blood Glucose Homeostasis</a:t>
                      </a:r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1" dirty="0" smtClean="0"/>
                        <a:t>Lesson Agenda</a:t>
                      </a:r>
                    </a:p>
                    <a:p>
                      <a:r>
                        <a:rPr lang="en-AU" sz="1600" b="0" baseline="0" dirty="0" smtClean="0"/>
                        <a:t>1: Do Now</a:t>
                      </a:r>
                    </a:p>
                    <a:p>
                      <a:r>
                        <a:rPr lang="en-AU" sz="1600" b="0" baseline="0" dirty="0" smtClean="0"/>
                        <a:t>2: Body Fluid Homeostasis</a:t>
                      </a:r>
                    </a:p>
                    <a:p>
                      <a:r>
                        <a:rPr lang="en-AU" sz="1600" b="0" i="0" baseline="0" dirty="0" smtClean="0"/>
                        <a:t>3: Lesson summary and wind-up</a:t>
                      </a:r>
                    </a:p>
                    <a:p>
                      <a:endParaRPr lang="en-AU" sz="1600" b="0" i="0" baseline="0" dirty="0" smtClean="0"/>
                    </a:p>
                    <a:p>
                      <a:endParaRPr lang="en-AU" sz="1600" b="0" i="0" baseline="0" dirty="0" smtClean="0"/>
                    </a:p>
                    <a:p>
                      <a:endParaRPr lang="en-AU" sz="1600" b="0" i="0" baseline="0" dirty="0" smtClean="0"/>
                    </a:p>
                    <a:p>
                      <a:r>
                        <a:rPr lang="en-AU" sz="1600" b="1" i="0" baseline="0" dirty="0" smtClean="0"/>
                        <a:t>Suggested Study</a:t>
                      </a:r>
                    </a:p>
                    <a:p>
                      <a:endParaRPr lang="en-AU" sz="1600" b="1" i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Complete </a:t>
                      </a:r>
                      <a:r>
                        <a:rPr lang="en-AU" sz="1600" b="0" i="0" baseline="0" dirty="0" smtClean="0"/>
                        <a:t>review worksheet, mark and correct using answer key on Connect.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Read through today’s notes and textbook section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1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1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1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1" i="0" baseline="0" dirty="0" smtClean="0"/>
                        <a:t>NEXT LESSON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Past Exam Question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Blood Gas Homeostasis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Learning</a:t>
                      </a:r>
                      <a:r>
                        <a:rPr lang="en-AU" sz="1600" b="1" baseline="0" dirty="0" smtClean="0"/>
                        <a:t> Aims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how fluid is distributed in the body.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Discuss ways in which fluid exchange occurs within the body and with the environment.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methods of water intake and water loss by the human body.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modes of fluid and waste excretion.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Detail the role of the renal system in maintaining body fluid composition.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Define and explain osmotic pressure and how it is detected.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the role of ADH, Aldosterone and the thirst reflex in fluid homeostasis when osmotic pressure increases.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the body’s responses when osmotic pressure falls below set point.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List causes, symptoms and treatments for dehydration.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List causes, symptoms and treatments for water intoxication/hyponatremia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45155"/>
                  </a:ext>
                </a:extLst>
              </a:tr>
              <a:tr h="2159308">
                <a:tc vMerge="1">
                  <a:txBody>
                    <a:bodyPr/>
                    <a:lstStyle/>
                    <a:p>
                      <a:endParaRPr lang="en-AU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Key Vocabulary</a:t>
                      </a:r>
                    </a:p>
                    <a:p>
                      <a:r>
                        <a:rPr lang="en-AU" sz="1600" b="0" dirty="0" smtClean="0"/>
                        <a:t>Aldosterone</a:t>
                      </a:r>
                    </a:p>
                    <a:p>
                      <a:r>
                        <a:rPr lang="en-AU" sz="1600" b="0" dirty="0" smtClean="0"/>
                        <a:t>Anti</a:t>
                      </a:r>
                      <a:r>
                        <a:rPr lang="en-AU" sz="1600" b="0" baseline="0" dirty="0" smtClean="0"/>
                        <a:t> Diuretic Hormone (ADH)</a:t>
                      </a:r>
                    </a:p>
                    <a:p>
                      <a:r>
                        <a:rPr lang="en-AU" sz="1600" b="0" baseline="0" dirty="0" smtClean="0"/>
                        <a:t>Osmotic Pressure</a:t>
                      </a:r>
                    </a:p>
                    <a:p>
                      <a:r>
                        <a:rPr lang="en-AU" sz="1600" b="0" baseline="0" dirty="0" err="1" smtClean="0"/>
                        <a:t>Osmoreceptor</a:t>
                      </a:r>
                      <a:endParaRPr lang="en-AU" sz="1600" b="0" baseline="0" dirty="0" smtClean="0"/>
                    </a:p>
                    <a:p>
                      <a:r>
                        <a:rPr lang="en-AU" sz="1600" b="0" baseline="0" dirty="0" smtClean="0"/>
                        <a:t>Hypothalamus</a:t>
                      </a:r>
                    </a:p>
                    <a:p>
                      <a:r>
                        <a:rPr lang="en-AU" sz="1600" b="0" baseline="0" dirty="0" smtClean="0"/>
                        <a:t>Reabsorption</a:t>
                      </a:r>
                    </a:p>
                    <a:p>
                      <a:r>
                        <a:rPr lang="en-AU" sz="1600" b="0" baseline="0" dirty="0" smtClean="0"/>
                        <a:t>Excretion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35741"/>
                  </a:ext>
                </a:extLst>
              </a:tr>
            </a:tbl>
          </a:graphicData>
        </a:graphic>
      </p:graphicFrame>
      <p:pic>
        <p:nvPicPr>
          <p:cNvPr id="1026" name="Picture 2" descr="A positive attitude may not solve all your problems, but it will annoy  enough people to make it worth the effor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161" y="4174917"/>
            <a:ext cx="4641669" cy="215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61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31" y="208371"/>
            <a:ext cx="10515600" cy="505732"/>
          </a:xfrm>
        </p:spPr>
        <p:txBody>
          <a:bodyPr>
            <a:normAutofit fontScale="90000"/>
          </a:bodyPr>
          <a:lstStyle/>
          <a:p>
            <a:r>
              <a:rPr lang="en-AU" sz="3600" b="1" dirty="0" smtClean="0">
                <a:latin typeface="+mn-lt"/>
              </a:rPr>
              <a:t>Osmotic Pressure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931" y="980893"/>
            <a:ext cx="6006738" cy="5367655"/>
          </a:xfrm>
        </p:spPr>
        <p:txBody>
          <a:bodyPr>
            <a:normAutofit/>
          </a:bodyPr>
          <a:lstStyle/>
          <a:p>
            <a:r>
              <a:rPr lang="en-AU" sz="2400" dirty="0" smtClean="0"/>
              <a:t>Osmotic pressure is a measure of concentration of dissolved substances vs water.</a:t>
            </a:r>
          </a:p>
          <a:p>
            <a:r>
              <a:rPr lang="en-AU" sz="2400" dirty="0" smtClean="0"/>
              <a:t>Body fluids with HIGH OSMOTIC PRESSURE have high solute concentration and low water concentration (like strong cordial)</a:t>
            </a:r>
          </a:p>
          <a:p>
            <a:r>
              <a:rPr lang="en-AU" sz="2400" dirty="0" smtClean="0"/>
              <a:t>Body fluids with LOW OSMOTIC PRESSURE have low solute concentrations and high water concentration (like dilute cordial)</a:t>
            </a:r>
          </a:p>
          <a:p>
            <a:pPr marL="0" indent="0">
              <a:buNone/>
            </a:pPr>
            <a:endParaRPr lang="en-AU" sz="2400" dirty="0"/>
          </a:p>
          <a:p>
            <a:r>
              <a:rPr lang="en-AU" sz="2400" i="1" dirty="0" err="1" smtClean="0"/>
              <a:t>Osmoreceptors</a:t>
            </a:r>
            <a:r>
              <a:rPr lang="en-AU" sz="2400" dirty="0" smtClean="0"/>
              <a:t> in the </a:t>
            </a:r>
            <a:r>
              <a:rPr lang="en-AU" sz="2400" b="1" dirty="0" smtClean="0"/>
              <a:t>hypothalamus</a:t>
            </a:r>
            <a:r>
              <a:rPr lang="en-AU" sz="2400" dirty="0" smtClean="0"/>
              <a:t> detect osmotic pressure (</a:t>
            </a:r>
            <a:r>
              <a:rPr lang="en-AU" sz="2400" dirty="0" err="1" smtClean="0"/>
              <a:t>ie</a:t>
            </a:r>
            <a:r>
              <a:rPr lang="en-AU" sz="2400" dirty="0" smtClean="0"/>
              <a:t> how concentrated the solutes in the blood are)</a:t>
            </a:r>
            <a:endParaRPr lang="en-AU" sz="2400" i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705" y="752798"/>
            <a:ext cx="4914323" cy="497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9" y="274638"/>
            <a:ext cx="11789908" cy="418058"/>
          </a:xfrm>
        </p:spPr>
        <p:txBody>
          <a:bodyPr>
            <a:noAutofit/>
          </a:bodyPr>
          <a:lstStyle/>
          <a:p>
            <a:r>
              <a:rPr lang="en-AU" sz="2800" b="1" dirty="0" smtClean="0">
                <a:latin typeface="+mn-lt"/>
              </a:rPr>
              <a:t>Homeostatic mechanisms when osmotic pressure increases:  ADH</a:t>
            </a:r>
            <a:endParaRPr lang="en-AU" sz="2800" b="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835751"/>
            <a:ext cx="116490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04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12191999" cy="418058"/>
          </a:xfrm>
        </p:spPr>
        <p:txBody>
          <a:bodyPr>
            <a:noAutofit/>
          </a:bodyPr>
          <a:lstStyle/>
          <a:p>
            <a:r>
              <a:rPr lang="en-AU" sz="2800" b="1" dirty="0" smtClean="0">
                <a:latin typeface="+mn-lt"/>
              </a:rPr>
              <a:t>Homeostatic mechanisms when osmotic pressure increases:  Aldosterone</a:t>
            </a:r>
            <a:endParaRPr lang="en-AU" sz="2800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1" y="858883"/>
            <a:ext cx="1157287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19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12191999" cy="418058"/>
          </a:xfrm>
        </p:spPr>
        <p:txBody>
          <a:bodyPr>
            <a:noAutofit/>
          </a:bodyPr>
          <a:lstStyle/>
          <a:p>
            <a:r>
              <a:rPr lang="en-AU" sz="2800" b="1" dirty="0" smtClean="0">
                <a:latin typeface="+mn-lt"/>
              </a:rPr>
              <a:t>Homeostatic mechanisms when osmotic pressure increases:  Thirst Response</a:t>
            </a:r>
            <a:endParaRPr lang="en-AU" sz="2800" b="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4" y="692696"/>
            <a:ext cx="118300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70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88" y="119365"/>
            <a:ext cx="9411789" cy="658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33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06" y="382568"/>
            <a:ext cx="8516913" cy="58665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8343" y="444137"/>
            <a:ext cx="28564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Homeostasis when water concentration rises/osmotic pressure falls.</a:t>
            </a:r>
          </a:p>
          <a:p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When fluid intake rises, water concentration rises, and osmotic pressure falls.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Homeostatic response is to inhibit ADH and Aldosterone release, and the thirst response, so that water and Na+ are not reabsorbed, no new water is taken in, and the nephron can remove excess water into urine.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07385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65" y="274638"/>
            <a:ext cx="9744892" cy="706090"/>
          </a:xfrm>
        </p:spPr>
        <p:txBody>
          <a:bodyPr>
            <a:normAutofit/>
          </a:bodyPr>
          <a:lstStyle/>
          <a:p>
            <a:r>
              <a:rPr lang="en-AU" sz="3200" b="1" dirty="0" smtClean="0">
                <a:latin typeface="+mn-lt"/>
              </a:rPr>
              <a:t>Increase in osmotic pressure beyond tolerance limits</a:t>
            </a:r>
            <a:endParaRPr lang="en-AU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08" y="980728"/>
            <a:ext cx="8229600" cy="5616624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Dehydration</a:t>
            </a:r>
          </a:p>
          <a:p>
            <a:pPr lvl="1"/>
            <a:r>
              <a:rPr lang="en-AU" dirty="0" smtClean="0"/>
              <a:t>Noticeable when 2% of body water is lost</a:t>
            </a:r>
          </a:p>
          <a:p>
            <a:pPr lvl="1"/>
            <a:r>
              <a:rPr lang="en-AU" dirty="0" smtClean="0"/>
              <a:t>Due to:</a:t>
            </a:r>
          </a:p>
          <a:p>
            <a:pPr lvl="2"/>
            <a:r>
              <a:rPr lang="en-AU" dirty="0" smtClean="0"/>
              <a:t>Sweating</a:t>
            </a:r>
          </a:p>
          <a:p>
            <a:pPr lvl="2"/>
            <a:r>
              <a:rPr lang="en-AU" dirty="0" smtClean="0"/>
              <a:t>Vomiting</a:t>
            </a:r>
          </a:p>
          <a:p>
            <a:pPr lvl="2"/>
            <a:r>
              <a:rPr lang="en-AU" dirty="0" smtClean="0"/>
              <a:t>Diarrhoea</a:t>
            </a:r>
          </a:p>
          <a:p>
            <a:pPr lvl="2"/>
            <a:r>
              <a:rPr lang="en-AU" dirty="0" smtClean="0"/>
              <a:t>Evaporation from lungs </a:t>
            </a:r>
            <a:r>
              <a:rPr lang="en-AU" dirty="0" err="1" smtClean="0"/>
              <a:t>etc</a:t>
            </a:r>
            <a:endParaRPr lang="en-AU" dirty="0" smtClean="0"/>
          </a:p>
          <a:p>
            <a:pPr lvl="1"/>
            <a:r>
              <a:rPr lang="en-AU" dirty="0" smtClean="0"/>
              <a:t>Symptoms</a:t>
            </a:r>
          </a:p>
          <a:p>
            <a:pPr lvl="2"/>
            <a:r>
              <a:rPr lang="en-AU" dirty="0" smtClean="0"/>
              <a:t>Severe thirst</a:t>
            </a:r>
          </a:p>
          <a:p>
            <a:pPr lvl="2"/>
            <a:r>
              <a:rPr lang="en-AU" dirty="0" smtClean="0"/>
              <a:t>Low blood pressure</a:t>
            </a:r>
          </a:p>
          <a:p>
            <a:pPr lvl="2"/>
            <a:r>
              <a:rPr lang="en-AU" dirty="0" smtClean="0"/>
              <a:t>Dizziness</a:t>
            </a:r>
          </a:p>
          <a:p>
            <a:pPr lvl="2"/>
            <a:r>
              <a:rPr lang="en-AU" dirty="0" smtClean="0"/>
              <a:t>Headache</a:t>
            </a:r>
          </a:p>
          <a:p>
            <a:pPr lvl="2"/>
            <a:r>
              <a:rPr lang="en-AU" dirty="0" smtClean="0"/>
              <a:t>Delirium</a:t>
            </a:r>
          </a:p>
          <a:p>
            <a:pPr lvl="2"/>
            <a:r>
              <a:rPr lang="en-AU" dirty="0" smtClean="0"/>
              <a:t>Unconsciousness</a:t>
            </a:r>
          </a:p>
          <a:p>
            <a:pPr lvl="2"/>
            <a:r>
              <a:rPr lang="en-AU" dirty="0" smtClean="0"/>
              <a:t>DEATH</a:t>
            </a:r>
          </a:p>
          <a:p>
            <a:pPr lvl="1"/>
            <a:r>
              <a:rPr lang="en-AU" dirty="0" smtClean="0"/>
              <a:t>Treatment</a:t>
            </a:r>
          </a:p>
          <a:p>
            <a:pPr lvl="2"/>
            <a:r>
              <a:rPr lang="en-AU" dirty="0" smtClean="0"/>
              <a:t>Replacement of fluids via IV drip</a:t>
            </a:r>
            <a:r>
              <a:rPr lang="en-AU" dirty="0"/>
              <a:t> </a:t>
            </a:r>
            <a:r>
              <a:rPr lang="en-AU" dirty="0" smtClean="0"/>
              <a:t>with fluid AND electrolytes</a:t>
            </a:r>
          </a:p>
          <a:p>
            <a:pPr lvl="2"/>
            <a:r>
              <a:rPr lang="en-AU" dirty="0" smtClean="0"/>
              <a:t>Electrolyte drinks</a:t>
            </a:r>
          </a:p>
        </p:txBody>
      </p:sp>
      <p:pic>
        <p:nvPicPr>
          <p:cNvPr id="2052" name="Picture 4" descr="All You Need To Know About Dehydration | Femina.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457" y="1166948"/>
            <a:ext cx="4524102" cy="452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366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30" y="161426"/>
            <a:ext cx="10123714" cy="706090"/>
          </a:xfrm>
        </p:spPr>
        <p:txBody>
          <a:bodyPr>
            <a:normAutofit/>
          </a:bodyPr>
          <a:lstStyle/>
          <a:p>
            <a:r>
              <a:rPr lang="en-AU" sz="3200" b="1" dirty="0" smtClean="0">
                <a:latin typeface="+mn-lt"/>
              </a:rPr>
              <a:t>Decrease in osmotic pressure beyond tolerance limits</a:t>
            </a:r>
            <a:endParaRPr lang="en-AU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80728"/>
            <a:ext cx="7759337" cy="5616624"/>
          </a:xfrm>
        </p:spPr>
        <p:txBody>
          <a:bodyPr>
            <a:normAutofit lnSpcReduction="10000"/>
          </a:bodyPr>
          <a:lstStyle/>
          <a:p>
            <a:r>
              <a:rPr lang="en-AU" sz="2400" dirty="0" smtClean="0"/>
              <a:t>“Water Intoxication” (also called </a:t>
            </a:r>
            <a:r>
              <a:rPr lang="en-AU" sz="2400" i="1" dirty="0" smtClean="0"/>
              <a:t>hyponatremia)</a:t>
            </a:r>
            <a:endParaRPr lang="en-AU" sz="2400" dirty="0" smtClean="0"/>
          </a:p>
          <a:p>
            <a:r>
              <a:rPr lang="en-AU" sz="2400" dirty="0" smtClean="0"/>
              <a:t>Too much water intake</a:t>
            </a:r>
          </a:p>
          <a:p>
            <a:pPr lvl="1"/>
            <a:r>
              <a:rPr lang="en-AU" sz="2000" dirty="0" smtClean="0"/>
              <a:t>More than can be excreted by kidneys to maintain balance of fluid and salts</a:t>
            </a:r>
          </a:p>
          <a:p>
            <a:pPr lvl="1"/>
            <a:r>
              <a:rPr lang="en-AU" sz="2000" dirty="0" smtClean="0"/>
              <a:t>Occurs where water AND salts are lost, but only water is drunk to replace.</a:t>
            </a:r>
          </a:p>
          <a:p>
            <a:pPr lvl="2"/>
            <a:r>
              <a:rPr lang="en-AU" sz="1800" dirty="0" smtClean="0"/>
              <a:t>Marathon runners</a:t>
            </a:r>
          </a:p>
          <a:p>
            <a:pPr lvl="2"/>
            <a:r>
              <a:rPr lang="en-AU" sz="1800" dirty="0" smtClean="0"/>
              <a:t>Extreme athletes</a:t>
            </a:r>
          </a:p>
          <a:p>
            <a:pPr lvl="1"/>
            <a:r>
              <a:rPr lang="en-AU" sz="2000" dirty="0" smtClean="0"/>
              <a:t>Or where water is drunk well beyond thirst quenching needs</a:t>
            </a:r>
          </a:p>
          <a:p>
            <a:pPr lvl="2"/>
            <a:r>
              <a:rPr lang="en-AU" sz="1800" dirty="0" smtClean="0"/>
              <a:t>Idiots</a:t>
            </a:r>
          </a:p>
          <a:p>
            <a:pPr lvl="1"/>
            <a:r>
              <a:rPr lang="en-AU" sz="2000" dirty="0" smtClean="0"/>
              <a:t>Low ion concentration in blood and interstitial fluid causes water to move into cells via osmosis, causing cells to swell – this is a problem, especially in the brain! </a:t>
            </a:r>
          </a:p>
          <a:p>
            <a:pPr lvl="1"/>
            <a:r>
              <a:rPr lang="en-AU" sz="2000" dirty="0" smtClean="0"/>
              <a:t>Symptoms</a:t>
            </a:r>
          </a:p>
          <a:p>
            <a:pPr lvl="2"/>
            <a:r>
              <a:rPr lang="en-AU" sz="1800" dirty="0" smtClean="0"/>
              <a:t>Light-headedness</a:t>
            </a:r>
          </a:p>
          <a:p>
            <a:pPr lvl="2"/>
            <a:r>
              <a:rPr lang="en-AU" sz="1800" dirty="0" smtClean="0"/>
              <a:t>Headache, vomiting , collapse</a:t>
            </a:r>
          </a:p>
          <a:p>
            <a:pPr lvl="2"/>
            <a:r>
              <a:rPr lang="en-AU" sz="1800" dirty="0" smtClean="0"/>
              <a:t>DEATH</a:t>
            </a:r>
          </a:p>
          <a:p>
            <a:pPr lvl="1"/>
            <a:r>
              <a:rPr lang="en-AU" sz="2000" dirty="0" smtClean="0"/>
              <a:t>Treatment</a:t>
            </a:r>
          </a:p>
          <a:p>
            <a:pPr lvl="2"/>
            <a:r>
              <a:rPr lang="en-AU" sz="1800" dirty="0" smtClean="0"/>
              <a:t>Antidiuretic medication, but often fatal if severe.</a:t>
            </a:r>
          </a:p>
          <a:p>
            <a:pPr marL="914400" lvl="2" indent="0">
              <a:buNone/>
            </a:pPr>
            <a:endParaRPr lang="en-AU" dirty="0" smtClean="0"/>
          </a:p>
          <a:p>
            <a:pPr marL="914400" lvl="2" indent="0">
              <a:buNone/>
            </a:pPr>
            <a:endParaRPr lang="en-A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743" y="1494880"/>
            <a:ext cx="3454056" cy="405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9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0239" y="423774"/>
            <a:ext cx="7772400" cy="708342"/>
          </a:xfrm>
        </p:spPr>
        <p:txBody>
          <a:bodyPr>
            <a:normAutofit/>
          </a:bodyPr>
          <a:lstStyle/>
          <a:p>
            <a:r>
              <a:rPr lang="en-AU" sz="3600" dirty="0"/>
              <a:t>Regulation of Body Fluid Composition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5376" y="6093296"/>
            <a:ext cx="6400800" cy="504056"/>
          </a:xfrm>
        </p:spPr>
        <p:txBody>
          <a:bodyPr>
            <a:normAutofit/>
          </a:bodyPr>
          <a:lstStyle/>
          <a:p>
            <a:r>
              <a:rPr lang="en-AU" dirty="0" smtClean="0"/>
              <a:t>Chapter 6 </a:t>
            </a:r>
            <a:r>
              <a:rPr lang="en-AU" i="1" dirty="0" smtClean="0"/>
              <a:t>Human Perspectives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4" y="1412777"/>
            <a:ext cx="177165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736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750" y="365126"/>
            <a:ext cx="10982050" cy="601526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Body Fluid Distribution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750" y="1111522"/>
            <a:ext cx="5889713" cy="4351338"/>
          </a:xfrm>
        </p:spPr>
        <p:txBody>
          <a:bodyPr>
            <a:normAutofit/>
          </a:bodyPr>
          <a:lstStyle/>
          <a:p>
            <a:r>
              <a:rPr lang="en-AU" sz="2400" dirty="0" smtClean="0"/>
              <a:t>The human body is around 60% water</a:t>
            </a:r>
          </a:p>
          <a:p>
            <a:r>
              <a:rPr lang="en-AU" sz="2400" dirty="0" smtClean="0"/>
              <a:t>Distributed in different locations</a:t>
            </a:r>
          </a:p>
          <a:p>
            <a:r>
              <a:rPr lang="en-AU" sz="2400" dirty="0" smtClean="0"/>
              <a:t>Continual exchange of fluid and materials between locations (compartments)</a:t>
            </a:r>
          </a:p>
          <a:p>
            <a:endParaRPr lang="en-AU" sz="2400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795" y="68578"/>
            <a:ext cx="5583833" cy="2868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62" y="2936776"/>
            <a:ext cx="11891434" cy="377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3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645" y="260623"/>
            <a:ext cx="10515600" cy="592818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Fluid Exchange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7019"/>
            <a:ext cx="7025640" cy="5567952"/>
          </a:xfrm>
        </p:spPr>
        <p:txBody>
          <a:bodyPr>
            <a:normAutofit/>
          </a:bodyPr>
          <a:lstStyle/>
          <a:p>
            <a:r>
              <a:rPr lang="en-AU" sz="2400" dirty="0"/>
              <a:t>Continuous exchange of fluids </a:t>
            </a:r>
            <a:r>
              <a:rPr lang="en-AU" sz="2400" dirty="0" err="1"/>
              <a:t>eg</a:t>
            </a:r>
            <a:r>
              <a:rPr lang="en-AU" sz="2400" dirty="0"/>
              <a:t>:</a:t>
            </a:r>
          </a:p>
          <a:p>
            <a:pPr lvl="1"/>
            <a:r>
              <a:rPr lang="en-AU" dirty="0"/>
              <a:t>Environment to digestive system</a:t>
            </a:r>
          </a:p>
          <a:p>
            <a:pPr lvl="1"/>
            <a:r>
              <a:rPr lang="en-AU" dirty="0"/>
              <a:t>Digestive system to blood</a:t>
            </a:r>
          </a:p>
          <a:p>
            <a:pPr lvl="1"/>
            <a:r>
              <a:rPr lang="en-AU" dirty="0"/>
              <a:t>Between blood and intercellular (interstitial) </a:t>
            </a:r>
            <a:r>
              <a:rPr lang="en-AU" dirty="0" smtClean="0"/>
              <a:t>fluid</a:t>
            </a:r>
          </a:p>
          <a:p>
            <a:pPr lvl="1"/>
            <a:r>
              <a:rPr lang="en-AU" dirty="0" smtClean="0"/>
              <a:t>Between interstitial fluid and lymph</a:t>
            </a:r>
            <a:endParaRPr lang="en-AU" dirty="0"/>
          </a:p>
          <a:p>
            <a:pPr lvl="1"/>
            <a:r>
              <a:rPr lang="en-AU" dirty="0"/>
              <a:t>Between interstitial fluid and </a:t>
            </a:r>
            <a:r>
              <a:rPr lang="en-AU" dirty="0" smtClean="0"/>
              <a:t>cytoplasm</a:t>
            </a:r>
          </a:p>
          <a:p>
            <a:pPr lvl="1"/>
            <a:r>
              <a:rPr lang="en-AU" dirty="0" smtClean="0"/>
              <a:t>Between blood and excretory systems</a:t>
            </a:r>
            <a:endParaRPr lang="en-AU" dirty="0"/>
          </a:p>
          <a:p>
            <a:pPr lvl="1"/>
            <a:r>
              <a:rPr lang="en-AU" dirty="0"/>
              <a:t>Between excretory systems and environment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sz="2400" dirty="0"/>
              <a:t>Water and dissolved substances move freely through membranes</a:t>
            </a:r>
          </a:p>
          <a:p>
            <a:pPr lvl="1"/>
            <a:r>
              <a:rPr lang="en-AU" dirty="0"/>
              <a:t>Diffusion</a:t>
            </a:r>
          </a:p>
          <a:p>
            <a:pPr lvl="1"/>
            <a:r>
              <a:rPr lang="en-AU" dirty="0"/>
              <a:t>Osmosis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027" y="1070687"/>
            <a:ext cx="4834935" cy="454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13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97" y="274638"/>
            <a:ext cx="10010503" cy="490066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Fluid Balance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091" y="908721"/>
            <a:ext cx="5860869" cy="5217443"/>
          </a:xfrm>
        </p:spPr>
        <p:txBody>
          <a:bodyPr>
            <a:normAutofit/>
          </a:bodyPr>
          <a:lstStyle/>
          <a:p>
            <a:r>
              <a:rPr lang="en-AU" sz="2400" dirty="0"/>
              <a:t>Fluid gain must equal fluid loss</a:t>
            </a:r>
          </a:p>
          <a:p>
            <a:r>
              <a:rPr lang="en-AU" sz="2400" dirty="0"/>
              <a:t>Fluid composition must also remain </a:t>
            </a:r>
            <a:r>
              <a:rPr lang="en-AU" sz="2400" dirty="0" smtClean="0"/>
              <a:t>steady</a:t>
            </a:r>
          </a:p>
          <a:p>
            <a:pPr lvl="1"/>
            <a:r>
              <a:rPr lang="en-AU" sz="2000" dirty="0" smtClean="0"/>
              <a:t>Ion concentration</a:t>
            </a:r>
          </a:p>
          <a:p>
            <a:pPr lvl="1"/>
            <a:r>
              <a:rPr lang="en-AU" sz="2000" dirty="0" smtClean="0"/>
              <a:t>Glucose concentration</a:t>
            </a:r>
          </a:p>
          <a:p>
            <a:pPr lvl="1"/>
            <a:r>
              <a:rPr lang="en-AU" sz="2000" dirty="0" smtClean="0"/>
              <a:t>Nitrogenous waste concentration</a:t>
            </a:r>
          </a:p>
          <a:p>
            <a:pPr lvl="1"/>
            <a:r>
              <a:rPr lang="en-AU" sz="2000" dirty="0" smtClean="0"/>
              <a:t>pH</a:t>
            </a:r>
          </a:p>
          <a:p>
            <a:pPr lvl="1"/>
            <a:r>
              <a:rPr lang="en-AU" sz="2000" dirty="0" smtClean="0"/>
              <a:t>Blood gas concentration</a:t>
            </a:r>
            <a:endParaRPr lang="en-AU" sz="2000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960" y="274638"/>
            <a:ext cx="5778976" cy="6485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808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170135"/>
            <a:ext cx="9818914" cy="706090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Excretion and fluid balance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124744"/>
            <a:ext cx="9949543" cy="5472608"/>
          </a:xfrm>
        </p:spPr>
        <p:txBody>
          <a:bodyPr>
            <a:normAutofit/>
          </a:bodyPr>
          <a:lstStyle/>
          <a:p>
            <a:r>
              <a:rPr lang="en-AU" sz="2400" dirty="0"/>
              <a:t>Removal of metabolic products so they do not build up in body fluids</a:t>
            </a:r>
          </a:p>
          <a:p>
            <a:r>
              <a:rPr lang="en-AU" sz="2400" dirty="0"/>
              <a:t>Lungs:</a:t>
            </a:r>
          </a:p>
          <a:p>
            <a:pPr lvl="1"/>
            <a:r>
              <a:rPr lang="en-AU" sz="2000" dirty="0"/>
              <a:t>Carbon dioxide excretion</a:t>
            </a:r>
          </a:p>
          <a:p>
            <a:pPr lvl="1"/>
            <a:r>
              <a:rPr lang="en-AU" sz="2000" dirty="0"/>
              <a:t>Some water also lost by evaporation</a:t>
            </a:r>
          </a:p>
          <a:p>
            <a:r>
              <a:rPr lang="en-AU" sz="2400" dirty="0"/>
              <a:t>Sweat glands:</a:t>
            </a:r>
          </a:p>
          <a:p>
            <a:pPr lvl="1"/>
            <a:r>
              <a:rPr lang="en-AU" sz="2000" dirty="0"/>
              <a:t>Secrete water, with salts, urea, lactic acid</a:t>
            </a:r>
          </a:p>
          <a:p>
            <a:r>
              <a:rPr lang="en-AU" sz="2400" dirty="0"/>
              <a:t>Digestive (alimentary) canal</a:t>
            </a:r>
          </a:p>
          <a:p>
            <a:pPr lvl="1"/>
            <a:r>
              <a:rPr lang="en-AU" sz="2000" dirty="0"/>
              <a:t>Bile pigments, products of haemoglobin breakdown</a:t>
            </a:r>
          </a:p>
          <a:p>
            <a:pPr lvl="1"/>
            <a:r>
              <a:rPr lang="en-AU" sz="2000" dirty="0"/>
              <a:t>Water also lost</a:t>
            </a:r>
          </a:p>
          <a:p>
            <a:r>
              <a:rPr lang="en-AU" sz="2400" dirty="0"/>
              <a:t>Kidneys</a:t>
            </a:r>
          </a:p>
          <a:p>
            <a:pPr lvl="1"/>
            <a:r>
              <a:rPr lang="en-AU" sz="2000" dirty="0"/>
              <a:t>Main excretory organs</a:t>
            </a:r>
          </a:p>
          <a:p>
            <a:pPr lvl="1"/>
            <a:r>
              <a:rPr lang="en-AU" sz="2000" dirty="0"/>
              <a:t>Maintain body fluid levels and balance solute concentrations</a:t>
            </a:r>
          </a:p>
          <a:p>
            <a:pPr lvl="1"/>
            <a:r>
              <a:rPr lang="en-AU" sz="2000" dirty="0"/>
              <a:t>Urea removed also</a:t>
            </a:r>
          </a:p>
          <a:p>
            <a:pPr lvl="1"/>
            <a:endParaRPr lang="en-AU" sz="20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66632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4" y="217715"/>
            <a:ext cx="10515600" cy="670560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Renal system</a:t>
            </a:r>
            <a:endParaRPr lang="en-AU" sz="3600" b="1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41514" y="1067979"/>
            <a:ext cx="5074920" cy="4351338"/>
          </a:xfrm>
        </p:spPr>
        <p:txBody>
          <a:bodyPr>
            <a:normAutofit/>
          </a:bodyPr>
          <a:lstStyle/>
          <a:p>
            <a:r>
              <a:rPr lang="en-AU" sz="2400" dirty="0" smtClean="0"/>
              <a:t>Primary mechanism for regulation of body fluid composition.</a:t>
            </a:r>
          </a:p>
          <a:p>
            <a:pPr marL="0" indent="0">
              <a:buNone/>
            </a:pPr>
            <a:endParaRPr lang="en-AU" sz="2400" dirty="0" smtClean="0"/>
          </a:p>
          <a:p>
            <a:r>
              <a:rPr lang="en-AU" sz="2400" dirty="0" smtClean="0"/>
              <a:t>Filters blood, removes waste products and balances ion concentration.</a:t>
            </a:r>
            <a:endParaRPr lang="en-AU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292" y="1067979"/>
            <a:ext cx="7179708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6428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977" y="147410"/>
            <a:ext cx="10515600" cy="714739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The Nephron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892" y="1033146"/>
            <a:ext cx="6616337" cy="4351338"/>
          </a:xfrm>
        </p:spPr>
        <p:txBody>
          <a:bodyPr>
            <a:normAutofit/>
          </a:bodyPr>
          <a:lstStyle/>
          <a:p>
            <a:r>
              <a:rPr lang="en-AU" sz="2400" dirty="0" smtClean="0"/>
              <a:t>Functional Unit of the kidney.</a:t>
            </a:r>
          </a:p>
          <a:p>
            <a:pPr marL="457200" lvl="1" indent="0">
              <a:buNone/>
            </a:pPr>
            <a:r>
              <a:rPr lang="en-AU" sz="2000" dirty="0" smtClean="0"/>
              <a:t>FILTRATION</a:t>
            </a:r>
          </a:p>
          <a:p>
            <a:pPr lvl="1"/>
            <a:r>
              <a:rPr lang="en-AU" sz="2000" dirty="0" smtClean="0"/>
              <a:t>Fluid component of blood filtered at glomerulus</a:t>
            </a:r>
          </a:p>
          <a:p>
            <a:pPr marL="457200" lvl="1" indent="0">
              <a:buNone/>
            </a:pPr>
            <a:endParaRPr lang="en-AU" sz="2000" dirty="0"/>
          </a:p>
          <a:p>
            <a:pPr marL="457200" lvl="1" indent="0">
              <a:buNone/>
            </a:pPr>
            <a:r>
              <a:rPr lang="en-AU" sz="2000" dirty="0" smtClean="0"/>
              <a:t>REABSORPTION</a:t>
            </a:r>
          </a:p>
          <a:p>
            <a:pPr lvl="1"/>
            <a:r>
              <a:rPr lang="en-AU" sz="2000" dirty="0" smtClean="0"/>
              <a:t>Water and useful substances are reabsorbed under homeostatic control to maintain constant body fluid composition</a:t>
            </a:r>
          </a:p>
          <a:p>
            <a:pPr marL="457200" lvl="1" indent="0">
              <a:buNone/>
            </a:pPr>
            <a:endParaRPr lang="en-AU" sz="2000" dirty="0" smtClean="0"/>
          </a:p>
          <a:p>
            <a:pPr marL="457200" lvl="1" indent="0">
              <a:buNone/>
            </a:pPr>
            <a:r>
              <a:rPr lang="en-AU" sz="2000" dirty="0" smtClean="0"/>
              <a:t>SECRETION</a:t>
            </a:r>
          </a:p>
          <a:p>
            <a:pPr lvl="1"/>
            <a:r>
              <a:rPr lang="en-AU" sz="2000" dirty="0" smtClean="0"/>
              <a:t>Some additional substances are removed from blood into the kidney tubule.</a:t>
            </a:r>
            <a:endParaRPr lang="en-AU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895" y="217306"/>
            <a:ext cx="544830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27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49" y="274638"/>
            <a:ext cx="9958251" cy="634082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Renal System Role in Body Fluid homeostasis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3" y="1087572"/>
            <a:ext cx="9670870" cy="5356771"/>
          </a:xfrm>
        </p:spPr>
        <p:txBody>
          <a:bodyPr>
            <a:normAutofit lnSpcReduction="10000"/>
          </a:bodyPr>
          <a:lstStyle/>
          <a:p>
            <a:r>
              <a:rPr lang="en-AU" sz="2400" dirty="0" smtClean="0"/>
              <a:t>Renal system </a:t>
            </a:r>
            <a:r>
              <a:rPr lang="en-AU" sz="2400" dirty="0"/>
              <a:t>balances secretion and reabsorption of water </a:t>
            </a:r>
            <a:r>
              <a:rPr lang="en-AU" sz="2400" dirty="0" smtClean="0"/>
              <a:t>to </a:t>
            </a:r>
            <a:r>
              <a:rPr lang="en-AU" sz="2400" dirty="0"/>
              <a:t>maintain fluid volume:</a:t>
            </a:r>
          </a:p>
          <a:p>
            <a:pPr lvl="1"/>
            <a:r>
              <a:rPr lang="en-AU" sz="2000" dirty="0"/>
              <a:t>Too little water:  urine concentrated</a:t>
            </a:r>
          </a:p>
          <a:p>
            <a:pPr lvl="1"/>
            <a:r>
              <a:rPr lang="en-AU" sz="2000" dirty="0"/>
              <a:t>Too much water:  urine dilute, produced faster</a:t>
            </a:r>
          </a:p>
          <a:p>
            <a:pPr marL="457200" lvl="1" indent="0">
              <a:buNone/>
            </a:pPr>
            <a:endParaRPr lang="en-AU" sz="2000" dirty="0"/>
          </a:p>
          <a:p>
            <a:r>
              <a:rPr lang="en-AU" sz="2400" dirty="0"/>
              <a:t>Reabsorption of water</a:t>
            </a:r>
          </a:p>
          <a:p>
            <a:pPr lvl="1"/>
            <a:r>
              <a:rPr lang="en-AU" sz="2000" dirty="0"/>
              <a:t>Proximal convoluted tubule and loop of </a:t>
            </a:r>
            <a:r>
              <a:rPr lang="en-AU" sz="2000" dirty="0" err="1"/>
              <a:t>Henle</a:t>
            </a:r>
            <a:r>
              <a:rPr lang="en-AU" sz="2000" dirty="0"/>
              <a:t>:  via osmosis</a:t>
            </a:r>
          </a:p>
          <a:p>
            <a:pPr lvl="1"/>
            <a:r>
              <a:rPr lang="en-AU" sz="2000" dirty="0"/>
              <a:t>Distal convoluted tubule and collecting duct:  active transport</a:t>
            </a:r>
          </a:p>
          <a:p>
            <a:pPr lvl="1"/>
            <a:r>
              <a:rPr lang="en-AU" sz="2000" dirty="0"/>
              <a:t>Active reabsorption </a:t>
            </a:r>
            <a:r>
              <a:rPr lang="en-AU" sz="2000" b="1" dirty="0"/>
              <a:t>controlled by ADH (Anti-diuretic Hormone</a:t>
            </a:r>
            <a:r>
              <a:rPr lang="en-AU" sz="2000" b="1" dirty="0" smtClean="0"/>
              <a:t>)</a:t>
            </a:r>
          </a:p>
          <a:p>
            <a:endParaRPr lang="en-AU" sz="2400" b="1" dirty="0"/>
          </a:p>
          <a:p>
            <a:r>
              <a:rPr lang="en-AU" sz="2400" dirty="0" smtClean="0"/>
              <a:t>Reabsorption of sodium ions</a:t>
            </a:r>
          </a:p>
          <a:p>
            <a:pPr lvl="1"/>
            <a:r>
              <a:rPr lang="en-AU" sz="2000" dirty="0" smtClean="0"/>
              <a:t>Distal convoluted tubule and collecting duct</a:t>
            </a:r>
          </a:p>
          <a:p>
            <a:pPr lvl="1"/>
            <a:r>
              <a:rPr lang="en-AU" sz="2000" b="1" dirty="0"/>
              <a:t>c</a:t>
            </a:r>
            <a:r>
              <a:rPr lang="en-AU" sz="2000" b="1" dirty="0" smtClean="0"/>
              <a:t>ontrolled by Aldosterone</a:t>
            </a:r>
            <a:r>
              <a:rPr lang="en-AU" sz="2000" dirty="0" smtClean="0"/>
              <a:t> </a:t>
            </a:r>
            <a:endParaRPr lang="en-AU" sz="1600" dirty="0"/>
          </a:p>
          <a:p>
            <a:pPr lvl="1"/>
            <a:r>
              <a:rPr lang="en-AU" sz="2000" dirty="0" smtClean="0"/>
              <a:t>Increased Na+ reabsorption and K+ excretion via Na+/K+ pump</a:t>
            </a:r>
          </a:p>
          <a:p>
            <a:pPr lvl="1"/>
            <a:r>
              <a:rPr lang="en-AU" sz="2000" dirty="0" smtClean="0"/>
              <a:t>Water moves via osmosis with Na+</a:t>
            </a:r>
            <a:endParaRPr lang="en-AU" sz="2000" dirty="0"/>
          </a:p>
          <a:p>
            <a:pPr marL="457200" lvl="1" indent="0">
              <a:buNone/>
            </a:pP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354097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1D85D44-F473-4B02-8B52-ECC530150FF9}"/>
</file>

<file path=customXml/itemProps2.xml><?xml version="1.0" encoding="utf-8"?>
<ds:datastoreItem xmlns:ds="http://schemas.openxmlformats.org/officeDocument/2006/customXml" ds:itemID="{17974D92-F046-4B54-BE20-F5DA910C3092}"/>
</file>

<file path=customXml/itemProps3.xml><?xml version="1.0" encoding="utf-8"?>
<ds:datastoreItem xmlns:ds="http://schemas.openxmlformats.org/officeDocument/2006/customXml" ds:itemID="{61E52279-ED07-46CB-8521-943E3ECA04DA}"/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875</Words>
  <Application>Microsoft Office PowerPoint</Application>
  <PresentationFormat>Widescreen</PresentationFormat>
  <Paragraphs>162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Regulation of Body Fluid Composition</vt:lpstr>
      <vt:lpstr>Body Fluid Distribution</vt:lpstr>
      <vt:lpstr>Fluid Exchange</vt:lpstr>
      <vt:lpstr>Fluid Balance</vt:lpstr>
      <vt:lpstr>Excretion and fluid balance</vt:lpstr>
      <vt:lpstr>Renal system</vt:lpstr>
      <vt:lpstr>The Nephron</vt:lpstr>
      <vt:lpstr>Renal System Role in Body Fluid homeostasis</vt:lpstr>
      <vt:lpstr>Osmotic Pressure</vt:lpstr>
      <vt:lpstr>Homeostatic mechanisms when osmotic pressure increases:  ADH</vt:lpstr>
      <vt:lpstr>Homeostatic mechanisms when osmotic pressure increases:  Aldosterone</vt:lpstr>
      <vt:lpstr>Homeostatic mechanisms when osmotic pressure increases:  Thirst Response</vt:lpstr>
      <vt:lpstr>PowerPoint Presentation</vt:lpstr>
      <vt:lpstr>PowerPoint Presentation</vt:lpstr>
      <vt:lpstr>Increase in osmotic pressure beyond tolerance limits</vt:lpstr>
      <vt:lpstr>Decrease in osmotic pressure beyond tolerance limits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Regulation of Body Fluid Composition</dc:title>
  <dc:creator>BYRNE Robin [Belmont City College]</dc:creator>
  <cp:lastModifiedBy>BYRNE Robin [Belmont City College]</cp:lastModifiedBy>
  <cp:revision>21</cp:revision>
  <dcterms:created xsi:type="dcterms:W3CDTF">2021-04-26T03:04:01Z</dcterms:created>
  <dcterms:modified xsi:type="dcterms:W3CDTF">2022-03-22T08:57:40Z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