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7" r:id="rId3"/>
    <p:sldId id="258" r:id="rId4"/>
    <p:sldId id="259" r:id="rId5"/>
    <p:sldId id="260" r:id="rId6"/>
    <p:sldId id="264" r:id="rId7"/>
    <p:sldId id="261" r:id="rId8"/>
    <p:sldId id="263" r:id="rId9"/>
    <p:sldId id="265" r:id="rId10"/>
    <p:sldId id="269" r:id="rId11"/>
    <p:sldId id="267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1415-59EB-4737-BBA6-0F4D63878914}" type="datetimeFigureOut">
              <a:rPr lang="en-AU" smtClean="0"/>
              <a:t>23/03/2022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AB84-9D02-47F8-95F2-46A1A328FD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8027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1415-59EB-4737-BBA6-0F4D63878914}" type="datetimeFigureOut">
              <a:rPr lang="en-AU" smtClean="0"/>
              <a:t>23/03/2022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AB84-9D02-47F8-95F2-46A1A328FD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6422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1415-59EB-4737-BBA6-0F4D63878914}" type="datetimeFigureOut">
              <a:rPr lang="en-AU" smtClean="0"/>
              <a:t>23/03/2022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AB84-9D02-47F8-95F2-46A1A328FD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4439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1415-59EB-4737-BBA6-0F4D63878914}" type="datetimeFigureOut">
              <a:rPr lang="en-AU" smtClean="0"/>
              <a:t>23/03/2022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AB84-9D02-47F8-95F2-46A1A328FD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173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1415-59EB-4737-BBA6-0F4D63878914}" type="datetimeFigureOut">
              <a:rPr lang="en-AU" smtClean="0"/>
              <a:t>23/03/2022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AB84-9D02-47F8-95F2-46A1A328FD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90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1415-59EB-4737-BBA6-0F4D63878914}" type="datetimeFigureOut">
              <a:rPr lang="en-AU" smtClean="0"/>
              <a:t>23/03/2022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AB84-9D02-47F8-95F2-46A1A328FD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8942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1415-59EB-4737-BBA6-0F4D63878914}" type="datetimeFigureOut">
              <a:rPr lang="en-AU" smtClean="0"/>
              <a:t>23/03/2022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AB84-9D02-47F8-95F2-46A1A328FD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5388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1415-59EB-4737-BBA6-0F4D63878914}" type="datetimeFigureOut">
              <a:rPr lang="en-AU" smtClean="0"/>
              <a:t>23/03/2022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AB84-9D02-47F8-95F2-46A1A328FD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8957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1415-59EB-4737-BBA6-0F4D63878914}" type="datetimeFigureOut">
              <a:rPr lang="en-AU" smtClean="0"/>
              <a:t>23/03/2022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AB84-9D02-47F8-95F2-46A1A328FD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2413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1415-59EB-4737-BBA6-0F4D63878914}" type="datetimeFigureOut">
              <a:rPr lang="en-AU" smtClean="0"/>
              <a:t>23/03/2022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AB84-9D02-47F8-95F2-46A1A328FD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594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1415-59EB-4737-BBA6-0F4D63878914}" type="datetimeFigureOut">
              <a:rPr lang="en-AU" smtClean="0"/>
              <a:t>23/03/2022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AB84-9D02-47F8-95F2-46A1A328FD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4361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B1415-59EB-4737-BBA6-0F4D63878914}" type="datetimeFigureOut">
              <a:rPr lang="en-AU" smtClean="0"/>
              <a:t>23/03/2022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CAB84-9D02-47F8-95F2-46A1A328FD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878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666487"/>
              </p:ext>
            </p:extLst>
          </p:nvPr>
        </p:nvGraphicFramePr>
        <p:xfrm>
          <a:off x="165463" y="75233"/>
          <a:ext cx="11739154" cy="6586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5508">
                  <a:extLst>
                    <a:ext uri="{9D8B030D-6E8A-4147-A177-3AD203B41FA5}">
                      <a16:colId xmlns:a16="http://schemas.microsoft.com/office/drawing/2014/main" val="3955304084"/>
                    </a:ext>
                  </a:extLst>
                </a:gridCol>
                <a:gridCol w="6853646">
                  <a:extLst>
                    <a:ext uri="{9D8B030D-6E8A-4147-A177-3AD203B41FA5}">
                      <a16:colId xmlns:a16="http://schemas.microsoft.com/office/drawing/2014/main" val="2642575247"/>
                    </a:ext>
                  </a:extLst>
                </a:gridCol>
              </a:tblGrid>
              <a:tr h="415749">
                <a:tc>
                  <a:txBody>
                    <a:bodyPr/>
                    <a:lstStyle/>
                    <a:p>
                      <a:r>
                        <a:rPr lang="en-AU" smtClean="0"/>
                        <a:t>Date: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Huma</a:t>
                      </a:r>
                      <a:r>
                        <a:rPr lang="en-AU" baseline="0" dirty="0" smtClean="0"/>
                        <a:t>n Biology Year 12 ATAR 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475727"/>
                  </a:ext>
                </a:extLst>
              </a:tr>
              <a:tr h="4011767">
                <a:tc rowSpan="2">
                  <a:txBody>
                    <a:bodyPr/>
                    <a:lstStyle/>
                    <a:p>
                      <a:r>
                        <a:rPr lang="en-AU" sz="1600" b="1" dirty="0" smtClean="0"/>
                        <a:t>Do</a:t>
                      </a:r>
                      <a:r>
                        <a:rPr lang="en-AU" sz="1600" b="1" baseline="0" dirty="0" smtClean="0"/>
                        <a:t> Now</a:t>
                      </a:r>
                    </a:p>
                    <a:p>
                      <a:endParaRPr lang="en-AU" sz="1600" b="1" baseline="0" dirty="0" smtClean="0"/>
                    </a:p>
                    <a:p>
                      <a:r>
                        <a:rPr lang="en-AU" sz="1600" b="0" baseline="0" dirty="0" smtClean="0"/>
                        <a:t>Past exam question Thermoregulation</a:t>
                      </a:r>
                    </a:p>
                    <a:p>
                      <a:endParaRPr lang="en-AU" sz="1600" b="0" baseline="0" dirty="0" smtClean="0"/>
                    </a:p>
                    <a:p>
                      <a:r>
                        <a:rPr lang="en-AU" sz="1600" b="1" dirty="0" smtClean="0"/>
                        <a:t>Lesson Agenda</a:t>
                      </a:r>
                    </a:p>
                    <a:p>
                      <a:r>
                        <a:rPr lang="en-AU" sz="1600" b="0" baseline="0" dirty="0" smtClean="0"/>
                        <a:t>1: Do Now</a:t>
                      </a:r>
                    </a:p>
                    <a:p>
                      <a:r>
                        <a:rPr lang="en-AU" sz="1600" b="0" baseline="0" dirty="0" smtClean="0"/>
                        <a:t>2: Blood Glucose Homeostasis</a:t>
                      </a:r>
                    </a:p>
                    <a:p>
                      <a:r>
                        <a:rPr lang="en-AU" sz="1600" b="0" i="0" baseline="0" dirty="0" smtClean="0"/>
                        <a:t>3: Lesson summary and wind-up</a:t>
                      </a:r>
                    </a:p>
                    <a:p>
                      <a:endParaRPr lang="en-AU" sz="1600" b="0" i="0" baseline="0" dirty="0" smtClean="0"/>
                    </a:p>
                    <a:p>
                      <a:endParaRPr lang="en-AU" sz="1600" b="0" i="0" baseline="0" dirty="0" smtClean="0"/>
                    </a:p>
                    <a:p>
                      <a:endParaRPr lang="en-AU" sz="1600" b="0" i="0" baseline="0" dirty="0" smtClean="0"/>
                    </a:p>
                    <a:p>
                      <a:r>
                        <a:rPr lang="en-AU" sz="1600" b="1" i="0" baseline="0" dirty="0" smtClean="0"/>
                        <a:t>Suggested Study</a:t>
                      </a:r>
                    </a:p>
                    <a:p>
                      <a:endParaRPr lang="en-AU" sz="1600" b="1" i="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Complete </a:t>
                      </a:r>
                      <a:r>
                        <a:rPr lang="en-AU" sz="1600" b="0" i="0" baseline="0" dirty="0" smtClean="0"/>
                        <a:t>review worksheet, mark and correct using answer key on Connect.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Read through today’s notes and textbook section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0" i="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1" i="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1" i="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1" i="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600" b="1" i="0" baseline="0" dirty="0" smtClean="0"/>
                        <a:t>NEXT LESSON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Past Exam Question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Blood Gas Homeostasis</a:t>
                      </a:r>
                      <a:endParaRPr lang="en-AU" sz="1600" b="0" i="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0" i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/>
                        <a:t>Learning</a:t>
                      </a:r>
                      <a:r>
                        <a:rPr lang="en-AU" sz="1600" b="1" baseline="0" dirty="0" smtClean="0"/>
                        <a:t> Aims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Describe the structure of glucose, how it enters the body, how it  is transported to the body cells and how it is used.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Describe the normal range for blood glucose and why this needs to be stable.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List the main organs involved in blood glucose regulation and describe their role.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Discuss the cells of the endocrine pancreas and the role of the alpha and beta cells in regulating blood glucose.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Discuss the role of the liver in blood glucose homeostasis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Discuss the effects of insulin and glucagon in blood glucose homeostasis.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Discuss the effect of the adrenal cortex and medulla in blood glucose regulation.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Create detailed homeostatic feedback loops to describe the regulation of blood glucose.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345155"/>
                  </a:ext>
                </a:extLst>
              </a:tr>
              <a:tr h="2159308">
                <a:tc vMerge="1">
                  <a:txBody>
                    <a:bodyPr/>
                    <a:lstStyle/>
                    <a:p>
                      <a:endParaRPr lang="en-AU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/>
                        <a:t>Key Vocabulary</a:t>
                      </a:r>
                    </a:p>
                    <a:p>
                      <a:r>
                        <a:rPr lang="en-AU" sz="1600" b="0" dirty="0" smtClean="0"/>
                        <a:t>Alpha</a:t>
                      </a:r>
                      <a:r>
                        <a:rPr lang="en-AU" sz="1600" b="0" baseline="0" dirty="0" smtClean="0"/>
                        <a:t> cell</a:t>
                      </a:r>
                    </a:p>
                    <a:p>
                      <a:r>
                        <a:rPr lang="en-AU" sz="1600" b="0" baseline="0" dirty="0" smtClean="0"/>
                        <a:t>Beta cell</a:t>
                      </a:r>
                    </a:p>
                    <a:p>
                      <a:r>
                        <a:rPr lang="en-AU" sz="1600" b="0" baseline="0" dirty="0" smtClean="0"/>
                        <a:t>Glucagon </a:t>
                      </a:r>
                    </a:p>
                    <a:p>
                      <a:r>
                        <a:rPr lang="en-AU" sz="1600" b="0" baseline="0" dirty="0" smtClean="0"/>
                        <a:t>Insulin</a:t>
                      </a:r>
                    </a:p>
                    <a:p>
                      <a:r>
                        <a:rPr lang="en-AU" sz="1600" b="0" baseline="0" dirty="0" smtClean="0"/>
                        <a:t>Glycogen</a:t>
                      </a:r>
                    </a:p>
                    <a:p>
                      <a:r>
                        <a:rPr lang="en-AU" sz="1600" b="0" baseline="0" dirty="0" smtClean="0"/>
                        <a:t>Glucose</a:t>
                      </a:r>
                      <a:endParaRPr lang="en-AU" sz="1600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35741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537" y="3750572"/>
            <a:ext cx="2174013" cy="292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80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862" y="195658"/>
            <a:ext cx="7776864" cy="612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 rot="10800000" flipV="1">
            <a:off x="0" y="6519446"/>
            <a:ext cx="7393578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Discuss the effects of insulin and glucagon in blood glucose homeostasis.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2421166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19" y="727829"/>
            <a:ext cx="8780958" cy="5476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2879" y="81498"/>
            <a:ext cx="11782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 smtClean="0"/>
              <a:t>Effect of the Adrenal Glands on Blood Glucose Levels</a:t>
            </a:r>
            <a:endParaRPr lang="en-AU" sz="3600" b="1" dirty="0"/>
          </a:p>
        </p:txBody>
      </p:sp>
      <p:sp>
        <p:nvSpPr>
          <p:cNvPr id="5" name="TextBox 4"/>
          <p:cNvSpPr txBox="1"/>
          <p:nvPr/>
        </p:nvSpPr>
        <p:spPr>
          <a:xfrm rot="10800000" flipV="1">
            <a:off x="-1" y="6519446"/>
            <a:ext cx="8464731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Discuss the effects of the adrenal cortex and adrenal medulla on blood glucose levels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53572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07" y="165462"/>
            <a:ext cx="4752975" cy="6248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0800000" flipV="1">
            <a:off x="0" y="6519446"/>
            <a:ext cx="8569234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Create detailed homeostatic feedback loops to describe the regulation of blood glucose.</a:t>
            </a:r>
            <a:endParaRPr lang="en-AU" sz="1600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531" y="1385342"/>
            <a:ext cx="7241824" cy="401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88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39" y="324939"/>
            <a:ext cx="4562475" cy="5981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0800000" flipV="1">
            <a:off x="0" y="6519446"/>
            <a:ext cx="8569234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Create detailed homeostatic feedback loops to describe the regulation of blood glucose.</a:t>
            </a:r>
            <a:endParaRPr lang="en-AU" sz="16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823" y="984069"/>
            <a:ext cx="7470152" cy="403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52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5864" y="447584"/>
            <a:ext cx="7772400" cy="682847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Blood Sugar Homeostasis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71664" y="5373216"/>
            <a:ext cx="6400800" cy="576064"/>
          </a:xfrm>
        </p:spPr>
        <p:txBody>
          <a:bodyPr>
            <a:normAutofit/>
          </a:bodyPr>
          <a:lstStyle/>
          <a:p>
            <a:r>
              <a:rPr lang="en-AU" dirty="0" err="1" smtClean="0"/>
              <a:t>Ch</a:t>
            </a:r>
            <a:r>
              <a:rPr lang="en-AU" dirty="0" smtClean="0"/>
              <a:t> 5 </a:t>
            </a:r>
            <a:r>
              <a:rPr lang="en-AU" i="1" dirty="0" smtClean="0"/>
              <a:t>Human Perspectives</a:t>
            </a: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201" y="1479065"/>
            <a:ext cx="6419850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613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529" y="1001719"/>
            <a:ext cx="2361180" cy="2173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469" y="274638"/>
            <a:ext cx="9836331" cy="706090"/>
          </a:xfrm>
        </p:spPr>
        <p:txBody>
          <a:bodyPr>
            <a:normAutofit/>
          </a:bodyPr>
          <a:lstStyle/>
          <a:p>
            <a:r>
              <a:rPr lang="en-AU" sz="3600" b="1" dirty="0">
                <a:latin typeface="+mn-lt"/>
              </a:rPr>
              <a:t>Glucose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429" y="1124744"/>
            <a:ext cx="9775371" cy="5400600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Sugar is transported in the blood as </a:t>
            </a:r>
            <a:r>
              <a:rPr lang="en-AU" b="1" dirty="0" smtClean="0"/>
              <a:t>Glucose</a:t>
            </a:r>
          </a:p>
          <a:p>
            <a:r>
              <a:rPr lang="en-AU" dirty="0" smtClean="0"/>
              <a:t>Glucose (C</a:t>
            </a:r>
            <a:r>
              <a:rPr lang="en-AU" baseline="-25000" dirty="0" smtClean="0"/>
              <a:t>6</a:t>
            </a:r>
            <a:r>
              <a:rPr lang="en-AU" dirty="0" smtClean="0"/>
              <a:t>H</a:t>
            </a:r>
            <a:r>
              <a:rPr lang="en-AU" baseline="-25000" dirty="0" smtClean="0"/>
              <a:t>12</a:t>
            </a:r>
            <a:r>
              <a:rPr lang="en-AU" dirty="0" smtClean="0"/>
              <a:t>O</a:t>
            </a:r>
            <a:r>
              <a:rPr lang="en-AU" baseline="-25000" dirty="0" smtClean="0"/>
              <a:t>6</a:t>
            </a:r>
            <a:r>
              <a:rPr lang="en-AU" dirty="0" smtClean="0"/>
              <a:t>)</a:t>
            </a:r>
          </a:p>
          <a:p>
            <a:pPr lvl="1"/>
            <a:r>
              <a:rPr lang="en-AU" dirty="0"/>
              <a:t>Monosaccharide (simple sugar)</a:t>
            </a:r>
          </a:p>
          <a:p>
            <a:pPr lvl="1"/>
            <a:r>
              <a:rPr lang="en-AU" dirty="0"/>
              <a:t>Source of energy for cell’s activities</a:t>
            </a:r>
          </a:p>
          <a:p>
            <a:pPr lvl="1"/>
            <a:r>
              <a:rPr lang="en-AU" dirty="0"/>
              <a:t>Digested carbohydrate</a:t>
            </a:r>
          </a:p>
          <a:p>
            <a:pPr lvl="1"/>
            <a:r>
              <a:rPr lang="en-AU" dirty="0"/>
              <a:t>Enters blood stream through intestinal wall</a:t>
            </a:r>
          </a:p>
          <a:p>
            <a:pPr lvl="1"/>
            <a:r>
              <a:rPr lang="en-AU" dirty="0"/>
              <a:t>Transported in blood – enters body cells</a:t>
            </a:r>
          </a:p>
          <a:p>
            <a:pPr lvl="1"/>
            <a:r>
              <a:rPr lang="en-AU" dirty="0"/>
              <a:t>Energy released during cellular respiration in mitochondria</a:t>
            </a:r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marL="457200" lvl="1" indent="0">
              <a:buNone/>
            </a:pPr>
            <a:endParaRPr lang="en-AU" dirty="0"/>
          </a:p>
          <a:p>
            <a:pPr lvl="1"/>
            <a:r>
              <a:rPr lang="en-AU" dirty="0"/>
              <a:t>Excess glucose stored as glycogen in liver and muscles, also converted to fat.</a:t>
            </a:r>
          </a:p>
          <a:p>
            <a:pPr lvl="1"/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3986" y="3200295"/>
            <a:ext cx="2352473" cy="2269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160" y="4334948"/>
            <a:ext cx="4896544" cy="1045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 rot="10800000" flipV="1">
            <a:off x="130629" y="6330806"/>
            <a:ext cx="10885714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</a:t>
            </a:r>
            <a:r>
              <a:rPr lang="en-AU" sz="1600" i="1" dirty="0"/>
              <a:t>Describe the structure of glucose, how it enters the body, how it  is transported to the body cells and how it is used. </a:t>
            </a:r>
          </a:p>
        </p:txBody>
      </p:sp>
    </p:spTree>
    <p:extLst>
      <p:ext uri="{BB962C8B-B14F-4D97-AF65-F5344CB8AC3E}">
        <p14:creationId xmlns:p14="http://schemas.microsoft.com/office/powerpoint/2010/main" val="203174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1" y="248512"/>
            <a:ext cx="8229600" cy="490066"/>
          </a:xfrm>
        </p:spPr>
        <p:txBody>
          <a:bodyPr>
            <a:noAutofit/>
          </a:bodyPr>
          <a:lstStyle/>
          <a:p>
            <a:r>
              <a:rPr lang="en-AU" sz="3600" b="1" dirty="0">
                <a:latin typeface="+mn-lt"/>
              </a:rPr>
              <a:t>Blood Glucose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1" y="998147"/>
            <a:ext cx="6749141" cy="5145435"/>
          </a:xfrm>
        </p:spPr>
        <p:txBody>
          <a:bodyPr>
            <a:normAutofit/>
          </a:bodyPr>
          <a:lstStyle/>
          <a:p>
            <a:r>
              <a:rPr lang="en-AU" sz="2400" dirty="0" smtClean="0"/>
              <a:t>Stable glucose levels in blood mean stable supply to cells.</a:t>
            </a:r>
          </a:p>
          <a:p>
            <a:r>
              <a:rPr lang="en-AU" sz="2400" dirty="0" smtClean="0"/>
              <a:t>Normal </a:t>
            </a:r>
            <a:r>
              <a:rPr lang="en-AU" sz="2400" dirty="0"/>
              <a:t>range:  3.9-5.5 </a:t>
            </a:r>
            <a:r>
              <a:rPr lang="en-AU" sz="2400" dirty="0" err="1" smtClean="0"/>
              <a:t>mmol</a:t>
            </a:r>
            <a:r>
              <a:rPr lang="en-AU" sz="2400" dirty="0" smtClean="0"/>
              <a:t>/L (70-140 mg/100mL)</a:t>
            </a:r>
            <a:endParaRPr lang="en-AU" sz="2400" dirty="0"/>
          </a:p>
          <a:p>
            <a:r>
              <a:rPr lang="en-AU" sz="2400" dirty="0"/>
              <a:t>Rises sharply after a meal</a:t>
            </a:r>
          </a:p>
          <a:p>
            <a:r>
              <a:rPr lang="en-AU" sz="2400" dirty="0"/>
              <a:t>Homeostatic mechanisms operate to bring it down to normal levels.</a:t>
            </a:r>
          </a:p>
          <a:p>
            <a:r>
              <a:rPr lang="en-AU" sz="2400" dirty="0"/>
              <a:t>Excess glucose removed and stored ready for release back into the bloodstream if levels fall below normal range:</a:t>
            </a:r>
          </a:p>
          <a:p>
            <a:pPr lvl="1"/>
            <a:r>
              <a:rPr lang="en-AU" dirty="0"/>
              <a:t>As glycogen in liver and muscles</a:t>
            </a:r>
          </a:p>
          <a:p>
            <a:pPr lvl="1"/>
            <a:r>
              <a:rPr lang="en-AU" dirty="0"/>
              <a:t>Glycogen – long chains of </a:t>
            </a:r>
            <a:r>
              <a:rPr lang="en-AU" dirty="0" smtClean="0"/>
              <a:t>glucose</a:t>
            </a:r>
            <a:endParaRPr lang="en-A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527" y="998147"/>
            <a:ext cx="5370473" cy="4336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 rot="10800000" flipV="1">
            <a:off x="130629" y="6330806"/>
            <a:ext cx="7724502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</a:t>
            </a:r>
            <a:r>
              <a:rPr lang="en-AU" sz="1600" i="1" dirty="0"/>
              <a:t>Describe the </a:t>
            </a:r>
            <a:r>
              <a:rPr lang="en-AU" sz="1600" i="1" dirty="0" smtClean="0"/>
              <a:t>normal range for blood glucose and why this needs to be stable. 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422932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8371"/>
            <a:ext cx="10515600" cy="610235"/>
          </a:xfrm>
        </p:spPr>
        <p:txBody>
          <a:bodyPr>
            <a:normAutofit/>
          </a:bodyPr>
          <a:lstStyle/>
          <a:p>
            <a:r>
              <a:rPr lang="en-AU" sz="3600" b="1" dirty="0">
                <a:latin typeface="+mn-lt"/>
              </a:rPr>
              <a:t>Regulation of Blood Glucose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18606"/>
            <a:ext cx="7373983" cy="5669280"/>
          </a:xfrm>
        </p:spPr>
        <p:txBody>
          <a:bodyPr>
            <a:normAutofit/>
          </a:bodyPr>
          <a:lstStyle/>
          <a:p>
            <a:r>
              <a:rPr lang="en-AU" sz="2400" dirty="0"/>
              <a:t>Under hormonal </a:t>
            </a:r>
            <a:r>
              <a:rPr lang="en-AU" sz="2400" dirty="0" smtClean="0"/>
              <a:t>control</a:t>
            </a:r>
          </a:p>
          <a:p>
            <a:pPr marL="0" indent="0">
              <a:buNone/>
            </a:pPr>
            <a:endParaRPr lang="en-AU" sz="2400" dirty="0"/>
          </a:p>
          <a:p>
            <a:r>
              <a:rPr lang="en-AU" sz="2400" dirty="0"/>
              <a:t>Pancreas:</a:t>
            </a:r>
          </a:p>
          <a:p>
            <a:pPr lvl="1"/>
            <a:r>
              <a:rPr lang="en-AU" sz="2000" dirty="0"/>
              <a:t>Insulin</a:t>
            </a:r>
          </a:p>
          <a:p>
            <a:pPr lvl="1"/>
            <a:r>
              <a:rPr lang="en-AU" sz="2000" dirty="0" smtClean="0"/>
              <a:t>Glucagon</a:t>
            </a:r>
          </a:p>
          <a:p>
            <a:pPr marL="457200" lvl="1" indent="0">
              <a:buNone/>
            </a:pPr>
            <a:endParaRPr lang="en-AU" sz="2000" dirty="0"/>
          </a:p>
          <a:p>
            <a:r>
              <a:rPr lang="en-AU" sz="2400" dirty="0"/>
              <a:t>Adrenal glands</a:t>
            </a:r>
          </a:p>
          <a:p>
            <a:pPr lvl="1"/>
            <a:r>
              <a:rPr lang="en-AU" sz="2000" dirty="0"/>
              <a:t>Cortisol</a:t>
            </a:r>
          </a:p>
          <a:p>
            <a:pPr lvl="1"/>
            <a:r>
              <a:rPr lang="en-AU" sz="2000" dirty="0"/>
              <a:t>Adrenalin and Noradrenalin</a:t>
            </a:r>
          </a:p>
          <a:p>
            <a:endParaRPr lang="en-AU" sz="2400" dirty="0"/>
          </a:p>
          <a:p>
            <a:r>
              <a:rPr lang="en-AU" sz="2400" dirty="0"/>
              <a:t>Liver is involved in storage and release of glucose in response to hormones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86" y="902393"/>
            <a:ext cx="4632838" cy="4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 rot="10800000" flipV="1">
            <a:off x="130629" y="6330806"/>
            <a:ext cx="8665028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List the main organs involved in blood glucose regulation and briefly describe their role. 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2625791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903" y="196260"/>
            <a:ext cx="4358640" cy="634082"/>
          </a:xfrm>
        </p:spPr>
        <p:txBody>
          <a:bodyPr>
            <a:noAutofit/>
          </a:bodyPr>
          <a:lstStyle/>
          <a:p>
            <a:r>
              <a:rPr lang="en-AU" sz="3600" b="1" dirty="0">
                <a:latin typeface="+mn-lt"/>
              </a:rPr>
              <a:t>Role of the pancreas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218" y="959282"/>
            <a:ext cx="7167153" cy="56766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Pancreas:</a:t>
            </a:r>
          </a:p>
          <a:p>
            <a:r>
              <a:rPr lang="en-AU" sz="2400" dirty="0"/>
              <a:t>Contains clusters of insulin secreting cells “Islets of Langerhans</a:t>
            </a:r>
            <a:r>
              <a:rPr lang="en-AU" sz="2400" dirty="0" smtClean="0"/>
              <a:t>” or “Pancreatic Islets”</a:t>
            </a:r>
            <a:endParaRPr lang="en-AU" sz="2400" dirty="0"/>
          </a:p>
          <a:p>
            <a:pPr lvl="1"/>
            <a:r>
              <a:rPr lang="en-AU" dirty="0"/>
              <a:t>Alpha </a:t>
            </a:r>
            <a:r>
              <a:rPr lang="en-AU" dirty="0" smtClean="0"/>
              <a:t>cells</a:t>
            </a:r>
          </a:p>
          <a:p>
            <a:pPr lvl="2"/>
            <a:r>
              <a:rPr lang="en-AU" dirty="0" smtClean="0"/>
              <a:t>Detect blood glucose levels (</a:t>
            </a:r>
            <a:r>
              <a:rPr lang="en-AU" i="1" dirty="0" smtClean="0"/>
              <a:t>receptor)</a:t>
            </a:r>
          </a:p>
          <a:p>
            <a:pPr lvl="2"/>
            <a:r>
              <a:rPr lang="en-AU" dirty="0" smtClean="0"/>
              <a:t>Act to raise blood glucose when it is too low (</a:t>
            </a:r>
            <a:r>
              <a:rPr lang="en-AU" i="1" dirty="0" smtClean="0"/>
              <a:t>modulator) </a:t>
            </a:r>
            <a:r>
              <a:rPr lang="en-AU" dirty="0" smtClean="0"/>
              <a:t>by secreting glucagon </a:t>
            </a:r>
            <a:r>
              <a:rPr lang="en-AU" i="1" dirty="0" smtClean="0"/>
              <a:t>(messenger).</a:t>
            </a:r>
            <a:endParaRPr lang="en-AU" dirty="0" smtClean="0"/>
          </a:p>
          <a:p>
            <a:pPr marL="457200" lvl="1" indent="0">
              <a:buNone/>
            </a:pPr>
            <a:endParaRPr lang="en-AU" dirty="0"/>
          </a:p>
          <a:p>
            <a:pPr lvl="1"/>
            <a:r>
              <a:rPr lang="en-AU" dirty="0"/>
              <a:t>Beta </a:t>
            </a:r>
            <a:r>
              <a:rPr lang="en-AU" dirty="0" smtClean="0"/>
              <a:t>cells</a:t>
            </a:r>
          </a:p>
          <a:p>
            <a:pPr lvl="2"/>
            <a:r>
              <a:rPr lang="en-AU" dirty="0" smtClean="0"/>
              <a:t>Detect blood glucose levels (</a:t>
            </a:r>
            <a:r>
              <a:rPr lang="en-AU" i="1" dirty="0" smtClean="0"/>
              <a:t>receptor)</a:t>
            </a:r>
          </a:p>
          <a:p>
            <a:pPr lvl="2"/>
            <a:r>
              <a:rPr lang="en-AU" dirty="0" smtClean="0"/>
              <a:t>Act to lower blood glucose when it is too high (</a:t>
            </a:r>
            <a:r>
              <a:rPr lang="en-AU" i="1" dirty="0" smtClean="0"/>
              <a:t>modulator) </a:t>
            </a:r>
            <a:r>
              <a:rPr lang="en-AU" dirty="0" smtClean="0"/>
              <a:t>by secreting insulin (</a:t>
            </a:r>
            <a:r>
              <a:rPr lang="en-AU" i="1" dirty="0" smtClean="0"/>
              <a:t>messenger)</a:t>
            </a:r>
            <a:endParaRPr lang="en-AU" dirty="0"/>
          </a:p>
        </p:txBody>
      </p:sp>
      <p:pic>
        <p:nvPicPr>
          <p:cNvPr id="7170" name="Picture 2" descr="Image result for pancreatic islet histology label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371" y="196260"/>
            <a:ext cx="4094820" cy="272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318" y="3041597"/>
            <a:ext cx="4064926" cy="3160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 rot="10800000" flipV="1">
            <a:off x="130628" y="6330806"/>
            <a:ext cx="10563497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Discuss the structure of the endocrine pancreas and the role of alpha and beta cells in blood glucose regulation.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355779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097" y="2233672"/>
            <a:ext cx="5521234" cy="25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777" y="204969"/>
            <a:ext cx="8229600" cy="778098"/>
          </a:xfrm>
        </p:spPr>
        <p:txBody>
          <a:bodyPr>
            <a:normAutofit/>
          </a:bodyPr>
          <a:lstStyle/>
          <a:p>
            <a:r>
              <a:rPr lang="en-AU" sz="3600" b="1" dirty="0">
                <a:latin typeface="+mn-lt"/>
              </a:rPr>
              <a:t>Role of Liver in blood glucose homeostasis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777" y="983067"/>
            <a:ext cx="7032172" cy="5616624"/>
          </a:xfrm>
        </p:spPr>
        <p:txBody>
          <a:bodyPr>
            <a:normAutofit lnSpcReduction="10000"/>
          </a:bodyPr>
          <a:lstStyle/>
          <a:p>
            <a:r>
              <a:rPr lang="en-AU" sz="2400" dirty="0" smtClean="0"/>
              <a:t>Liver is an</a:t>
            </a:r>
            <a:r>
              <a:rPr lang="en-AU" sz="2400" i="1" dirty="0"/>
              <a:t> </a:t>
            </a:r>
            <a:r>
              <a:rPr lang="en-AU" sz="2400" i="1" dirty="0" smtClean="0"/>
              <a:t>effector</a:t>
            </a:r>
            <a:r>
              <a:rPr lang="en-AU" sz="2400" dirty="0" smtClean="0"/>
              <a:t> for blood glucose homeostasis (along with body cells)</a:t>
            </a:r>
          </a:p>
          <a:p>
            <a:pPr lvl="1"/>
            <a:r>
              <a:rPr lang="en-AU" dirty="0" smtClean="0"/>
              <a:t>In upper abdomen</a:t>
            </a:r>
          </a:p>
          <a:p>
            <a:pPr lvl="1"/>
            <a:r>
              <a:rPr lang="en-AU" dirty="0" smtClean="0"/>
              <a:t>Able to convert </a:t>
            </a:r>
          </a:p>
          <a:p>
            <a:pPr lvl="2"/>
            <a:r>
              <a:rPr lang="en-AU" dirty="0" smtClean="0"/>
              <a:t>glucose </a:t>
            </a:r>
            <a:r>
              <a:rPr lang="en-AU" dirty="0" smtClean="0">
                <a:sym typeface="Wingdings" pitchFamily="2" charset="2"/>
              </a:rPr>
              <a:t> glycogen (storage): </a:t>
            </a:r>
            <a:r>
              <a:rPr lang="en-AU" i="1" dirty="0" smtClean="0">
                <a:sym typeface="Wingdings" pitchFamily="2" charset="2"/>
              </a:rPr>
              <a:t>glycogenesis</a:t>
            </a:r>
            <a:r>
              <a:rPr lang="en-AU" dirty="0" smtClean="0">
                <a:sym typeface="Wingdings" pitchFamily="2" charset="2"/>
              </a:rPr>
              <a:t>  </a:t>
            </a:r>
          </a:p>
          <a:p>
            <a:pPr lvl="2"/>
            <a:r>
              <a:rPr lang="en-AU" dirty="0">
                <a:sym typeface="Wingdings" pitchFamily="2" charset="2"/>
              </a:rPr>
              <a:t>g</a:t>
            </a:r>
            <a:r>
              <a:rPr lang="en-AU" dirty="0" smtClean="0">
                <a:sym typeface="Wingdings" pitchFamily="2" charset="2"/>
              </a:rPr>
              <a:t>lycogen  glucose (release back into blood): </a:t>
            </a:r>
            <a:r>
              <a:rPr lang="en-AU" i="1" dirty="0" err="1" smtClean="0">
                <a:sym typeface="Wingdings" pitchFamily="2" charset="2"/>
              </a:rPr>
              <a:t>glycogenolysis</a:t>
            </a:r>
            <a:endParaRPr lang="en-AU" i="1" dirty="0" smtClean="0">
              <a:sym typeface="Wingdings" pitchFamily="2" charset="2"/>
            </a:endParaRPr>
          </a:p>
          <a:p>
            <a:pPr lvl="2"/>
            <a:r>
              <a:rPr lang="en-AU" dirty="0" smtClean="0">
                <a:sym typeface="Wingdings" pitchFamily="2" charset="2"/>
              </a:rPr>
              <a:t>protein  glucose (release into blood) </a:t>
            </a:r>
            <a:r>
              <a:rPr lang="en-AU" i="1" dirty="0" smtClean="0">
                <a:sym typeface="Wingdings" pitchFamily="2" charset="2"/>
              </a:rPr>
              <a:t>gluconeogenesis</a:t>
            </a:r>
            <a:endParaRPr lang="en-AU" dirty="0" smtClean="0">
              <a:sym typeface="Wingdings" pitchFamily="2" charset="2"/>
            </a:endParaRPr>
          </a:p>
          <a:p>
            <a:pPr lvl="2"/>
            <a:endParaRPr lang="en-AU" dirty="0" smtClean="0">
              <a:sym typeface="Wingdings" pitchFamily="2" charset="2"/>
            </a:endParaRPr>
          </a:p>
          <a:p>
            <a:pPr lvl="1"/>
            <a:r>
              <a:rPr lang="en-AU" dirty="0" smtClean="0">
                <a:sym typeface="Wingdings" pitchFamily="2" charset="2"/>
              </a:rPr>
              <a:t>Hepatic portal vein</a:t>
            </a:r>
          </a:p>
          <a:p>
            <a:pPr lvl="2"/>
            <a:r>
              <a:rPr lang="en-AU" dirty="0" smtClean="0">
                <a:sym typeface="Wingdings" pitchFamily="2" charset="2"/>
              </a:rPr>
              <a:t>Brings blood to liver from digestive tract</a:t>
            </a:r>
          </a:p>
          <a:p>
            <a:pPr lvl="3"/>
            <a:r>
              <a:rPr lang="en-AU" dirty="0" smtClean="0">
                <a:sym typeface="Wingdings" pitchFamily="2" charset="2"/>
              </a:rPr>
              <a:t>Glucose may be removed for storage as glycogen</a:t>
            </a:r>
          </a:p>
          <a:p>
            <a:pPr lvl="3"/>
            <a:r>
              <a:rPr lang="en-AU" dirty="0" smtClean="0">
                <a:sym typeface="Wingdings" pitchFamily="2" charset="2"/>
              </a:rPr>
              <a:t>May be used to provide energy for liver function</a:t>
            </a:r>
          </a:p>
          <a:p>
            <a:pPr lvl="3"/>
            <a:r>
              <a:rPr lang="en-AU" dirty="0" smtClean="0">
                <a:sym typeface="Wingdings" pitchFamily="2" charset="2"/>
              </a:rPr>
              <a:t>May remain in blood to go to other cells</a:t>
            </a:r>
          </a:p>
          <a:p>
            <a:pPr lvl="2"/>
            <a:r>
              <a:rPr lang="en-AU" dirty="0" smtClean="0">
                <a:sym typeface="Wingdings" pitchFamily="2" charset="2"/>
              </a:rPr>
              <a:t>Excess blood glucose (after glycogen) converted to fat for long term storage (</a:t>
            </a:r>
            <a:r>
              <a:rPr lang="en-AU" i="1" dirty="0" smtClean="0">
                <a:sym typeface="Wingdings" pitchFamily="2" charset="2"/>
              </a:rPr>
              <a:t>lipogenesis). </a:t>
            </a:r>
            <a:r>
              <a:rPr lang="en-AU" dirty="0" smtClean="0">
                <a:sym typeface="Wingdings" pitchFamily="2" charset="2"/>
              </a:rPr>
              <a:t>Lipogenesis occurs in the liver and fat cells.</a:t>
            </a:r>
            <a:endParaRPr lang="en-AU" dirty="0">
              <a:sym typeface="Wingdings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 rot="10800000" flipV="1">
            <a:off x="130626" y="6519446"/>
            <a:ext cx="6252757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Discuss the role of the liver in blood glucose homeostasis.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591417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50" y="126421"/>
            <a:ext cx="10001794" cy="706090"/>
          </a:xfrm>
        </p:spPr>
        <p:txBody>
          <a:bodyPr>
            <a:normAutofit/>
          </a:bodyPr>
          <a:lstStyle/>
          <a:p>
            <a:r>
              <a:rPr lang="en-AU" sz="3600" b="1" dirty="0">
                <a:latin typeface="+mn-lt"/>
              </a:rPr>
              <a:t>Liver – glycogen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350" y="802873"/>
            <a:ext cx="9925053" cy="2567344"/>
          </a:xfrm>
        </p:spPr>
        <p:txBody>
          <a:bodyPr>
            <a:normAutofit fontScale="92500" lnSpcReduction="10000"/>
          </a:bodyPr>
          <a:lstStyle/>
          <a:p>
            <a:r>
              <a:rPr lang="en-AU" sz="2400" dirty="0"/>
              <a:t>Body can store 500g of glycogen:</a:t>
            </a:r>
          </a:p>
          <a:p>
            <a:pPr lvl="1"/>
            <a:r>
              <a:rPr lang="en-AU" sz="2000" dirty="0"/>
              <a:t>100g in liver</a:t>
            </a:r>
          </a:p>
          <a:p>
            <a:pPr lvl="1"/>
            <a:r>
              <a:rPr lang="en-AU" sz="2000" dirty="0"/>
              <a:t>400g in skeletal muscle cells – used to power muscle contraction</a:t>
            </a:r>
          </a:p>
          <a:p>
            <a:r>
              <a:rPr lang="en-AU" sz="2400" dirty="0"/>
              <a:t>Glycogen:</a:t>
            </a:r>
          </a:p>
          <a:p>
            <a:pPr lvl="1"/>
            <a:r>
              <a:rPr lang="en-AU" sz="2000" dirty="0"/>
              <a:t>Formed by combining glucose molecules into long chains</a:t>
            </a:r>
          </a:p>
          <a:p>
            <a:pPr lvl="1"/>
            <a:r>
              <a:rPr lang="en-AU" sz="2000" dirty="0"/>
              <a:t>“glycogenesis” – in liver – stimulated by </a:t>
            </a:r>
            <a:r>
              <a:rPr lang="en-AU" sz="2000" b="1" i="1" dirty="0"/>
              <a:t>insulin</a:t>
            </a:r>
            <a:r>
              <a:rPr lang="en-AU" sz="2000" b="1" dirty="0"/>
              <a:t> </a:t>
            </a:r>
            <a:r>
              <a:rPr lang="en-AU" sz="2000" dirty="0"/>
              <a:t>from pancreas</a:t>
            </a:r>
          </a:p>
          <a:p>
            <a:pPr lvl="1"/>
            <a:r>
              <a:rPr lang="en-AU" sz="2000" dirty="0"/>
              <a:t>Can’t be used directly by cells: must be converted back to glucose </a:t>
            </a:r>
          </a:p>
          <a:p>
            <a:pPr lvl="1"/>
            <a:r>
              <a:rPr lang="en-AU" sz="2000" dirty="0"/>
              <a:t>“</a:t>
            </a:r>
            <a:r>
              <a:rPr lang="en-AU" sz="2000" dirty="0" err="1"/>
              <a:t>glycogenolysis</a:t>
            </a:r>
            <a:r>
              <a:rPr lang="en-AU" sz="2000" dirty="0"/>
              <a:t>” – in liver/muscles – stimulated by </a:t>
            </a:r>
            <a:r>
              <a:rPr lang="en-AU" sz="2000" b="1" i="1" dirty="0"/>
              <a:t>glucagon</a:t>
            </a:r>
            <a:r>
              <a:rPr lang="en-AU" sz="2000" dirty="0"/>
              <a:t> from pancreas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00" y="3385663"/>
            <a:ext cx="5560612" cy="295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Glycogen - an overview | ScienceDirect Topic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662" y="3247334"/>
            <a:ext cx="4896050" cy="320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10800000" flipV="1">
            <a:off x="170911" y="6449111"/>
            <a:ext cx="10563497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Discuss the structure of the endocrine pancreas and the role of alpha and beta cells in blood glucose regulation.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2654723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84444" y="791787"/>
            <a:ext cx="3538736" cy="706090"/>
          </a:xfrm>
        </p:spPr>
        <p:txBody>
          <a:bodyPr>
            <a:normAutofit/>
          </a:bodyPr>
          <a:lstStyle/>
          <a:p>
            <a:r>
              <a:rPr lang="en-AU" sz="3200" dirty="0"/>
              <a:t>Glucagon Effects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71" y="1497877"/>
            <a:ext cx="5184576" cy="3299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648" y="1497877"/>
            <a:ext cx="3485564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1608091" y="791787"/>
            <a:ext cx="3538736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dirty="0"/>
              <a:t>Insulin Effects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2" y="4751363"/>
            <a:ext cx="6172200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219350" y="126421"/>
            <a:ext cx="10001794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600" b="1" dirty="0" smtClean="0">
                <a:latin typeface="+mn-lt"/>
              </a:rPr>
              <a:t>Responses to Insulin and Glucagon</a:t>
            </a:r>
            <a:endParaRPr lang="en-AU" sz="3600" b="1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 rot="10800000" flipV="1">
            <a:off x="0" y="6519446"/>
            <a:ext cx="7393578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Discuss the effects of insulin and glucagon in blood glucose homeostasis.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212286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A3FA189-BC29-42ED-A34D-85A99FED77B0}"/>
</file>

<file path=customXml/itemProps2.xml><?xml version="1.0" encoding="utf-8"?>
<ds:datastoreItem xmlns:ds="http://schemas.openxmlformats.org/officeDocument/2006/customXml" ds:itemID="{DB285CE0-4AE6-45E0-B685-43FDAFCF574D}"/>
</file>

<file path=customXml/itemProps3.xml><?xml version="1.0" encoding="utf-8"?>
<ds:datastoreItem xmlns:ds="http://schemas.openxmlformats.org/officeDocument/2006/customXml" ds:itemID="{5234501E-5AA5-4528-AB9C-E5B8274DF0D1}"/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851</Words>
  <Application>Microsoft Office PowerPoint</Application>
  <PresentationFormat>Widescreen</PresentationFormat>
  <Paragraphs>124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PowerPoint Presentation</vt:lpstr>
      <vt:lpstr>Blood Sugar Homeostasis</vt:lpstr>
      <vt:lpstr>Glucose</vt:lpstr>
      <vt:lpstr>Blood Glucose</vt:lpstr>
      <vt:lpstr>Regulation of Blood Glucose</vt:lpstr>
      <vt:lpstr>Role of the pancreas</vt:lpstr>
      <vt:lpstr>Role of Liver in blood glucose homeostasis</vt:lpstr>
      <vt:lpstr>Liver – glycogen storage</vt:lpstr>
      <vt:lpstr>Glucagon Effects</vt:lpstr>
      <vt:lpstr>PowerPoint Presentation</vt:lpstr>
      <vt:lpstr>PowerPoint Presentation</vt:lpstr>
      <vt:lpstr>PowerPoint Presentation</vt:lpstr>
      <vt:lpstr>PowerPoint Presentation</vt:lpstr>
    </vt:vector>
  </TitlesOfParts>
  <Company>Department of Education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BYRNE Robin [Belmont City College]</dc:creator>
  <cp:lastModifiedBy>BYRNE Robin [Belmont City College]</cp:lastModifiedBy>
  <cp:revision>37</cp:revision>
  <dcterms:created xsi:type="dcterms:W3CDTF">2021-04-24T05:11:44Z</dcterms:created>
  <dcterms:modified xsi:type="dcterms:W3CDTF">2022-03-23T03:27:58Z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</Properties>
</file>