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1" r:id="rId6"/>
    <p:sldId id="264" r:id="rId7"/>
    <p:sldId id="262" r:id="rId8"/>
    <p:sldId id="266" r:id="rId9"/>
    <p:sldId id="274" r:id="rId10"/>
    <p:sldId id="271" r:id="rId11"/>
    <p:sldId id="275" r:id="rId12"/>
    <p:sldId id="263" r:id="rId13"/>
    <p:sldId id="268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314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84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81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7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51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61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93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535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512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94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49D0-915D-4375-8308-08C87176D74D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E1172-2A80-41AE-AD59-A446EA9FA6D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6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52185"/>
              </p:ext>
            </p:extLst>
          </p:nvPr>
        </p:nvGraphicFramePr>
        <p:xfrm>
          <a:off x="165463" y="0"/>
          <a:ext cx="12026537" cy="680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78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440750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54705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4581606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 Body Fluid homeostasis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Blood Gas Homeostasis</a:t>
                      </a:r>
                    </a:p>
                    <a:p>
                      <a:r>
                        <a:rPr lang="en-AU" sz="1600" b="0" i="0" baseline="0" dirty="0" smtClean="0"/>
                        <a:t>3: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endParaRPr lang="en-AU" sz="1600" b="0" i="0" baseline="0" dirty="0" smtClean="0"/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Disruptions to homeostasis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Summarise how gas exchange occurs in the body between environment, bloodstream and cells.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nerve and muscle pathways involved in breathing.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how CO</a:t>
                      </a:r>
                      <a:r>
                        <a:rPr lang="en-AU" sz="1600" b="0" baseline="-25000" dirty="0" smtClean="0"/>
                        <a:t>2 </a:t>
                      </a:r>
                      <a:r>
                        <a:rPr lang="en-AU" sz="1600" b="0" baseline="0" dirty="0" smtClean="0"/>
                        <a:t> concentration impacts blood </a:t>
                      </a:r>
                      <a:r>
                        <a:rPr lang="en-AU" sz="1600" b="0" baseline="0" dirty="0" err="1" smtClean="0"/>
                        <a:t>pH.</a:t>
                      </a: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Understand that CO</a:t>
                      </a:r>
                      <a:r>
                        <a:rPr lang="en-AU" sz="1600" b="0" baseline="-25000" dirty="0" smtClean="0"/>
                        <a:t>2</a:t>
                      </a:r>
                      <a:r>
                        <a:rPr lang="en-AU" sz="1600" b="0" baseline="0" dirty="0" smtClean="0"/>
                        <a:t> concentration and its effect on pH are the major stimulus for regulation of respiratory rate.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how homeostasis is maintained when CO</a:t>
                      </a:r>
                      <a:r>
                        <a:rPr lang="en-AU" sz="1600" b="0" baseline="-25000" dirty="0" smtClean="0"/>
                        <a:t>2</a:t>
                      </a:r>
                      <a:r>
                        <a:rPr lang="en-AU" sz="1600" b="0" baseline="0" dirty="0" smtClean="0"/>
                        <a:t> levels rise.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Draw a detailed, annotated feedback loop (steady state control model) to show how homeostasis is maintained when CO</a:t>
                      </a:r>
                      <a:r>
                        <a:rPr lang="en-AU" sz="1600" b="0" baseline="-25000" dirty="0" smtClean="0"/>
                        <a:t>2</a:t>
                      </a:r>
                      <a:r>
                        <a:rPr lang="en-AU" sz="1600" b="0" baseline="0" dirty="0" smtClean="0"/>
                        <a:t> levels rise.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how homeostasis is maintained when CO</a:t>
                      </a:r>
                      <a:r>
                        <a:rPr lang="en-AU" sz="1600" b="0" baseline="-25000" dirty="0" smtClean="0"/>
                        <a:t>2</a:t>
                      </a:r>
                      <a:r>
                        <a:rPr lang="en-AU" sz="1600" b="0" baseline="0" dirty="0" smtClean="0"/>
                        <a:t> levels fall.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baseline="0" dirty="0" smtClean="0"/>
                        <a:t>Draw a detailed, annotated feedback loop (steady state control model) to show how homeostasis is maintained when CO</a:t>
                      </a:r>
                      <a:r>
                        <a:rPr lang="en-AU" sz="1600" b="0" baseline="-25000" dirty="0" smtClean="0"/>
                        <a:t>2</a:t>
                      </a:r>
                      <a:r>
                        <a:rPr lang="en-AU" sz="1600" b="0" baseline="0" dirty="0" smtClean="0"/>
                        <a:t> levels fall.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the role of O</a:t>
                      </a:r>
                      <a:r>
                        <a:rPr lang="en-AU" sz="1600" b="0" baseline="-25000" dirty="0" smtClean="0"/>
                        <a:t>2</a:t>
                      </a:r>
                      <a:r>
                        <a:rPr lang="en-AU" sz="1600" b="0" baseline="0" dirty="0" smtClean="0"/>
                        <a:t> concentration in regulating blood gas levels and respiratory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nerve pathways involved in voluntary control of breathing, and why voluntary control is limited.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physiological mechanisms involved in shallow water blackout.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physiological mechanisms involved in “oxygen debt” after exercise.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1711473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Chemoreceptor</a:t>
                      </a:r>
                    </a:p>
                    <a:p>
                      <a:r>
                        <a:rPr lang="en-AU" sz="1600" b="0" dirty="0" smtClean="0"/>
                        <a:t>Carotid</a:t>
                      </a:r>
                      <a:r>
                        <a:rPr lang="en-AU" sz="1600" b="0" baseline="0" dirty="0" smtClean="0"/>
                        <a:t> Body</a:t>
                      </a:r>
                    </a:p>
                    <a:p>
                      <a:r>
                        <a:rPr lang="en-AU" sz="1600" b="0" baseline="0" dirty="0" smtClean="0"/>
                        <a:t>Aortic Body</a:t>
                      </a:r>
                    </a:p>
                    <a:p>
                      <a:r>
                        <a:rPr lang="en-AU" sz="1600" b="0" baseline="0" dirty="0" smtClean="0"/>
                        <a:t>Respiratory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2" name="Picture 2" descr="study motivation #study inspiration #smartspo | Look around! | Best  motivational quotes, Motivational quotes, Cute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40" y="5172891"/>
            <a:ext cx="1626100" cy="162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37" y="119714"/>
            <a:ext cx="9346126" cy="6333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384" y="6453051"/>
            <a:ext cx="64008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how homeostasis is maintained when CO</a:t>
            </a:r>
            <a:r>
              <a:rPr lang="en-AU" sz="1600" i="1" baseline="-25000" dirty="0" smtClean="0"/>
              <a:t>2</a:t>
            </a:r>
            <a:r>
              <a:rPr lang="en-AU" sz="1600" i="1" dirty="0" smtClean="0"/>
              <a:t> levels fall.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4423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12"/>
    </mc:Choice>
    <mc:Fallback xmlns="">
      <p:transition spd="slow" advTm="7361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3" y="166403"/>
            <a:ext cx="11905297" cy="6385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53051"/>
            <a:ext cx="1227908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Draw a detailed, annotated feedback loop (steady state control model) to show how homeostasis is maintained when CO</a:t>
            </a:r>
            <a:r>
              <a:rPr lang="en-AU" sz="1600" i="1" baseline="-25000" dirty="0" smtClean="0"/>
              <a:t>2</a:t>
            </a:r>
            <a:r>
              <a:rPr lang="en-AU" sz="1600" i="1" dirty="0" smtClean="0"/>
              <a:t> levels fall.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0440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274638"/>
            <a:ext cx="11199223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Oxygen </a:t>
            </a:r>
            <a:r>
              <a:rPr lang="en-AU" sz="3600" b="1" dirty="0">
                <a:latin typeface="+mn-lt"/>
              </a:rPr>
              <a:t>c</a:t>
            </a:r>
            <a:r>
              <a:rPr lang="en-AU" sz="3600" b="1" dirty="0" smtClean="0">
                <a:latin typeface="+mn-lt"/>
              </a:rPr>
              <a:t>oncentration and regulation of blood gas levels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25" y="1196753"/>
            <a:ext cx="9683931" cy="5456596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Concentration of 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</a:t>
            </a:r>
            <a:r>
              <a:rPr lang="en-AU" sz="2400" dirty="0"/>
              <a:t>in blood falls </a:t>
            </a:r>
            <a:r>
              <a:rPr lang="en-AU" sz="2400" dirty="0" smtClean="0"/>
              <a:t>as it is </a:t>
            </a:r>
            <a:r>
              <a:rPr lang="en-AU" sz="2400" dirty="0"/>
              <a:t>consumed by </a:t>
            </a:r>
            <a:r>
              <a:rPr lang="en-AU" sz="2400" dirty="0" smtClean="0"/>
              <a:t>cells.</a:t>
            </a:r>
            <a:endParaRPr lang="en-AU" sz="2400" dirty="0"/>
          </a:p>
          <a:p>
            <a:r>
              <a:rPr lang="en-AU" sz="2400" dirty="0"/>
              <a:t>Falling O</a:t>
            </a:r>
            <a:r>
              <a:rPr lang="en-AU" sz="2400" baseline="-25000" dirty="0"/>
              <a:t>2</a:t>
            </a:r>
            <a:r>
              <a:rPr lang="en-AU" sz="2400" dirty="0"/>
              <a:t> concentration </a:t>
            </a:r>
            <a:r>
              <a:rPr lang="en-AU" sz="2400" dirty="0" smtClean="0"/>
              <a:t>only has </a:t>
            </a:r>
            <a:r>
              <a:rPr lang="en-AU" sz="2400" dirty="0"/>
              <a:t>small effect on breathing </a:t>
            </a:r>
            <a:r>
              <a:rPr lang="en-AU" sz="2400" dirty="0" smtClean="0"/>
              <a:t>rate.</a:t>
            </a:r>
            <a:endParaRPr lang="en-AU" sz="2400" dirty="0"/>
          </a:p>
          <a:p>
            <a:r>
              <a:rPr lang="en-AU" sz="2400" dirty="0"/>
              <a:t>Plays little part in regulation of breathing, except if O2 concentration become EXTREMELY low: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1:	Very low O</a:t>
            </a:r>
            <a:r>
              <a:rPr lang="en-AU" baseline="-25000" dirty="0"/>
              <a:t>2</a:t>
            </a:r>
            <a:r>
              <a:rPr lang="en-AU" dirty="0"/>
              <a:t> stimulates chemoreceptors:</a:t>
            </a:r>
          </a:p>
          <a:p>
            <a:pPr lvl="2"/>
            <a:r>
              <a:rPr lang="en-AU" sz="1600" dirty="0"/>
              <a:t>Carotid and Aortic bodies</a:t>
            </a:r>
          </a:p>
          <a:p>
            <a:pPr lvl="2"/>
            <a:r>
              <a:rPr lang="en-AU" sz="1600" dirty="0"/>
              <a:t>Medulla Oblongata</a:t>
            </a:r>
          </a:p>
          <a:p>
            <a:pPr marL="0" indent="0">
              <a:buNone/>
            </a:pPr>
            <a:r>
              <a:rPr lang="en-AU" sz="2400" dirty="0"/>
              <a:t>      2:  	Nerve impulses transmitted to respiratory centre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       3:	Phrenic and Intercostal nerve stimulation </a:t>
            </a:r>
            <a:r>
              <a:rPr lang="en-AU" sz="2400" dirty="0" smtClean="0"/>
              <a:t>increases</a:t>
            </a:r>
            <a:r>
              <a:rPr lang="en-AU" sz="2400" dirty="0"/>
              <a:t> </a:t>
            </a:r>
            <a:r>
              <a:rPr lang="en-AU" sz="2400" dirty="0" smtClean="0"/>
              <a:t>breathing </a:t>
            </a:r>
            <a:r>
              <a:rPr lang="en-AU" sz="2400" dirty="0"/>
              <a:t>to </a:t>
            </a:r>
            <a:r>
              <a:rPr lang="en-AU" sz="2400" dirty="0" smtClean="0"/>
              <a:t>	restore </a:t>
            </a:r>
            <a:r>
              <a:rPr lang="en-AU" sz="2400" dirty="0"/>
              <a:t>O</a:t>
            </a:r>
            <a:r>
              <a:rPr lang="en-AU" sz="2400" baseline="-25000" dirty="0"/>
              <a:t>2</a:t>
            </a:r>
            <a:r>
              <a:rPr lang="en-AU" sz="2400" dirty="0"/>
              <a:t> levels.</a:t>
            </a:r>
          </a:p>
          <a:p>
            <a:r>
              <a:rPr lang="en-AU" sz="2400" b="1" dirty="0" smtClean="0"/>
              <a:t>This only occurs in extreme circumstances.</a:t>
            </a:r>
            <a:r>
              <a:rPr lang="en-AU" sz="2400" dirty="0" smtClean="0"/>
              <a:t>  Day to day, CO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is the stimulus for increased respiratory rate. </a:t>
            </a:r>
            <a:r>
              <a:rPr lang="en-AU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53051"/>
            <a:ext cx="84821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role of O</a:t>
            </a:r>
            <a:r>
              <a:rPr lang="en-AU" sz="1600" i="1" baseline="-25000" dirty="0" smtClean="0"/>
              <a:t>2</a:t>
            </a:r>
            <a:r>
              <a:rPr lang="en-AU" sz="1600" i="1" dirty="0" smtClean="0"/>
              <a:t> concentration in regulating blood gas levels and respiratory rate.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7731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93"/>
    </mc:Choice>
    <mc:Fallback xmlns="">
      <p:transition spd="slow" advTm="579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126592"/>
            <a:ext cx="10054046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Voluntary Control of Breathing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908721"/>
            <a:ext cx="11974286" cy="5883965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Breathing </a:t>
            </a:r>
            <a:r>
              <a:rPr lang="en-AU" sz="2400" dirty="0"/>
              <a:t>can be voluntarily controlled – up to a point!  </a:t>
            </a:r>
          </a:p>
          <a:p>
            <a:r>
              <a:rPr lang="en-AU" sz="2400" dirty="0"/>
              <a:t>Voluntary control of breathing is necessary for speech.</a:t>
            </a:r>
          </a:p>
          <a:p>
            <a:r>
              <a:rPr lang="en-AU" sz="2400" dirty="0"/>
              <a:t>Brain connections from cerebral cortex to spinal cord – bypasses respiratory centre in medulla </a:t>
            </a:r>
            <a:r>
              <a:rPr lang="en-AU" sz="2400" dirty="0" smtClean="0"/>
              <a:t>oblongata.</a:t>
            </a:r>
          </a:p>
          <a:p>
            <a:r>
              <a:rPr lang="en-AU" sz="2400" dirty="0" smtClean="0"/>
              <a:t>We can voluntarily hold our breath, or voluntarily hyperventilate.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However:  if we leave it too </a:t>
            </a:r>
            <a:r>
              <a:rPr lang="en-AU" sz="2400" dirty="0" smtClean="0"/>
              <a:t>long:</a:t>
            </a:r>
          </a:p>
          <a:p>
            <a:pPr lvl="1"/>
            <a:r>
              <a:rPr lang="en-AU" dirty="0" smtClean="0"/>
              <a:t>Extreme Breath holding:  </a:t>
            </a:r>
          </a:p>
          <a:p>
            <a:pPr lvl="2"/>
            <a:r>
              <a:rPr lang="en-AU" dirty="0" smtClean="0"/>
              <a:t>CO</a:t>
            </a:r>
            <a:r>
              <a:rPr lang="en-AU" baseline="-25000" dirty="0" smtClean="0"/>
              <a:t>2</a:t>
            </a:r>
            <a:r>
              <a:rPr lang="en-AU" dirty="0" smtClean="0"/>
              <a:t> levels in blood increase, blood becomes increasingly acidic.</a:t>
            </a:r>
          </a:p>
          <a:p>
            <a:pPr lvl="2"/>
            <a:r>
              <a:rPr lang="en-AU" dirty="0" smtClean="0"/>
              <a:t>Overwhelming urge to breathe</a:t>
            </a:r>
          </a:p>
          <a:p>
            <a:pPr lvl="2"/>
            <a:r>
              <a:rPr lang="en-AU" dirty="0" smtClean="0"/>
              <a:t>Combination of increasing acidity and falling O</a:t>
            </a:r>
            <a:r>
              <a:rPr lang="en-AU" baseline="-25000" dirty="0" smtClean="0"/>
              <a:t>2</a:t>
            </a:r>
            <a:r>
              <a:rPr lang="en-AU" dirty="0" smtClean="0"/>
              <a:t> causes unconsciousness and the medulla takes over.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Extreme Voluntary hyperventilation:</a:t>
            </a:r>
          </a:p>
          <a:p>
            <a:pPr lvl="2"/>
            <a:r>
              <a:rPr lang="en-AU" dirty="0" smtClean="0"/>
              <a:t>CO</a:t>
            </a:r>
            <a:r>
              <a:rPr lang="en-AU" baseline="-25000" dirty="0" smtClean="0"/>
              <a:t>2</a:t>
            </a:r>
            <a:r>
              <a:rPr lang="en-AU" dirty="0" smtClean="0"/>
              <a:t> levels in blood decrease, blood becomes increasingly alkaline.</a:t>
            </a:r>
          </a:p>
          <a:p>
            <a:pPr lvl="2"/>
            <a:r>
              <a:rPr lang="en-AU" dirty="0" smtClean="0"/>
              <a:t>Dizziness, then unconsciousness and medulla takes over.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53051"/>
            <a:ext cx="104764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the nerve pathways involved in voluntary control of breathing, and why voluntary control is limited.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581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71"/>
    </mc:Choice>
    <mc:Fallback xmlns="">
      <p:transition spd="slow" advTm="6157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634" y="274638"/>
            <a:ext cx="9871166" cy="850106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Shallow Water Blackout </a:t>
            </a:r>
            <a:r>
              <a:rPr lang="en-AU" sz="2400" dirty="0"/>
              <a:t/>
            </a:r>
            <a:br>
              <a:rPr lang="en-AU" sz="2400" dirty="0"/>
            </a:br>
            <a:r>
              <a:rPr lang="en-AU" sz="2400" dirty="0"/>
              <a:t>the dangers of hyperventilation before swimming or diving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39633" y="1192636"/>
            <a:ext cx="6592389" cy="5256584"/>
          </a:xfrm>
        </p:spPr>
        <p:txBody>
          <a:bodyPr>
            <a:normAutofit/>
          </a:bodyPr>
          <a:lstStyle/>
          <a:p>
            <a:r>
              <a:rPr lang="en-AU" dirty="0" smtClean="0"/>
              <a:t>Normal breathing:</a:t>
            </a:r>
          </a:p>
          <a:p>
            <a:pPr lvl="1"/>
            <a:r>
              <a:rPr lang="en-AU" dirty="0" smtClean="0"/>
              <a:t>Rising CO</a:t>
            </a:r>
            <a:r>
              <a:rPr lang="en-AU" baseline="-25000" dirty="0" smtClean="0"/>
              <a:t>2</a:t>
            </a:r>
            <a:r>
              <a:rPr lang="en-AU" dirty="0" smtClean="0"/>
              <a:t> levels trigger need to breathe.</a:t>
            </a:r>
          </a:p>
          <a:p>
            <a:pPr lvl="1"/>
            <a:r>
              <a:rPr lang="en-AU" dirty="0" smtClean="0"/>
              <a:t>This happens long before O</a:t>
            </a:r>
            <a:r>
              <a:rPr lang="en-AU" baseline="-25000" dirty="0" smtClean="0"/>
              <a:t>2</a:t>
            </a:r>
            <a:r>
              <a:rPr lang="en-AU" dirty="0" smtClean="0"/>
              <a:t> levels get low enough for blackout.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Hyperventilation</a:t>
            </a:r>
          </a:p>
          <a:p>
            <a:pPr lvl="1"/>
            <a:r>
              <a:rPr lang="en-AU" dirty="0" smtClean="0"/>
              <a:t>Artificially lowers CO</a:t>
            </a:r>
            <a:r>
              <a:rPr lang="en-AU" baseline="-25000" dirty="0" smtClean="0"/>
              <a:t>2</a:t>
            </a:r>
            <a:r>
              <a:rPr lang="en-AU" dirty="0" smtClean="0"/>
              <a:t> levels</a:t>
            </a:r>
          </a:p>
          <a:p>
            <a:pPr lvl="1"/>
            <a:r>
              <a:rPr lang="en-AU" dirty="0" smtClean="0"/>
              <a:t>Need to breathe is suppressed.</a:t>
            </a:r>
          </a:p>
          <a:p>
            <a:pPr lvl="1"/>
            <a:r>
              <a:rPr lang="en-AU" dirty="0" smtClean="0"/>
              <a:t>Strong urge to breathe may not occur until *after* O</a:t>
            </a:r>
            <a:r>
              <a:rPr lang="en-AU" baseline="-25000" dirty="0" smtClean="0"/>
              <a:t>2</a:t>
            </a:r>
            <a:r>
              <a:rPr lang="en-AU" dirty="0" smtClean="0"/>
              <a:t> blackout</a:t>
            </a:r>
          </a:p>
          <a:p>
            <a:pPr lvl="1"/>
            <a:r>
              <a:rPr lang="en-AU" dirty="0" smtClean="0"/>
              <a:t>If you’re underwater when that happens, you’ll drown.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14" y="1124744"/>
            <a:ext cx="4105275" cy="532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53051"/>
            <a:ext cx="74197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physiological mechanisms involved in shallow water blackout.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418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307"/>
    </mc:Choice>
    <mc:Fallback xmlns="">
      <p:transition spd="slow" advTm="16530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74638"/>
            <a:ext cx="996696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Exercise and Breathing – “Oxygen Debt”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8" y="1052737"/>
            <a:ext cx="8804911" cy="541773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Muscle contraction during exercise consumes O</a:t>
            </a:r>
            <a:r>
              <a:rPr lang="en-AU" baseline="-25000" dirty="0"/>
              <a:t>2</a:t>
            </a:r>
            <a:r>
              <a:rPr lang="en-AU" dirty="0"/>
              <a:t> and produces CO</a:t>
            </a:r>
            <a:r>
              <a:rPr lang="en-AU" baseline="-25000" dirty="0"/>
              <a:t>2 </a:t>
            </a:r>
            <a:r>
              <a:rPr lang="en-AU" dirty="0"/>
              <a:t>waste.  </a:t>
            </a:r>
          </a:p>
          <a:p>
            <a:pPr lvl="1"/>
            <a:r>
              <a:rPr lang="en-AU" dirty="0"/>
              <a:t>If not enough O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dirty="0" smtClean="0"/>
              <a:t>available during exercise, </a:t>
            </a:r>
            <a:r>
              <a:rPr lang="en-AU" dirty="0"/>
              <a:t>muscles use anaerobic respiration, and build up lactic acid</a:t>
            </a:r>
            <a:r>
              <a:rPr lang="en-AU" dirty="0" smtClean="0"/>
              <a:t>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After exercise, the lactic acid is put back through aerobic respiration:  Oxygen used to do this, </a:t>
            </a:r>
            <a:r>
              <a:rPr lang="en-AU" dirty="0" smtClean="0"/>
              <a:t>and CO</a:t>
            </a:r>
            <a:r>
              <a:rPr lang="en-AU" baseline="-25000" dirty="0" smtClean="0"/>
              <a:t>2</a:t>
            </a:r>
            <a:r>
              <a:rPr lang="en-AU" dirty="0" smtClean="0"/>
              <a:t> is produced as waste, which keeps CO</a:t>
            </a:r>
            <a:r>
              <a:rPr lang="en-AU" baseline="-25000" dirty="0" smtClean="0"/>
              <a:t>2</a:t>
            </a:r>
            <a:r>
              <a:rPr lang="en-AU" dirty="0" smtClean="0"/>
              <a:t> levels high after exercise is finished.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 This </a:t>
            </a:r>
            <a:r>
              <a:rPr lang="en-AU" dirty="0"/>
              <a:t>is why we keep puffing </a:t>
            </a:r>
            <a:r>
              <a:rPr lang="en-AU" dirty="0" smtClean="0"/>
              <a:t>after </a:t>
            </a:r>
            <a:r>
              <a:rPr lang="en-AU" dirty="0"/>
              <a:t>exercise is </a:t>
            </a:r>
            <a:r>
              <a:rPr lang="en-AU" dirty="0" smtClean="0"/>
              <a:t>finished – our body is </a:t>
            </a:r>
            <a:r>
              <a:rPr lang="en-AU" dirty="0" smtClean="0"/>
              <a:t>supplying the oxygen needed to process </a:t>
            </a:r>
            <a:r>
              <a:rPr lang="en-AU" dirty="0" smtClean="0"/>
              <a:t>lactic acid, and </a:t>
            </a:r>
            <a:r>
              <a:rPr lang="en-AU" dirty="0" smtClean="0"/>
              <a:t>getting </a:t>
            </a:r>
            <a:r>
              <a:rPr lang="en-AU" dirty="0" smtClean="0"/>
              <a:t>rid of the CO</a:t>
            </a:r>
            <a:r>
              <a:rPr lang="en-AU" baseline="-25000" dirty="0" smtClean="0"/>
              <a:t>2</a:t>
            </a:r>
            <a:r>
              <a:rPr lang="en-AU" dirty="0"/>
              <a:t> </a:t>
            </a:r>
            <a:r>
              <a:rPr lang="en-AU" dirty="0" smtClean="0"/>
              <a:t>being produced as the lactic acid is processed.</a:t>
            </a:r>
            <a:endParaRPr lang="en-AU" dirty="0"/>
          </a:p>
          <a:p>
            <a:endParaRPr lang="en-AU" dirty="0"/>
          </a:p>
          <a:p>
            <a:r>
              <a:rPr lang="en-AU" dirty="0" smtClean="0"/>
              <a:t>The same </a:t>
            </a:r>
            <a:r>
              <a:rPr lang="en-AU" dirty="0"/>
              <a:t>mechanisms involving chemoreceptors, medulla oblongata and nervous control of breathing apply:  rate and depth of breathing increases to get rid of </a:t>
            </a:r>
            <a:r>
              <a:rPr lang="en-AU" dirty="0" smtClean="0"/>
              <a:t>excess CO</a:t>
            </a:r>
            <a:r>
              <a:rPr lang="en-AU" baseline="-25000" dirty="0" smtClean="0"/>
              <a:t>2</a:t>
            </a:r>
            <a:endParaRPr lang="en-AU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0"/>
            <a:ext cx="3143250" cy="2476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53051"/>
            <a:ext cx="74197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physiological mechanisms involved in </a:t>
            </a:r>
            <a:r>
              <a:rPr lang="en-AU" sz="1600" i="1" dirty="0" smtClean="0"/>
              <a:t>oxygen debt.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05762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09"/>
    </mc:Choice>
    <mc:Fallback xmlns="">
      <p:transition spd="slow" advTm="6660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576" y="54868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Regulation of Gas Concentrations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7588" y="5646562"/>
            <a:ext cx="6400800" cy="694928"/>
          </a:xfrm>
        </p:spPr>
        <p:txBody>
          <a:bodyPr/>
          <a:lstStyle/>
          <a:p>
            <a:r>
              <a:rPr lang="en-AU" dirty="0" smtClean="0"/>
              <a:t>Chapter 6 </a:t>
            </a:r>
            <a:r>
              <a:rPr lang="en-AU" i="1" dirty="0" smtClean="0"/>
              <a:t>Human Perspectives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2114790"/>
            <a:ext cx="3096344" cy="302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6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13"/>
    </mc:Choice>
    <mc:Fallback xmlns="">
      <p:transition spd="slow" advTm="2041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7" y="274638"/>
            <a:ext cx="9705703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Overview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1124744"/>
            <a:ext cx="5533481" cy="5400600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/>
              <a:t>For homeostasis, cells need:</a:t>
            </a:r>
          </a:p>
          <a:p>
            <a:pPr lvl="1"/>
            <a:r>
              <a:rPr lang="en-AU" sz="2000" dirty="0"/>
              <a:t>Continuous supply of </a:t>
            </a:r>
            <a:r>
              <a:rPr lang="en-AU" sz="2000" dirty="0" smtClean="0"/>
              <a:t>oxygen (used in cellular respiration)</a:t>
            </a:r>
            <a:endParaRPr lang="en-AU" sz="2000" dirty="0"/>
          </a:p>
          <a:p>
            <a:pPr lvl="1"/>
            <a:r>
              <a:rPr lang="en-AU" sz="2000" dirty="0"/>
              <a:t>Ability to excrete carbon dioxide waste</a:t>
            </a:r>
            <a:endParaRPr lang="en-AU" dirty="0"/>
          </a:p>
          <a:p>
            <a:r>
              <a:rPr lang="en-AU" sz="2400" dirty="0"/>
              <a:t>Levels of O</a:t>
            </a:r>
            <a:r>
              <a:rPr lang="en-AU" sz="2400" baseline="-25000" dirty="0"/>
              <a:t>2</a:t>
            </a:r>
            <a:r>
              <a:rPr lang="en-AU" sz="2400" dirty="0"/>
              <a:t> and CO</a:t>
            </a:r>
            <a:r>
              <a:rPr lang="en-AU" sz="2400" baseline="-25000" dirty="0"/>
              <a:t>2</a:t>
            </a:r>
            <a:r>
              <a:rPr lang="en-AU" sz="2400" dirty="0"/>
              <a:t> in the blood must be regulated</a:t>
            </a:r>
            <a:r>
              <a:rPr lang="en-AU" sz="2400" dirty="0" smtClean="0"/>
              <a:t>.</a:t>
            </a:r>
            <a:endParaRPr lang="en-AU" sz="2400" dirty="0"/>
          </a:p>
          <a:p>
            <a:r>
              <a:rPr lang="en-AU" sz="2400" dirty="0"/>
              <a:t>Respiratory and Circulatory systems work together to do this</a:t>
            </a:r>
            <a:r>
              <a:rPr lang="en-AU" sz="2400" dirty="0" smtClean="0"/>
              <a:t>.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Respiratory system allows:</a:t>
            </a:r>
          </a:p>
          <a:p>
            <a:pPr lvl="1"/>
            <a:r>
              <a:rPr lang="en-AU" sz="2000" dirty="0"/>
              <a:t>Intake of O</a:t>
            </a:r>
            <a:r>
              <a:rPr lang="en-AU" sz="2000" baseline="-25000" dirty="0"/>
              <a:t>2</a:t>
            </a:r>
            <a:r>
              <a:rPr lang="en-AU" sz="2000" dirty="0"/>
              <a:t> from environment</a:t>
            </a:r>
          </a:p>
          <a:p>
            <a:pPr lvl="1"/>
            <a:r>
              <a:rPr lang="en-AU" sz="2000" dirty="0"/>
              <a:t>Excretion of CO</a:t>
            </a:r>
            <a:r>
              <a:rPr lang="en-AU" sz="2000" baseline="-25000" dirty="0"/>
              <a:t>2</a:t>
            </a:r>
            <a:r>
              <a:rPr lang="en-AU" sz="2000" dirty="0"/>
              <a:t> from body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400" dirty="0"/>
              <a:t>Cardiovascular/Circulatory System</a:t>
            </a:r>
          </a:p>
          <a:p>
            <a:pPr lvl="1"/>
            <a:r>
              <a:rPr lang="en-AU" sz="2000" dirty="0"/>
              <a:t>Allows O</a:t>
            </a:r>
            <a:r>
              <a:rPr lang="en-AU" sz="2000" baseline="-25000" dirty="0"/>
              <a:t>2</a:t>
            </a:r>
            <a:r>
              <a:rPr lang="en-AU" sz="2000" dirty="0"/>
              <a:t> to be moved from lungs to cells</a:t>
            </a:r>
          </a:p>
          <a:p>
            <a:pPr lvl="1"/>
            <a:r>
              <a:rPr lang="en-AU" sz="2000" dirty="0"/>
              <a:t>Allows CO</a:t>
            </a:r>
            <a:r>
              <a:rPr lang="en-AU" sz="2000" baseline="-25000" dirty="0"/>
              <a:t>2</a:t>
            </a:r>
            <a:r>
              <a:rPr lang="en-AU" sz="2000" dirty="0"/>
              <a:t> to be moved from cells to lungs and excreted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6" y="0"/>
            <a:ext cx="5629808" cy="6186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83" y="6453051"/>
            <a:ext cx="92572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Summarise how gas exchange occurs in the body between environment, bloodstream and cells.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808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40"/>
    </mc:Choice>
    <mc:Fallback xmlns="">
      <p:transition spd="slow" advTm="625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52718"/>
            <a:ext cx="978408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Mechanics of Breathing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908720"/>
            <a:ext cx="5547360" cy="547869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Breathing uses muscles:</a:t>
            </a:r>
          </a:p>
          <a:p>
            <a:pPr lvl="1"/>
            <a:r>
              <a:rPr lang="en-AU" dirty="0"/>
              <a:t>Diaphragm</a:t>
            </a:r>
          </a:p>
          <a:p>
            <a:pPr lvl="1"/>
            <a:r>
              <a:rPr lang="en-AU" dirty="0"/>
              <a:t>Intercostal muscles</a:t>
            </a:r>
          </a:p>
          <a:p>
            <a:r>
              <a:rPr lang="en-AU" dirty="0"/>
              <a:t>Use of these muscles needs nerve stimulation</a:t>
            </a:r>
          </a:p>
          <a:p>
            <a:pPr lvl="1"/>
            <a:r>
              <a:rPr lang="en-AU" dirty="0"/>
              <a:t>Diaphragm:  Phrenic nerve</a:t>
            </a:r>
          </a:p>
          <a:p>
            <a:pPr lvl="1"/>
            <a:r>
              <a:rPr lang="en-AU" dirty="0"/>
              <a:t>Intercostal muscles:  Intercostal nerves</a:t>
            </a:r>
          </a:p>
          <a:p>
            <a:r>
              <a:rPr lang="en-AU" dirty="0"/>
              <a:t>Spinal and Intercostal nerves </a:t>
            </a:r>
          </a:p>
          <a:p>
            <a:pPr lvl="1"/>
            <a:r>
              <a:rPr lang="en-AU" dirty="0"/>
              <a:t>originate from spinal cord at neck and thorax</a:t>
            </a:r>
          </a:p>
          <a:p>
            <a:pPr lvl="1"/>
            <a:r>
              <a:rPr lang="en-AU" dirty="0"/>
              <a:t>Controlled by respiratory centre in medulla oblongata</a:t>
            </a:r>
          </a:p>
          <a:p>
            <a:pPr lvl="2"/>
            <a:r>
              <a:rPr lang="en-AU" dirty="0"/>
              <a:t>Has expiratory centre and inspiratory centre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12" y="29688"/>
            <a:ext cx="5442857" cy="68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384" y="6453051"/>
            <a:ext cx="661851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nerve and muscle pathways involved in breathing.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1301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21"/>
    </mc:Choice>
    <mc:Fallback xmlns="">
      <p:transition spd="slow" advTm="6012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" y="187552"/>
            <a:ext cx="8686800" cy="634082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Control of Rate of Breathing (Respiratory Rate)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918079"/>
            <a:ext cx="11669486" cy="5465304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O</a:t>
            </a:r>
            <a:r>
              <a:rPr lang="en-AU" sz="2400" baseline="-25000" dirty="0"/>
              <a:t>2</a:t>
            </a:r>
            <a:r>
              <a:rPr lang="en-AU" sz="2400" dirty="0"/>
              <a:t> and </a:t>
            </a:r>
            <a:r>
              <a:rPr lang="en-AU" sz="2400" dirty="0" smtClean="0"/>
              <a:t>CO</a:t>
            </a:r>
            <a:r>
              <a:rPr lang="en-AU" sz="2400" baseline="-25000" dirty="0" smtClean="0"/>
              <a:t>2 </a:t>
            </a:r>
            <a:r>
              <a:rPr lang="en-AU" sz="2400" dirty="0" smtClean="0"/>
              <a:t> </a:t>
            </a:r>
            <a:r>
              <a:rPr lang="en-AU" sz="2400" dirty="0"/>
              <a:t>carried in blood, concentrations affect breathing rate.</a:t>
            </a:r>
          </a:p>
          <a:p>
            <a:r>
              <a:rPr lang="en-AU" sz="2400" dirty="0" smtClean="0"/>
              <a:t>Respiratory Rate is mostly </a:t>
            </a:r>
            <a:r>
              <a:rPr lang="en-AU" sz="2400" dirty="0"/>
              <a:t>controlled by CO</a:t>
            </a:r>
            <a:r>
              <a:rPr lang="en-AU" sz="2400" baseline="-25000" dirty="0"/>
              <a:t>2 </a:t>
            </a:r>
            <a:r>
              <a:rPr lang="en-AU" sz="2400" dirty="0"/>
              <a:t> concentration</a:t>
            </a:r>
            <a:r>
              <a:rPr lang="en-AU" sz="2000" dirty="0"/>
              <a:t>  </a:t>
            </a:r>
            <a:r>
              <a:rPr lang="en-AU" sz="2400" dirty="0"/>
              <a:t>in plasma: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b="1" dirty="0"/>
              <a:t>Note: Concentration of CO</a:t>
            </a:r>
            <a:r>
              <a:rPr lang="en-AU" sz="2400" b="1" baseline="-25000" dirty="0"/>
              <a:t>2</a:t>
            </a:r>
            <a:r>
              <a:rPr lang="en-AU" sz="2400" b="1" dirty="0"/>
              <a:t> affects H</a:t>
            </a:r>
            <a:r>
              <a:rPr lang="en-AU" sz="2400" b="1" baseline="30000" dirty="0"/>
              <a:t>+</a:t>
            </a:r>
            <a:r>
              <a:rPr lang="en-AU" sz="2400" b="1" dirty="0"/>
              <a:t> concentration</a:t>
            </a:r>
            <a:r>
              <a:rPr lang="en-AU" sz="2400" dirty="0" smtClean="0"/>
              <a:t>. As CO</a:t>
            </a:r>
            <a:r>
              <a:rPr lang="en-AU" sz="2400" baseline="-25000" dirty="0" smtClean="0"/>
              <a:t>2 </a:t>
            </a:r>
            <a:r>
              <a:rPr lang="en-AU" sz="2400" dirty="0" smtClean="0"/>
              <a:t> levels in the blood rise, more carbonic acid is produced, so more H</a:t>
            </a:r>
            <a:r>
              <a:rPr lang="en-AU" sz="2400" baseline="30000" dirty="0" smtClean="0"/>
              <a:t>+ </a:t>
            </a:r>
            <a:r>
              <a:rPr lang="en-AU" sz="2400" dirty="0" smtClean="0"/>
              <a:t>becomes dissolved in the blood plasma, and the pH drops.</a:t>
            </a:r>
          </a:p>
          <a:p>
            <a:pPr marL="0" indent="0">
              <a:buNone/>
            </a:pPr>
            <a:endParaRPr lang="en-AU" sz="2400" baseline="30000" dirty="0"/>
          </a:p>
          <a:p>
            <a:pPr marL="0" indent="0">
              <a:buNone/>
            </a:pPr>
            <a:r>
              <a:rPr lang="en-AU" sz="2400" b="1" i="1" dirty="0" smtClean="0"/>
              <a:t>Remember:</a:t>
            </a:r>
            <a:r>
              <a:rPr lang="en-AU" sz="2400" b="1" dirty="0" smtClean="0"/>
              <a:t> rising CO</a:t>
            </a:r>
            <a:r>
              <a:rPr lang="en-AU" sz="2400" b="1" baseline="-25000" dirty="0" smtClean="0"/>
              <a:t>2</a:t>
            </a:r>
            <a:r>
              <a:rPr lang="en-AU" sz="2400" b="1" dirty="0" smtClean="0"/>
              <a:t> levels are the stimulus for breathing</a:t>
            </a:r>
            <a:r>
              <a:rPr lang="en-AU" sz="2400" dirty="0" smtClean="0"/>
              <a:t>, not falling 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levels, except in extreme circumstances.</a:t>
            </a:r>
            <a:endParaRPr lang="en-AU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61" y="2378643"/>
            <a:ext cx="8779309" cy="145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383" y="6453051"/>
            <a:ext cx="553865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how CO</a:t>
            </a:r>
            <a:r>
              <a:rPr lang="en-AU" sz="1600" i="1" baseline="-25000" dirty="0" smtClean="0"/>
              <a:t>2</a:t>
            </a:r>
            <a:r>
              <a:rPr lang="en-AU" sz="1600" i="1" dirty="0" smtClean="0"/>
              <a:t> concentration impacts blood pH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8355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19"/>
    </mc:Choice>
    <mc:Fallback xmlns="">
      <p:transition spd="slow" advTm="8381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274638"/>
            <a:ext cx="11652068" cy="778098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Stimulus for Blood Gas Homeostasis: Carbon Dioxide Concentration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124745"/>
            <a:ext cx="11347268" cy="500141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CO</a:t>
            </a:r>
            <a:r>
              <a:rPr lang="en-AU" sz="2400" baseline="-25000" dirty="0" smtClean="0"/>
              <a:t>2 </a:t>
            </a:r>
            <a:r>
              <a:rPr lang="en-AU" sz="2400" dirty="0" smtClean="0"/>
              <a:t>that enters the bloodstream is carried in plasma:</a:t>
            </a:r>
          </a:p>
          <a:p>
            <a:pPr lvl="1"/>
            <a:r>
              <a:rPr lang="en-AU" sz="2000" dirty="0" smtClean="0"/>
              <a:t>as dissolved CO</a:t>
            </a:r>
            <a:r>
              <a:rPr lang="en-AU" sz="2000" baseline="-25000" dirty="0" smtClean="0"/>
              <a:t>2 </a:t>
            </a:r>
            <a:r>
              <a:rPr lang="en-AU" sz="2000" dirty="0" smtClean="0"/>
              <a:t>( approx. 10 %) </a:t>
            </a:r>
          </a:p>
          <a:p>
            <a:pPr lvl="1"/>
            <a:r>
              <a:rPr lang="en-AU" sz="2000" dirty="0" smtClean="0"/>
              <a:t>as dissolved carbonic acid: H</a:t>
            </a:r>
            <a:r>
              <a:rPr lang="en-AU" sz="2000" baseline="30000" dirty="0" smtClean="0"/>
              <a:t>+</a:t>
            </a:r>
            <a:r>
              <a:rPr lang="en-AU" sz="2000" dirty="0" smtClean="0"/>
              <a:t> + HCO</a:t>
            </a:r>
            <a:r>
              <a:rPr lang="en-AU" sz="2000" baseline="-25000" dirty="0" smtClean="0"/>
              <a:t>3</a:t>
            </a:r>
            <a:r>
              <a:rPr lang="en-AU" sz="2000" baseline="30000" dirty="0" smtClean="0"/>
              <a:t>–</a:t>
            </a:r>
            <a:r>
              <a:rPr lang="en-AU" sz="2000" dirty="0" smtClean="0"/>
              <a:t> ( approx. 80 %)</a:t>
            </a:r>
          </a:p>
          <a:p>
            <a:pPr lvl="1"/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a small amount is bound to RBC (10 %) but is not important in gas homeostasis</a:t>
            </a:r>
          </a:p>
          <a:p>
            <a:r>
              <a:rPr lang="en-AU" sz="2400" dirty="0" smtClean="0"/>
              <a:t> CO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is the major stimulus in </a:t>
            </a:r>
            <a:r>
              <a:rPr lang="en-AU" sz="2400" dirty="0"/>
              <a:t>regulation </a:t>
            </a:r>
            <a:r>
              <a:rPr lang="en-AU" sz="2400" dirty="0" smtClean="0"/>
              <a:t>of gas homeostasis via respiratory rate.</a:t>
            </a:r>
            <a:endParaRPr lang="en-AU" sz="2400" dirty="0"/>
          </a:p>
          <a:p>
            <a:r>
              <a:rPr lang="en-AU" sz="2400" dirty="0"/>
              <a:t>Small rise in blood CO</a:t>
            </a:r>
            <a:r>
              <a:rPr lang="en-AU" sz="2400" baseline="-25000" dirty="0"/>
              <a:t>2</a:t>
            </a:r>
            <a:r>
              <a:rPr lang="en-AU" sz="2400" dirty="0"/>
              <a:t> </a:t>
            </a:r>
            <a:r>
              <a:rPr lang="en-AU" sz="2400" dirty="0">
                <a:sym typeface="Wingdings" pitchFamily="2" charset="2"/>
              </a:rPr>
              <a:t> big difference in rate of </a:t>
            </a:r>
            <a:r>
              <a:rPr lang="en-AU" sz="2400" dirty="0" smtClean="0">
                <a:sym typeface="Wingdings" pitchFamily="2" charset="2"/>
              </a:rPr>
              <a:t>breathing.</a:t>
            </a:r>
          </a:p>
          <a:p>
            <a:r>
              <a:rPr lang="en-AU" sz="2400" dirty="0" smtClean="0">
                <a:sym typeface="Wingdings" pitchFamily="2" charset="2"/>
              </a:rPr>
              <a:t>Can be detected as dissolved CO</a:t>
            </a:r>
            <a:r>
              <a:rPr lang="en-AU" sz="2400" baseline="-25000" dirty="0" smtClean="0">
                <a:sym typeface="Wingdings" pitchFamily="2" charset="2"/>
              </a:rPr>
              <a:t>2</a:t>
            </a:r>
            <a:r>
              <a:rPr lang="en-AU" sz="2400" dirty="0" smtClean="0">
                <a:sym typeface="Wingdings" pitchFamily="2" charset="2"/>
              </a:rPr>
              <a:t> or as concentration of H+ (pH).  </a:t>
            </a:r>
          </a:p>
          <a:p>
            <a:pPr marL="0" indent="0">
              <a:buNone/>
            </a:pPr>
            <a:endParaRPr lang="en-AU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AU" sz="2400" dirty="0" smtClean="0">
                <a:sym typeface="Wingdings" pitchFamily="2" charset="2"/>
              </a:rPr>
              <a:t>	***NOTE:      CO</a:t>
            </a:r>
            <a:r>
              <a:rPr lang="en-AU" sz="2400" baseline="-25000" dirty="0" smtClean="0">
                <a:sym typeface="Wingdings" pitchFamily="2" charset="2"/>
              </a:rPr>
              <a:t>2  </a:t>
            </a:r>
            <a:r>
              <a:rPr lang="en-AU" sz="2400" dirty="0" smtClean="0">
                <a:sym typeface="Wingdings" pitchFamily="2" charset="2"/>
              </a:rPr>
              <a:t>leads to     H+ which means    pH (low pH means more acidic)***</a:t>
            </a:r>
            <a:endParaRPr lang="en-AU" sz="2400" baseline="-25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AU" sz="2400" dirty="0" smtClean="0">
                <a:sym typeface="Wingdings" pitchFamily="2" charset="2"/>
              </a:rPr>
              <a:t> </a:t>
            </a:r>
            <a:endParaRPr lang="en-AU" sz="2400" dirty="0">
              <a:sym typeface="Wingdings" pitchFamily="2" charset="2"/>
            </a:endParaRPr>
          </a:p>
          <a:p>
            <a:pPr marL="0" indent="0">
              <a:buNone/>
            </a:pPr>
            <a:endParaRPr lang="en-AU" sz="2400" dirty="0">
              <a:sym typeface="Wingdings" pitchFamily="2" charset="2"/>
            </a:endParaRPr>
          </a:p>
          <a:p>
            <a:pPr marL="0" indent="0">
              <a:buNone/>
            </a:pPr>
            <a:endParaRPr lang="en-AU" sz="2400" dirty="0">
              <a:sym typeface="Wingdings" pitchFamily="2" charset="2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Up Arrow 3"/>
          <p:cNvSpPr/>
          <p:nvPr/>
        </p:nvSpPr>
        <p:spPr>
          <a:xfrm>
            <a:off x="2664823" y="4484915"/>
            <a:ext cx="104503" cy="235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Up Arrow 5"/>
          <p:cNvSpPr/>
          <p:nvPr/>
        </p:nvSpPr>
        <p:spPr>
          <a:xfrm rot="10800000">
            <a:off x="6871061" y="4484915"/>
            <a:ext cx="87085" cy="235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4576354" y="4484915"/>
            <a:ext cx="104503" cy="235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006" y="6435634"/>
            <a:ext cx="1063316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Understand that CO</a:t>
            </a:r>
            <a:r>
              <a:rPr lang="en-AU" sz="1600" i="1" baseline="-25000" dirty="0" smtClean="0"/>
              <a:t>2</a:t>
            </a:r>
            <a:r>
              <a:rPr lang="en-AU" sz="1600" i="1" dirty="0" smtClean="0"/>
              <a:t> concentration and its effect on pH are the major stimulus for regulation of respiratory rate.</a:t>
            </a:r>
            <a:endParaRPr lang="en-AU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7111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68"/>
    </mc:Choice>
    <mc:Fallback xmlns="">
      <p:transition spd="slow" advTm="12036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56120"/>
            <a:ext cx="10515600" cy="584110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Receptors for regulation of blood gas concentration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256" y="956894"/>
            <a:ext cx="7506790" cy="5799773"/>
          </a:xfrm>
        </p:spPr>
        <p:txBody>
          <a:bodyPr>
            <a:normAutofit/>
          </a:bodyPr>
          <a:lstStyle/>
          <a:p>
            <a:r>
              <a:rPr lang="en-AU" sz="2400" dirty="0"/>
              <a:t>Blood gas concentration is detected by </a:t>
            </a:r>
            <a:r>
              <a:rPr lang="en-AU" sz="2400" b="1" i="1" dirty="0"/>
              <a:t>chemoreceptors</a:t>
            </a:r>
            <a:r>
              <a:rPr lang="en-AU" sz="2400" dirty="0"/>
              <a:t> in the aorta and carotid artery.  These then send signals to the medulla oblongata in the brain</a:t>
            </a:r>
            <a:r>
              <a:rPr lang="en-AU" sz="2400" dirty="0" smtClean="0"/>
              <a:t>.</a:t>
            </a:r>
          </a:p>
          <a:p>
            <a:pPr lvl="1"/>
            <a:r>
              <a:rPr lang="en-AU" sz="2000" dirty="0" smtClean="0"/>
              <a:t>Chemoreceptors in the aortic body detect CO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and O</a:t>
            </a:r>
            <a:r>
              <a:rPr lang="en-AU" sz="20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AU" sz="2000" dirty="0" smtClean="0"/>
              <a:t> concentration</a:t>
            </a:r>
            <a:endParaRPr lang="en-AU" sz="2000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AU" sz="2000" dirty="0" smtClean="0"/>
              <a:t>Chemoreceptors in the carotid body detect CO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 concentration, H+ concentration (pH) </a:t>
            </a:r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and O</a:t>
            </a:r>
            <a:r>
              <a:rPr lang="en-AU" sz="20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AU" sz="2000" dirty="0" smtClean="0">
                <a:solidFill>
                  <a:schemeClr val="bg1">
                    <a:lumMod val="50000"/>
                  </a:schemeClr>
                </a:solidFill>
              </a:rPr>
              <a:t> concentration</a:t>
            </a:r>
            <a:endParaRPr lang="en-A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The medulla oblongata also has </a:t>
            </a:r>
            <a:r>
              <a:rPr lang="en-AU" sz="2400" b="1" i="1" dirty="0"/>
              <a:t>chemoreceptors</a:t>
            </a:r>
            <a:r>
              <a:rPr lang="en-AU" sz="2400" dirty="0"/>
              <a:t> that directly </a:t>
            </a:r>
            <a:r>
              <a:rPr lang="en-AU" sz="2400" dirty="0" smtClean="0"/>
              <a:t>detect </a:t>
            </a:r>
            <a:r>
              <a:rPr lang="en-AU" sz="2400" dirty="0"/>
              <a:t>blood gas </a:t>
            </a:r>
            <a:r>
              <a:rPr lang="en-AU" sz="2400" dirty="0" smtClean="0"/>
              <a:t>concentrations.</a:t>
            </a:r>
          </a:p>
          <a:p>
            <a:pPr lvl="1"/>
            <a:r>
              <a:rPr lang="en-AU" sz="2000" dirty="0" smtClean="0"/>
              <a:t>Chemoreceptors in the medulla oblongata detect H+ concentration (blood pH).</a:t>
            </a:r>
            <a:endParaRPr lang="en-A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86" y="586224"/>
            <a:ext cx="4032069" cy="60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383" y="6453051"/>
            <a:ext cx="989293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Identify the major receptors and their locations for blood gas concentration and what each detects.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6377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61"/>
    </mc:Choice>
    <mc:Fallback xmlns="">
      <p:transition spd="slow" advTm="6086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8" y="186949"/>
            <a:ext cx="9592706" cy="649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384" y="6453051"/>
            <a:ext cx="64008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how homeostasis is maintained when CO</a:t>
            </a:r>
            <a:r>
              <a:rPr lang="en-AU" sz="1600" i="1" baseline="-25000" dirty="0" smtClean="0"/>
              <a:t>2</a:t>
            </a:r>
            <a:r>
              <a:rPr lang="en-AU" sz="1600" i="1" dirty="0" smtClean="0"/>
              <a:t> levels rise.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7436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16"/>
    </mc:Choice>
    <mc:Fallback xmlns="">
      <p:transition spd="slow" advTm="14341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9" y="225788"/>
            <a:ext cx="11950781" cy="62826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3051"/>
            <a:ext cx="1227908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Draw a detailed, annotated feedback loop (steady state control model) to show how homeostasis is maintained when CO</a:t>
            </a:r>
            <a:r>
              <a:rPr lang="en-AU" sz="1600" i="1" baseline="-25000" dirty="0" smtClean="0"/>
              <a:t>2</a:t>
            </a:r>
            <a:r>
              <a:rPr lang="en-AU" sz="1600" i="1" dirty="0" smtClean="0"/>
              <a:t> levels rise.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7588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5E32D08-57E6-4250-B539-B2A16E31C32D}"/>
</file>

<file path=customXml/itemProps2.xml><?xml version="1.0" encoding="utf-8"?>
<ds:datastoreItem xmlns:ds="http://schemas.openxmlformats.org/officeDocument/2006/customXml" ds:itemID="{488FE81B-F008-472B-9BA9-4F90C09FE580}"/>
</file>

<file path=customXml/itemProps3.xml><?xml version="1.0" encoding="utf-8"?>
<ds:datastoreItem xmlns:ds="http://schemas.openxmlformats.org/officeDocument/2006/customXml" ds:itemID="{573BD2D8-E661-41CE-A281-D06513034E12}"/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1355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Regulation of Gas Concentrations</vt:lpstr>
      <vt:lpstr>Overview</vt:lpstr>
      <vt:lpstr>Mechanics of Breathing</vt:lpstr>
      <vt:lpstr>Control of Rate of Breathing (Respiratory Rate)</vt:lpstr>
      <vt:lpstr>Stimulus for Blood Gas Homeostasis: Carbon Dioxide Concentration</vt:lpstr>
      <vt:lpstr>Receptors for regulation of blood gas concentration</vt:lpstr>
      <vt:lpstr>PowerPoint Presentation</vt:lpstr>
      <vt:lpstr>PowerPoint Presentation</vt:lpstr>
      <vt:lpstr>PowerPoint Presentation</vt:lpstr>
      <vt:lpstr>PowerPoint Presentation</vt:lpstr>
      <vt:lpstr>Oxygen concentration and regulation of blood gas levels</vt:lpstr>
      <vt:lpstr>Voluntary Control of Breathing</vt:lpstr>
      <vt:lpstr>Shallow Water Blackout  the dangers of hyperventilation before swimming or diving</vt:lpstr>
      <vt:lpstr>Exercise and Breathing – “Oxygen Debt”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Regulation of Gas Concentrations</dc:title>
  <dc:creator>BYRNE Robin [Belmont City College]</dc:creator>
  <cp:lastModifiedBy>BYRNE Robin [Belmont City College]</cp:lastModifiedBy>
  <cp:revision>23</cp:revision>
  <dcterms:created xsi:type="dcterms:W3CDTF">2021-04-28T06:36:43Z</dcterms:created>
  <dcterms:modified xsi:type="dcterms:W3CDTF">2022-03-23T03:47:14Z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