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7" r:id="rId12"/>
    <p:sldId id="269" r:id="rId13"/>
    <p:sldId id="268" r:id="rId14"/>
    <p:sldId id="278" r:id="rId15"/>
    <p:sldId id="279" r:id="rId16"/>
    <p:sldId id="270" r:id="rId17"/>
    <p:sldId id="272" r:id="rId18"/>
    <p:sldId id="273" r:id="rId19"/>
    <p:sldId id="274" r:id="rId20"/>
    <p:sldId id="277" r:id="rId21"/>
    <p:sldId id="280" r:id="rId22"/>
    <p:sldId id="271" r:id="rId23"/>
    <p:sldId id="275" r:id="rId24"/>
    <p:sldId id="276" r:id="rId25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5C341-6473-48F4-B903-A256C8B5A59A}" type="datetimeFigureOut">
              <a:rPr lang="en-AU" smtClean="0"/>
              <a:t>28/03/2020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68071-5185-4397-80F2-DE7518F15A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4490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5A1258-E558-4575-83B1-37C9D2486300}" type="datetimeFigureOut">
              <a:rPr lang="en-AU" smtClean="0"/>
              <a:t>28/03/2020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F4A63-B6C1-415E-A34B-C50638C23E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509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F4A63-B6C1-415E-A34B-C50638C23E51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7285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2A05-31E8-4F2E-B3BC-0DAF21FA3F51}" type="datetimeFigureOut">
              <a:rPr lang="en-AU" smtClean="0"/>
              <a:t>28/03/2020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8D5F-6539-4AAE-AA71-E41EC1F6CE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9213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2A05-31E8-4F2E-B3BC-0DAF21FA3F51}" type="datetimeFigureOut">
              <a:rPr lang="en-AU" smtClean="0"/>
              <a:t>28/03/2020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8D5F-6539-4AAE-AA71-E41EC1F6CE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2457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2A05-31E8-4F2E-B3BC-0DAF21FA3F51}" type="datetimeFigureOut">
              <a:rPr lang="en-AU" smtClean="0"/>
              <a:t>28/03/2020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8D5F-6539-4AAE-AA71-E41EC1F6CE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4779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2A05-31E8-4F2E-B3BC-0DAF21FA3F51}" type="datetimeFigureOut">
              <a:rPr lang="en-AU" smtClean="0"/>
              <a:t>28/03/2020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8D5F-6539-4AAE-AA71-E41EC1F6CE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024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2A05-31E8-4F2E-B3BC-0DAF21FA3F51}" type="datetimeFigureOut">
              <a:rPr lang="en-AU" smtClean="0"/>
              <a:t>28/03/2020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8D5F-6539-4AAE-AA71-E41EC1F6CE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3507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2A05-31E8-4F2E-B3BC-0DAF21FA3F51}" type="datetimeFigureOut">
              <a:rPr lang="en-AU" smtClean="0"/>
              <a:t>28/03/2020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8D5F-6539-4AAE-AA71-E41EC1F6CE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3334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2A05-31E8-4F2E-B3BC-0DAF21FA3F51}" type="datetimeFigureOut">
              <a:rPr lang="en-AU" smtClean="0"/>
              <a:t>28/03/2020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8D5F-6539-4AAE-AA71-E41EC1F6CE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901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2A05-31E8-4F2E-B3BC-0DAF21FA3F51}" type="datetimeFigureOut">
              <a:rPr lang="en-AU" smtClean="0"/>
              <a:t>28/03/2020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8D5F-6539-4AAE-AA71-E41EC1F6CE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199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2A05-31E8-4F2E-B3BC-0DAF21FA3F51}" type="datetimeFigureOut">
              <a:rPr lang="en-AU" smtClean="0"/>
              <a:t>28/03/2020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8D5F-6539-4AAE-AA71-E41EC1F6CE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0441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2A05-31E8-4F2E-B3BC-0DAF21FA3F51}" type="datetimeFigureOut">
              <a:rPr lang="en-AU" smtClean="0"/>
              <a:t>28/03/2020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8D5F-6539-4AAE-AA71-E41EC1F6CE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395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2A05-31E8-4F2E-B3BC-0DAF21FA3F51}" type="datetimeFigureOut">
              <a:rPr lang="en-AU" smtClean="0"/>
              <a:t>28/03/2020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8D5F-6539-4AAE-AA71-E41EC1F6CE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53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B2A05-31E8-4F2E-B3BC-0DAF21FA3F51}" type="datetimeFigureOut">
              <a:rPr lang="en-AU" smtClean="0"/>
              <a:t>28/03/2020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E8D5F-6539-4AAE-AA71-E41EC1F6CE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660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772400" cy="1470025"/>
          </a:xfrm>
        </p:spPr>
        <p:txBody>
          <a:bodyPr/>
          <a:lstStyle/>
          <a:p>
            <a:r>
              <a:rPr lang="en-AU" dirty="0" smtClean="0"/>
              <a:t>Body Temperature Homeostasis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4869160"/>
            <a:ext cx="6400800" cy="910952"/>
          </a:xfrm>
        </p:spPr>
        <p:txBody>
          <a:bodyPr>
            <a:normAutofit fontScale="85000" lnSpcReduction="20000"/>
          </a:bodyPr>
          <a:lstStyle/>
          <a:p>
            <a:r>
              <a:rPr lang="en-AU" dirty="0" smtClean="0"/>
              <a:t>Thermoregulation</a:t>
            </a:r>
          </a:p>
          <a:p>
            <a:r>
              <a:rPr lang="en-AU" dirty="0" smtClean="0"/>
              <a:t>Chapter 7 </a:t>
            </a:r>
            <a:r>
              <a:rPr lang="en-AU" i="1" dirty="0" smtClean="0"/>
              <a:t>Human Perspectives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224088"/>
            <a:ext cx="2667000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66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AU" sz="3200" dirty="0" smtClean="0"/>
              <a:t>Hypothalamic responses to falling temperature</a:t>
            </a:r>
            <a:endParaRPr lang="en-A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en-AU" sz="2800" dirty="0" smtClean="0"/>
              <a:t>Sympathetic NS stimulation of adrenal medulla</a:t>
            </a:r>
          </a:p>
          <a:p>
            <a:pPr lvl="1"/>
            <a:r>
              <a:rPr lang="en-AU" sz="2400" dirty="0" smtClean="0"/>
              <a:t>Adrenalin and Noradrenalin release</a:t>
            </a:r>
          </a:p>
          <a:p>
            <a:pPr lvl="1"/>
            <a:r>
              <a:rPr lang="en-AU" sz="2400" dirty="0" smtClean="0"/>
              <a:t>Increase in cellular metabolism and heat production</a:t>
            </a:r>
          </a:p>
          <a:p>
            <a:pPr lvl="1"/>
            <a:r>
              <a:rPr lang="en-AU" sz="2400" dirty="0" smtClean="0"/>
              <a:t>Counteracts heat loss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924944"/>
            <a:ext cx="4464496" cy="3480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765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AU" sz="3200" dirty="0" smtClean="0"/>
              <a:t>Hypothalamic responses to falling temperature</a:t>
            </a:r>
            <a:endParaRPr lang="en-A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en-AU" sz="2800" dirty="0" smtClean="0"/>
              <a:t>Shivering</a:t>
            </a:r>
          </a:p>
          <a:p>
            <a:pPr lvl="1"/>
            <a:r>
              <a:rPr lang="en-AU" sz="2400" dirty="0" smtClean="0"/>
              <a:t>Hypothalamus sends message to brain centres that control skeletal muscle tone</a:t>
            </a:r>
          </a:p>
          <a:p>
            <a:pPr lvl="1"/>
            <a:r>
              <a:rPr lang="en-AU" sz="2400" dirty="0" smtClean="0"/>
              <a:t>Results in shivering – quick, repeated contraction of muscles</a:t>
            </a:r>
          </a:p>
          <a:p>
            <a:pPr lvl="1"/>
            <a:r>
              <a:rPr lang="en-AU" sz="2400" dirty="0" smtClean="0"/>
              <a:t>Heat is released from muscles</a:t>
            </a:r>
          </a:p>
          <a:p>
            <a:pPr lvl="1"/>
            <a:r>
              <a:rPr lang="en-AU" sz="2400" dirty="0" smtClean="0"/>
              <a:t>Can be influenced by conscious thought from cerebral cortex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221086"/>
            <a:ext cx="2016224" cy="233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179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AU" sz="3200" dirty="0" smtClean="0"/>
              <a:t>Hypothalamic responses to falling temperature</a:t>
            </a:r>
            <a:endParaRPr lang="en-A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en-AU" sz="2800" dirty="0" smtClean="0"/>
              <a:t>Increase in </a:t>
            </a:r>
            <a:r>
              <a:rPr lang="en-AU" sz="2800" dirty="0" err="1" smtClean="0"/>
              <a:t>thyroxine</a:t>
            </a:r>
            <a:r>
              <a:rPr lang="en-AU" sz="2800" dirty="0" smtClean="0"/>
              <a:t> production</a:t>
            </a:r>
          </a:p>
          <a:p>
            <a:pPr lvl="1"/>
            <a:r>
              <a:rPr lang="en-AU" sz="2400" dirty="0" smtClean="0"/>
              <a:t>Hypothalamus sends message to anterior pituitary</a:t>
            </a:r>
          </a:p>
          <a:p>
            <a:pPr lvl="1"/>
            <a:r>
              <a:rPr lang="en-AU" sz="2400" dirty="0" smtClean="0"/>
              <a:t>TSH (Thyroid Stimulating Hormone) released</a:t>
            </a:r>
          </a:p>
          <a:p>
            <a:pPr lvl="1"/>
            <a:r>
              <a:rPr lang="en-AU" sz="2400" dirty="0" smtClean="0"/>
              <a:t>Stimulates Thyroid</a:t>
            </a:r>
          </a:p>
          <a:p>
            <a:pPr lvl="1"/>
            <a:r>
              <a:rPr lang="en-AU" sz="2400" dirty="0" err="1" smtClean="0"/>
              <a:t>Thyroxine</a:t>
            </a:r>
            <a:r>
              <a:rPr lang="en-AU" sz="2400" dirty="0" smtClean="0"/>
              <a:t> released</a:t>
            </a:r>
          </a:p>
          <a:p>
            <a:pPr lvl="1"/>
            <a:r>
              <a:rPr lang="en-AU" sz="2400" dirty="0" smtClean="0"/>
              <a:t>Increases metabolic rate and therefore heat.</a:t>
            </a:r>
          </a:p>
        </p:txBody>
      </p:sp>
      <p:pic>
        <p:nvPicPr>
          <p:cNvPr id="10242" name="Picture 2" descr="Image result for thyroxine produ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691" y="3789040"/>
            <a:ext cx="4371975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76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dirty="0" smtClean="0"/>
              <a:t>Behavioural responses to falling temperature</a:t>
            </a:r>
            <a:endParaRPr lang="en-A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r>
              <a:rPr lang="en-AU" sz="2800" dirty="0" smtClean="0"/>
              <a:t>Conscious awareness of feeling cold leads to behavioural changes to minimise heat loss</a:t>
            </a:r>
            <a:r>
              <a:rPr lang="en-AU" dirty="0" smtClean="0"/>
              <a:t>:</a:t>
            </a:r>
          </a:p>
          <a:p>
            <a:pPr lvl="1"/>
            <a:r>
              <a:rPr lang="en-AU" dirty="0" smtClean="0"/>
              <a:t>Seeking shelter from wind/rain/cold weather</a:t>
            </a:r>
          </a:p>
          <a:p>
            <a:pPr lvl="1"/>
            <a:r>
              <a:rPr lang="en-AU" dirty="0" smtClean="0"/>
              <a:t>Putting on clothing to insulate against heat loss</a:t>
            </a:r>
          </a:p>
          <a:p>
            <a:pPr lvl="1"/>
            <a:r>
              <a:rPr lang="en-AU" dirty="0" smtClean="0"/>
              <a:t>Curling up to decrease surface area for heat loss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0269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28" y="44624"/>
            <a:ext cx="8435280" cy="686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54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48" y="116632"/>
            <a:ext cx="8781703" cy="621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49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Preventing body temp from rising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en-AU" sz="2800" dirty="0" smtClean="0"/>
              <a:t>Heat receptors in skin send message to </a:t>
            </a:r>
            <a:r>
              <a:rPr lang="en-AU" sz="2800" b="1" dirty="0" smtClean="0"/>
              <a:t>hypothalamus</a:t>
            </a:r>
            <a:r>
              <a:rPr lang="en-AU" sz="2800" dirty="0" smtClean="0"/>
              <a:t> via sensory nerves</a:t>
            </a:r>
          </a:p>
          <a:p>
            <a:endParaRPr lang="en-AU" sz="2800" dirty="0"/>
          </a:p>
          <a:p>
            <a:endParaRPr lang="en-AU" sz="2800" dirty="0" smtClean="0"/>
          </a:p>
          <a:p>
            <a:endParaRPr lang="en-AU" sz="2800" dirty="0"/>
          </a:p>
          <a:p>
            <a:endParaRPr lang="en-AU" sz="2800" dirty="0" smtClean="0"/>
          </a:p>
          <a:p>
            <a:r>
              <a:rPr lang="en-AU" sz="2800" dirty="0" smtClean="0"/>
              <a:t>Most heat is lost through the skin, some lost via lungs and urine/faeces</a:t>
            </a:r>
          </a:p>
          <a:p>
            <a:pPr marL="0" indent="0">
              <a:buNone/>
            </a:pPr>
            <a:endParaRPr lang="en-AU" sz="20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281238"/>
            <a:ext cx="2592288" cy="187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427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AU" sz="3200" dirty="0" smtClean="0"/>
              <a:t>Hypothalamic responses to rising temperature</a:t>
            </a:r>
            <a:endParaRPr lang="en-A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en-AU" sz="2800" dirty="0" smtClean="0"/>
              <a:t>Vasodilation</a:t>
            </a:r>
          </a:p>
          <a:p>
            <a:pPr lvl="1"/>
            <a:r>
              <a:rPr lang="en-AU" sz="2400" dirty="0" smtClean="0"/>
              <a:t>Blood vessels in skin dilate</a:t>
            </a:r>
          </a:p>
          <a:p>
            <a:pPr lvl="1"/>
            <a:r>
              <a:rPr lang="en-AU" sz="2400" dirty="0" smtClean="0"/>
              <a:t>More blood can move through</a:t>
            </a:r>
          </a:p>
          <a:p>
            <a:pPr lvl="1"/>
            <a:r>
              <a:rPr lang="en-AU" sz="2400" dirty="0" smtClean="0"/>
              <a:t>Allows heat to be lost to surrounding environment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12976"/>
            <a:ext cx="7648575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699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AU" sz="3200" dirty="0" smtClean="0"/>
              <a:t>Hypothalamic responses to rising temperature</a:t>
            </a:r>
            <a:endParaRPr lang="en-A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en-AU" sz="2800" dirty="0" smtClean="0"/>
              <a:t>Sweating</a:t>
            </a:r>
          </a:p>
          <a:p>
            <a:pPr lvl="1"/>
            <a:r>
              <a:rPr lang="en-AU" sz="2400" dirty="0" smtClean="0"/>
              <a:t>Needed for environmental temps above 28</a:t>
            </a:r>
            <a:r>
              <a:rPr lang="en-AU" sz="2400" baseline="30000" dirty="0" smtClean="0"/>
              <a:t>o</a:t>
            </a:r>
            <a:r>
              <a:rPr lang="en-AU" sz="2400" dirty="0" smtClean="0"/>
              <a:t>C</a:t>
            </a:r>
          </a:p>
          <a:p>
            <a:pPr lvl="1"/>
            <a:r>
              <a:rPr lang="en-AU" sz="2400" dirty="0" smtClean="0"/>
              <a:t>Only option for cooling if environ above 37</a:t>
            </a:r>
            <a:r>
              <a:rPr lang="en-AU" sz="2400" baseline="30000" dirty="0" smtClean="0"/>
              <a:t>o</a:t>
            </a:r>
            <a:r>
              <a:rPr lang="en-AU" sz="2400" dirty="0" smtClean="0"/>
              <a:t>C</a:t>
            </a:r>
          </a:p>
          <a:p>
            <a:pPr lvl="1"/>
            <a:r>
              <a:rPr lang="en-AU" sz="2400" dirty="0" smtClean="0"/>
              <a:t>Evaporation of liquid from skin accelerates heat transfer from body to environment</a:t>
            </a:r>
          </a:p>
          <a:p>
            <a:pPr lvl="1"/>
            <a:r>
              <a:rPr lang="en-AU" sz="2400" dirty="0" smtClean="0"/>
              <a:t>Works better in low humidity</a:t>
            </a:r>
          </a:p>
          <a:p>
            <a:r>
              <a:rPr lang="en-AU" sz="2800" dirty="0" smtClean="0"/>
              <a:t>Longer term…</a:t>
            </a:r>
          </a:p>
          <a:p>
            <a:pPr lvl="1"/>
            <a:r>
              <a:rPr lang="en-AU" sz="2400" dirty="0" smtClean="0"/>
              <a:t>Decrease in metabolic rate due to reduced </a:t>
            </a:r>
            <a:r>
              <a:rPr lang="en-AU" sz="2400" dirty="0" err="1" smtClean="0"/>
              <a:t>thyroxine</a:t>
            </a:r>
            <a:endParaRPr lang="en-AU" sz="2400" dirty="0" smtClean="0"/>
          </a:p>
        </p:txBody>
      </p:sp>
    </p:spTree>
    <p:extLst>
      <p:ext uri="{BB962C8B-B14F-4D97-AF65-F5344CB8AC3E}">
        <p14:creationId xmlns:p14="http://schemas.microsoft.com/office/powerpoint/2010/main" val="308088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dirty="0" smtClean="0"/>
              <a:t>Behavioural responses to rising temperature</a:t>
            </a:r>
            <a:endParaRPr lang="en-A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r>
              <a:rPr lang="en-AU" sz="2800" dirty="0" smtClean="0"/>
              <a:t>Conscious awareness of feeling too hot leads to behavioural changes to allow cooling:</a:t>
            </a:r>
          </a:p>
          <a:p>
            <a:pPr lvl="1"/>
            <a:r>
              <a:rPr lang="en-AU" dirty="0" smtClean="0"/>
              <a:t>Wearing fewer clothing layers</a:t>
            </a:r>
          </a:p>
          <a:p>
            <a:pPr lvl="1"/>
            <a:r>
              <a:rPr lang="en-AU" dirty="0" smtClean="0"/>
              <a:t>Seeking cooler environments</a:t>
            </a:r>
          </a:p>
          <a:p>
            <a:pPr lvl="1"/>
            <a:r>
              <a:rPr lang="en-AU" dirty="0" smtClean="0"/>
              <a:t>Reducing physical activity</a:t>
            </a:r>
          </a:p>
          <a:p>
            <a:pPr marL="457200" lvl="1" indent="0">
              <a:buNone/>
            </a:pP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99254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Thermoregulation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760640"/>
          </a:xfrm>
        </p:spPr>
        <p:txBody>
          <a:bodyPr>
            <a:normAutofit lnSpcReduction="10000"/>
          </a:bodyPr>
          <a:lstStyle/>
          <a:p>
            <a:r>
              <a:rPr lang="en-AU" sz="2800" dirty="0" smtClean="0"/>
              <a:t>Regulation of core body temperature at 36.8</a:t>
            </a:r>
            <a:r>
              <a:rPr lang="en-AU" sz="2800" baseline="30000" dirty="0" smtClean="0"/>
              <a:t>o</a:t>
            </a:r>
            <a:r>
              <a:rPr lang="en-AU" sz="2800" dirty="0" smtClean="0"/>
              <a:t>C</a:t>
            </a:r>
          </a:p>
          <a:p>
            <a:pPr lvl="1"/>
            <a:r>
              <a:rPr lang="en-AU" sz="2400" dirty="0" smtClean="0"/>
              <a:t>Temperature where chemical reactions in cells are stable and optimised.</a:t>
            </a:r>
          </a:p>
          <a:p>
            <a:r>
              <a:rPr lang="en-AU" sz="2800" dirty="0" smtClean="0"/>
              <a:t>Homeostatic mechanisms do this.</a:t>
            </a:r>
          </a:p>
          <a:p>
            <a:r>
              <a:rPr lang="en-AU" sz="2800" dirty="0" smtClean="0"/>
              <a:t>Balance between heat production and heat loss.</a:t>
            </a:r>
          </a:p>
          <a:p>
            <a:r>
              <a:rPr lang="en-AU" sz="2800" dirty="0" smtClean="0"/>
              <a:t>If body temp too high:</a:t>
            </a:r>
          </a:p>
          <a:p>
            <a:pPr lvl="1"/>
            <a:r>
              <a:rPr lang="en-AU" sz="2400" dirty="0" smtClean="0"/>
              <a:t>Proteins denature</a:t>
            </a:r>
          </a:p>
          <a:p>
            <a:pPr lvl="1"/>
            <a:r>
              <a:rPr lang="en-AU" sz="2400" dirty="0" smtClean="0"/>
              <a:t>Nerve cells do not function correctly</a:t>
            </a:r>
          </a:p>
          <a:p>
            <a:pPr lvl="1"/>
            <a:r>
              <a:rPr lang="en-AU" sz="2400" dirty="0" smtClean="0"/>
              <a:t>Chemical reactions are uncontrolled</a:t>
            </a:r>
          </a:p>
          <a:p>
            <a:pPr lvl="1"/>
            <a:r>
              <a:rPr lang="en-AU" sz="2400" dirty="0" smtClean="0"/>
              <a:t>DEATH</a:t>
            </a:r>
          </a:p>
          <a:p>
            <a:r>
              <a:rPr lang="en-AU" sz="2800" dirty="0" smtClean="0"/>
              <a:t>If body temp too low:</a:t>
            </a:r>
          </a:p>
          <a:p>
            <a:pPr lvl="1"/>
            <a:r>
              <a:rPr lang="en-AU" sz="2400" dirty="0" smtClean="0"/>
              <a:t>Cellular reactions too slow</a:t>
            </a:r>
          </a:p>
          <a:p>
            <a:pPr lvl="1"/>
            <a:r>
              <a:rPr lang="en-AU" sz="2400" dirty="0" smtClean="0"/>
              <a:t>DEATH</a:t>
            </a:r>
          </a:p>
          <a:p>
            <a:pPr lvl="1"/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005064"/>
            <a:ext cx="2016224" cy="2249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039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33350"/>
            <a:ext cx="8324850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97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1" y="242063"/>
            <a:ext cx="9044355" cy="635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93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692696"/>
            <a:ext cx="8746483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101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0"/>
            <a:ext cx="6192688" cy="6652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731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Temperature Tolerance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41745"/>
          </a:xfrm>
        </p:spPr>
        <p:txBody>
          <a:bodyPr>
            <a:normAutofit/>
          </a:bodyPr>
          <a:lstStyle/>
          <a:p>
            <a:r>
              <a:rPr lang="en-AU" sz="2800" dirty="0" smtClean="0"/>
              <a:t>Core body temp above 42</a:t>
            </a:r>
            <a:r>
              <a:rPr lang="en-AU" sz="2800" baseline="30000" dirty="0" smtClean="0"/>
              <a:t>o</a:t>
            </a:r>
            <a:r>
              <a:rPr lang="en-AU" sz="2800" dirty="0" smtClean="0"/>
              <a:t>C is dangerous and will result in death if prolonged.</a:t>
            </a:r>
          </a:p>
          <a:p>
            <a:r>
              <a:rPr lang="en-AU" sz="2800" dirty="0" smtClean="0"/>
              <a:t>Heat stroke:  </a:t>
            </a:r>
          </a:p>
          <a:p>
            <a:pPr lvl="1"/>
            <a:r>
              <a:rPr lang="en-AU" sz="2400" dirty="0" smtClean="0"/>
              <a:t>when the body is unable to manage temperature due to extreme external conditions</a:t>
            </a:r>
          </a:p>
          <a:p>
            <a:pPr lvl="1"/>
            <a:r>
              <a:rPr lang="en-AU" sz="2400" dirty="0" smtClean="0"/>
              <a:t>Treatment – careful cooling</a:t>
            </a:r>
          </a:p>
          <a:p>
            <a:r>
              <a:rPr lang="en-AU" sz="2800" dirty="0" smtClean="0"/>
              <a:t>Heat exhaustion:</a:t>
            </a:r>
          </a:p>
          <a:p>
            <a:pPr lvl="1"/>
            <a:r>
              <a:rPr lang="en-AU" sz="2400" dirty="0" smtClean="0"/>
              <a:t>Less severe</a:t>
            </a:r>
          </a:p>
          <a:p>
            <a:pPr lvl="1"/>
            <a:r>
              <a:rPr lang="en-AU" sz="2400" dirty="0" smtClean="0"/>
              <a:t>Dehydration from sweating </a:t>
            </a:r>
            <a:r>
              <a:rPr lang="en-AU" sz="2400" dirty="0" smtClean="0">
                <a:sym typeface="Wingdings" pitchFamily="2" charset="2"/>
              </a:rPr>
              <a:t> collapse</a:t>
            </a:r>
          </a:p>
          <a:p>
            <a:r>
              <a:rPr lang="en-AU" sz="2800" dirty="0" smtClean="0">
                <a:sym typeface="Wingdings" pitchFamily="2" charset="2"/>
              </a:rPr>
              <a:t>Hypothermia:</a:t>
            </a:r>
          </a:p>
          <a:p>
            <a:pPr lvl="1"/>
            <a:r>
              <a:rPr lang="en-AU" sz="2400" dirty="0" smtClean="0">
                <a:sym typeface="Wingdings" pitchFamily="2" charset="2"/>
              </a:rPr>
              <a:t>Temps below 32</a:t>
            </a:r>
            <a:r>
              <a:rPr lang="en-AU" sz="2400" baseline="30000" dirty="0" smtClean="0">
                <a:sym typeface="Wingdings" pitchFamily="2" charset="2"/>
              </a:rPr>
              <a:t>o</a:t>
            </a:r>
            <a:r>
              <a:rPr lang="en-AU" sz="2400" dirty="0" smtClean="0">
                <a:sym typeface="Wingdings" pitchFamily="2" charset="2"/>
              </a:rPr>
              <a:t>C.  </a:t>
            </a:r>
          </a:p>
          <a:p>
            <a:pPr lvl="1"/>
            <a:r>
              <a:rPr lang="en-AU" sz="2400" dirty="0" smtClean="0">
                <a:sym typeface="Wingdings" pitchFamily="2" charset="2"/>
              </a:rPr>
              <a:t>Death if prolonged</a:t>
            </a:r>
            <a:endParaRPr lang="en-AU" sz="2400" dirty="0" smtClean="0"/>
          </a:p>
        </p:txBody>
      </p:sp>
    </p:spTree>
    <p:extLst>
      <p:ext uri="{BB962C8B-B14F-4D97-AF65-F5344CB8AC3E}">
        <p14:creationId xmlns:p14="http://schemas.microsoft.com/office/powerpoint/2010/main" val="316185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59171"/>
            <a:ext cx="8657079" cy="3831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048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Heat Production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16624"/>
          </a:xfrm>
        </p:spPr>
        <p:txBody>
          <a:bodyPr>
            <a:normAutofit/>
          </a:bodyPr>
          <a:lstStyle/>
          <a:p>
            <a:r>
              <a:rPr lang="en-AU" sz="2800" dirty="0" smtClean="0"/>
              <a:t>During cellular respiration (metabolism)</a:t>
            </a:r>
          </a:p>
          <a:p>
            <a:r>
              <a:rPr lang="en-AU" sz="2800" dirty="0" smtClean="0"/>
              <a:t>When metabolic rate increases, heat production increases.</a:t>
            </a:r>
          </a:p>
          <a:p>
            <a:pPr lvl="1"/>
            <a:r>
              <a:rPr lang="en-AU" sz="2400" dirty="0" err="1" smtClean="0"/>
              <a:t>Eg</a:t>
            </a:r>
            <a:r>
              <a:rPr lang="en-AU" sz="2400" dirty="0" smtClean="0"/>
              <a:t> during Exercise:</a:t>
            </a:r>
          </a:p>
          <a:p>
            <a:pPr lvl="2"/>
            <a:r>
              <a:rPr lang="en-AU" sz="2000" dirty="0" smtClean="0"/>
              <a:t>Muscles need energy to contract</a:t>
            </a:r>
          </a:p>
          <a:p>
            <a:pPr lvl="2"/>
            <a:r>
              <a:rPr lang="en-AU" sz="2000" dirty="0" smtClean="0"/>
              <a:t>Cells respire more</a:t>
            </a:r>
          </a:p>
          <a:p>
            <a:pPr lvl="2"/>
            <a:r>
              <a:rPr lang="en-AU" sz="2000" dirty="0" smtClean="0"/>
              <a:t>More heat produced</a:t>
            </a:r>
          </a:p>
          <a:p>
            <a:pPr lvl="2"/>
            <a:r>
              <a:rPr lang="en-AU" sz="2000" dirty="0" smtClean="0"/>
              <a:t>Body heat rises</a:t>
            </a:r>
          </a:p>
          <a:p>
            <a:pPr lvl="1"/>
            <a:r>
              <a:rPr lang="en-AU" sz="2400" dirty="0" smtClean="0"/>
              <a:t>Things that can increase metabolic rate and body heat include:</a:t>
            </a:r>
          </a:p>
          <a:p>
            <a:pPr lvl="2"/>
            <a:r>
              <a:rPr lang="en-AU" sz="2000" dirty="0" smtClean="0"/>
              <a:t>Exercise</a:t>
            </a:r>
          </a:p>
          <a:p>
            <a:pPr lvl="2"/>
            <a:r>
              <a:rPr lang="en-AU" sz="2000" dirty="0" smtClean="0"/>
              <a:t>Stress</a:t>
            </a:r>
          </a:p>
          <a:p>
            <a:pPr lvl="2"/>
            <a:r>
              <a:rPr lang="en-AU" sz="2000" dirty="0" smtClean="0"/>
              <a:t>Sympathetic NS stimulation</a:t>
            </a:r>
          </a:p>
          <a:p>
            <a:pPr lvl="2"/>
            <a:endParaRPr lang="en-AU" sz="2000" dirty="0" smtClean="0"/>
          </a:p>
          <a:p>
            <a:endParaRPr lang="en-AU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204864"/>
            <a:ext cx="1944216" cy="2152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028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634082"/>
          </a:xfrm>
        </p:spPr>
        <p:txBody>
          <a:bodyPr>
            <a:noAutofit/>
          </a:bodyPr>
          <a:lstStyle/>
          <a:p>
            <a:r>
              <a:rPr lang="en-AU" sz="3600" dirty="0" smtClean="0"/>
              <a:t>Temperature receptors (</a:t>
            </a:r>
            <a:r>
              <a:rPr lang="en-AU" sz="3600" dirty="0" err="1" smtClean="0"/>
              <a:t>thermoreceptors</a:t>
            </a:r>
            <a:r>
              <a:rPr lang="en-AU" sz="3600" dirty="0" smtClean="0"/>
              <a:t>)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en-AU" sz="2800" dirty="0" smtClean="0"/>
              <a:t>Peripheral </a:t>
            </a:r>
            <a:r>
              <a:rPr lang="en-AU" sz="2800" dirty="0" err="1" smtClean="0"/>
              <a:t>thermoreceptors</a:t>
            </a:r>
            <a:r>
              <a:rPr lang="en-AU" sz="2800" dirty="0" smtClean="0"/>
              <a:t>:</a:t>
            </a:r>
          </a:p>
          <a:p>
            <a:pPr lvl="1"/>
            <a:r>
              <a:rPr lang="en-AU" sz="2400" dirty="0" smtClean="0"/>
              <a:t>In skin and other surface tissues</a:t>
            </a:r>
          </a:p>
          <a:p>
            <a:pPr lvl="1"/>
            <a:r>
              <a:rPr lang="en-AU" sz="2400" dirty="0" smtClean="0"/>
              <a:t>Detect temperature of external environment</a:t>
            </a:r>
          </a:p>
          <a:p>
            <a:pPr lvl="2"/>
            <a:r>
              <a:rPr lang="en-AU" sz="2000" dirty="0" smtClean="0"/>
              <a:t>Cold receptors</a:t>
            </a:r>
          </a:p>
          <a:p>
            <a:pPr lvl="2"/>
            <a:r>
              <a:rPr lang="en-AU" sz="2000" dirty="0" smtClean="0"/>
              <a:t>Heat receptors</a:t>
            </a:r>
          </a:p>
          <a:p>
            <a:pPr lvl="1"/>
            <a:r>
              <a:rPr lang="en-AU" sz="2400" dirty="0" smtClean="0"/>
              <a:t>Send signals to hypothalamus, which then acts to regulate body temperature</a:t>
            </a:r>
          </a:p>
          <a:p>
            <a:r>
              <a:rPr lang="en-AU" sz="2800" dirty="0" smtClean="0"/>
              <a:t>Central </a:t>
            </a:r>
            <a:r>
              <a:rPr lang="en-AU" sz="2800" dirty="0" err="1" smtClean="0"/>
              <a:t>thermoreceptors</a:t>
            </a:r>
            <a:endParaRPr lang="en-AU" sz="2800" dirty="0" smtClean="0"/>
          </a:p>
          <a:p>
            <a:pPr lvl="1"/>
            <a:r>
              <a:rPr lang="en-AU" sz="2400" dirty="0" smtClean="0"/>
              <a:t>In hypothalamus, spinal cord, abdominal organs</a:t>
            </a:r>
          </a:p>
          <a:p>
            <a:pPr lvl="1"/>
            <a:r>
              <a:rPr lang="en-AU" sz="2400" dirty="0" smtClean="0"/>
              <a:t>Send signals to hypothalamus, which then acts to regulate body temperature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34967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76672"/>
            <a:ext cx="5400600" cy="602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450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362" y="980728"/>
            <a:ext cx="2047875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37" y="116632"/>
            <a:ext cx="8229600" cy="706090"/>
          </a:xfrm>
        </p:spPr>
        <p:txBody>
          <a:bodyPr>
            <a:normAutofit/>
          </a:bodyPr>
          <a:lstStyle/>
          <a:p>
            <a:r>
              <a:rPr lang="en-AU" sz="3600" dirty="0" smtClean="0"/>
              <a:t>Skin and temperature regulation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/>
          </a:bodyPr>
          <a:lstStyle/>
          <a:p>
            <a:r>
              <a:rPr lang="en-AU" sz="2800" dirty="0" smtClean="0"/>
              <a:t>Large surface area for heat exchange</a:t>
            </a:r>
          </a:p>
          <a:p>
            <a:pPr lvl="1"/>
            <a:r>
              <a:rPr lang="en-AU" sz="2400" dirty="0" smtClean="0"/>
              <a:t>Conduction</a:t>
            </a:r>
          </a:p>
          <a:p>
            <a:pPr lvl="1"/>
            <a:r>
              <a:rPr lang="en-AU" sz="2400" dirty="0" smtClean="0"/>
              <a:t>Convection</a:t>
            </a:r>
          </a:p>
          <a:p>
            <a:pPr lvl="1"/>
            <a:r>
              <a:rPr lang="en-AU" sz="2400" dirty="0" smtClean="0"/>
              <a:t>Radiation</a:t>
            </a:r>
          </a:p>
          <a:p>
            <a:r>
              <a:rPr lang="en-AU" sz="2800" dirty="0" smtClean="0"/>
              <a:t>Blood vessels help exchange heat between external and internal environments</a:t>
            </a:r>
          </a:p>
          <a:p>
            <a:pPr lvl="1"/>
            <a:r>
              <a:rPr lang="en-AU" sz="2400" dirty="0" smtClean="0"/>
              <a:t>Diameter of blood vessels can be controlled to increase or decrease this exchange</a:t>
            </a:r>
          </a:p>
          <a:p>
            <a:r>
              <a:rPr lang="en-AU" sz="2800" dirty="0" smtClean="0"/>
              <a:t>Sweat glands in skin produce sweat</a:t>
            </a:r>
          </a:p>
          <a:p>
            <a:pPr lvl="1"/>
            <a:r>
              <a:rPr lang="en-AU" sz="2400" dirty="0" smtClean="0"/>
              <a:t>Evaporative cooling!</a:t>
            </a:r>
          </a:p>
          <a:p>
            <a:pPr marL="57150" indent="0">
              <a:buNone/>
            </a:pPr>
            <a:r>
              <a:rPr lang="en-AU" sz="2400" i="1" dirty="0" smtClean="0"/>
              <a:t>Note:  evaporation from lungs also causes heat loss</a:t>
            </a:r>
          </a:p>
        </p:txBody>
      </p:sp>
    </p:spTree>
    <p:extLst>
      <p:ext uri="{BB962C8B-B14F-4D97-AF65-F5344CB8AC3E}">
        <p14:creationId xmlns:p14="http://schemas.microsoft.com/office/powerpoint/2010/main" val="355203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Preventing body temp from falling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en-AU" sz="2800" dirty="0" err="1" smtClean="0"/>
              <a:t>thermoreceptors</a:t>
            </a:r>
            <a:r>
              <a:rPr lang="en-AU" sz="2800" dirty="0" smtClean="0"/>
              <a:t> </a:t>
            </a:r>
            <a:r>
              <a:rPr lang="en-AU" sz="2800" dirty="0" smtClean="0"/>
              <a:t>in skin send message </a:t>
            </a:r>
            <a:r>
              <a:rPr lang="en-AU" sz="2800" dirty="0" smtClean="0"/>
              <a:t>that skin </a:t>
            </a:r>
            <a:r>
              <a:rPr lang="en-AU" sz="2800" smtClean="0"/>
              <a:t>is cold </a:t>
            </a:r>
            <a:r>
              <a:rPr lang="en-AU" sz="2800" smtClean="0"/>
              <a:t>to </a:t>
            </a:r>
            <a:r>
              <a:rPr lang="en-AU" sz="2800" b="1" dirty="0" smtClean="0"/>
              <a:t>hypothalamus</a:t>
            </a:r>
            <a:r>
              <a:rPr lang="en-AU" sz="2800" dirty="0" smtClean="0"/>
              <a:t> via sensory nerves</a:t>
            </a:r>
          </a:p>
          <a:p>
            <a:pPr marL="0" indent="0">
              <a:buNone/>
            </a:pPr>
            <a:endParaRPr lang="en-AU" sz="20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281237"/>
            <a:ext cx="4769802" cy="3452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554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AU" sz="3200" dirty="0" smtClean="0"/>
              <a:t>Hypothalamic responses to falling temperature</a:t>
            </a:r>
            <a:endParaRPr lang="en-A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en-AU" sz="2800" dirty="0" smtClean="0"/>
              <a:t>Vasoconstriction</a:t>
            </a:r>
          </a:p>
          <a:p>
            <a:pPr lvl="1"/>
            <a:r>
              <a:rPr lang="en-AU" sz="2400" dirty="0" smtClean="0"/>
              <a:t>Sympathetic stimulation from hypothalamus causes blood vessels to constrict</a:t>
            </a:r>
          </a:p>
          <a:p>
            <a:pPr lvl="1"/>
            <a:r>
              <a:rPr lang="en-AU" sz="2400" dirty="0" smtClean="0"/>
              <a:t>Decreases flow of warm blood to skin, so less heat exchange</a:t>
            </a:r>
          </a:p>
          <a:p>
            <a:pPr lvl="1"/>
            <a:endParaRPr lang="en-AU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284984"/>
            <a:ext cx="5553075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763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A569A09-7F04-46E0-AE2C-43B564715A6F}"/>
</file>

<file path=customXml/itemProps2.xml><?xml version="1.0" encoding="utf-8"?>
<ds:datastoreItem xmlns:ds="http://schemas.openxmlformats.org/officeDocument/2006/customXml" ds:itemID="{53EB45E5-B4EB-42BE-94B0-100489648B33}"/>
</file>

<file path=customXml/itemProps3.xml><?xml version="1.0" encoding="utf-8"?>
<ds:datastoreItem xmlns:ds="http://schemas.openxmlformats.org/officeDocument/2006/customXml" ds:itemID="{C3BD54DF-AA79-47C6-B611-8B3C601A3211}"/>
</file>

<file path=docProps/app.xml><?xml version="1.0" encoding="utf-8"?>
<Properties xmlns="http://schemas.openxmlformats.org/officeDocument/2006/extended-properties" xmlns:vt="http://schemas.openxmlformats.org/officeDocument/2006/docPropsVTypes">
  <TotalTime>2732</TotalTime>
  <Words>606</Words>
  <Application>Microsoft Office PowerPoint</Application>
  <PresentationFormat>On-screen Show (4:3)</PresentationFormat>
  <Paragraphs>114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Wingdings</vt:lpstr>
      <vt:lpstr>Office Theme</vt:lpstr>
      <vt:lpstr>Body Temperature Homeostasis</vt:lpstr>
      <vt:lpstr>Thermoregulation</vt:lpstr>
      <vt:lpstr>PowerPoint Presentation</vt:lpstr>
      <vt:lpstr>Heat Production</vt:lpstr>
      <vt:lpstr>Temperature receptors (thermoreceptors)</vt:lpstr>
      <vt:lpstr>PowerPoint Presentation</vt:lpstr>
      <vt:lpstr>Skin and temperature regulation</vt:lpstr>
      <vt:lpstr>Preventing body temp from falling</vt:lpstr>
      <vt:lpstr>Hypothalamic responses to falling temperature</vt:lpstr>
      <vt:lpstr>Hypothalamic responses to falling temperature</vt:lpstr>
      <vt:lpstr>Hypothalamic responses to falling temperature</vt:lpstr>
      <vt:lpstr>Hypothalamic responses to falling temperature</vt:lpstr>
      <vt:lpstr>Behavioural responses to falling temperature</vt:lpstr>
      <vt:lpstr>PowerPoint Presentation</vt:lpstr>
      <vt:lpstr>PowerPoint Presentation</vt:lpstr>
      <vt:lpstr>Preventing body temp from rising</vt:lpstr>
      <vt:lpstr>Hypothalamic responses to rising temperature</vt:lpstr>
      <vt:lpstr>Hypothalamic responses to rising temperature</vt:lpstr>
      <vt:lpstr>Behavioural responses to rising temperature</vt:lpstr>
      <vt:lpstr>PowerPoint Presentation</vt:lpstr>
      <vt:lpstr>PowerPoint Presentation</vt:lpstr>
      <vt:lpstr>PowerPoint Presentation</vt:lpstr>
      <vt:lpstr>PowerPoint Presentation</vt:lpstr>
      <vt:lpstr>Temperature Tolerance</vt:lpstr>
    </vt:vector>
  </TitlesOfParts>
  <Company>The 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Body Temperature Homeostasis</dc:title>
  <dc:creator>Robin L Byrne</dc:creator>
  <cp:lastModifiedBy>BYRNE Robin [Belmont City College]</cp:lastModifiedBy>
  <cp:revision>22</cp:revision>
  <cp:lastPrinted>2017-03-28T00:29:23Z</cp:lastPrinted>
  <dcterms:created xsi:type="dcterms:W3CDTF">2017-03-27T11:51:30Z</dcterms:created>
  <dcterms:modified xsi:type="dcterms:W3CDTF">2020-03-28T07:43:55Z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</Properties>
</file>