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8DF4-43C9-4623-AD7A-C1112696AC7A}" type="datetimeFigureOut">
              <a:rPr lang="en-AU" smtClean="0"/>
              <a:t>7/05/2021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5A1-E3E5-46CD-B7BE-83E7F0585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556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8DF4-43C9-4623-AD7A-C1112696AC7A}" type="datetimeFigureOut">
              <a:rPr lang="en-AU" smtClean="0"/>
              <a:t>7/05/2021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5A1-E3E5-46CD-B7BE-83E7F0585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72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8DF4-43C9-4623-AD7A-C1112696AC7A}" type="datetimeFigureOut">
              <a:rPr lang="en-AU" smtClean="0"/>
              <a:t>7/05/2021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5A1-E3E5-46CD-B7BE-83E7F0585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477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8DF4-43C9-4623-AD7A-C1112696AC7A}" type="datetimeFigureOut">
              <a:rPr lang="en-AU" smtClean="0"/>
              <a:t>7/05/2021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5A1-E3E5-46CD-B7BE-83E7F0585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39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8DF4-43C9-4623-AD7A-C1112696AC7A}" type="datetimeFigureOut">
              <a:rPr lang="en-AU" smtClean="0"/>
              <a:t>7/05/2021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5A1-E3E5-46CD-B7BE-83E7F0585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74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8DF4-43C9-4623-AD7A-C1112696AC7A}" type="datetimeFigureOut">
              <a:rPr lang="en-AU" smtClean="0"/>
              <a:t>7/05/2021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5A1-E3E5-46CD-B7BE-83E7F0585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60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8DF4-43C9-4623-AD7A-C1112696AC7A}" type="datetimeFigureOut">
              <a:rPr lang="en-AU" smtClean="0"/>
              <a:t>7/05/2021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5A1-E3E5-46CD-B7BE-83E7F0585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226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8DF4-43C9-4623-AD7A-C1112696AC7A}" type="datetimeFigureOut">
              <a:rPr lang="en-AU" smtClean="0"/>
              <a:t>7/05/2021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5A1-E3E5-46CD-B7BE-83E7F0585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993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8DF4-43C9-4623-AD7A-C1112696AC7A}" type="datetimeFigureOut">
              <a:rPr lang="en-AU" smtClean="0"/>
              <a:t>7/05/2021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5A1-E3E5-46CD-B7BE-83E7F0585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571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8DF4-43C9-4623-AD7A-C1112696AC7A}" type="datetimeFigureOut">
              <a:rPr lang="en-AU" smtClean="0"/>
              <a:t>7/05/2021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5A1-E3E5-46CD-B7BE-83E7F0585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185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8DF4-43C9-4623-AD7A-C1112696AC7A}" type="datetimeFigureOut">
              <a:rPr lang="en-AU" smtClean="0"/>
              <a:t>7/05/2021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875A1-E3E5-46CD-B7BE-83E7F0585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87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58DF4-43C9-4623-AD7A-C1112696AC7A}" type="datetimeFigureOut">
              <a:rPr lang="en-AU" smtClean="0"/>
              <a:t>7/05/2021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875A1-E3E5-46CD-B7BE-83E7F0585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481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1349" y="542925"/>
            <a:ext cx="2027737" cy="1200329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1:  Stimulus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endParaRPr lang="en-AU" sz="1200" dirty="0" smtClean="0">
              <a:solidFill>
                <a:srgbClr val="FF0000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Water concentration of blood plasma decreases </a:t>
            </a:r>
            <a:r>
              <a:rPr lang="en-AU" sz="1200" i="1" dirty="0" smtClean="0">
                <a:solidFill>
                  <a:srgbClr val="FF0000"/>
                </a:solidFill>
              </a:rPr>
              <a:t>0.5</a:t>
            </a:r>
            <a:r>
              <a:rPr lang="en-AU" sz="1200" dirty="0" smtClean="0">
                <a:solidFill>
                  <a:schemeClr val="tx1"/>
                </a:solidFill>
              </a:rPr>
              <a:t>/osmotic pressure of blood increases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endParaRPr lang="en-AU" sz="1200" dirty="0" smtClean="0">
              <a:solidFill>
                <a:srgbClr val="FF0000"/>
              </a:solidFill>
            </a:endParaRPr>
          </a:p>
          <a:p>
            <a:endParaRPr lang="en-AU" sz="12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5057" y="542924"/>
            <a:ext cx="3003097" cy="1200329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2:  Receptor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endParaRPr lang="en-AU" sz="1200" dirty="0" smtClean="0">
              <a:solidFill>
                <a:srgbClr val="FF0000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Rising osmotic pressure detected by:</a:t>
            </a:r>
          </a:p>
          <a:p>
            <a:pPr marL="228600" indent="-228600">
              <a:buAutoNum type="alphaLcParenR"/>
            </a:pPr>
            <a:r>
              <a:rPr lang="en-AU" sz="1200" dirty="0" err="1">
                <a:solidFill>
                  <a:schemeClr val="tx1"/>
                </a:solidFill>
              </a:rPr>
              <a:t>O</a:t>
            </a:r>
            <a:r>
              <a:rPr lang="en-AU" sz="1200" dirty="0" err="1" smtClean="0">
                <a:solidFill>
                  <a:schemeClr val="tx1"/>
                </a:solidFill>
              </a:rPr>
              <a:t>smoreceptors</a:t>
            </a:r>
            <a:r>
              <a:rPr lang="en-AU" sz="1200" dirty="0" smtClean="0">
                <a:solidFill>
                  <a:schemeClr val="tx1"/>
                </a:solidFill>
              </a:rPr>
              <a:t> in the hypothalamus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endParaRPr lang="en-AU" sz="12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r>
              <a:rPr lang="en-AU" sz="1200" dirty="0" smtClean="0">
                <a:solidFill>
                  <a:schemeClr val="tx1"/>
                </a:solidFill>
              </a:rPr>
              <a:t>Receptors in the renal tubules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endParaRPr lang="en-AU" sz="12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r>
              <a:rPr lang="en-AU" sz="1200" dirty="0" err="1" smtClean="0">
                <a:solidFill>
                  <a:schemeClr val="tx1"/>
                </a:solidFill>
              </a:rPr>
              <a:t>Osmoreceptors</a:t>
            </a:r>
            <a:r>
              <a:rPr lang="en-AU" sz="1200" dirty="0" smtClean="0">
                <a:solidFill>
                  <a:schemeClr val="tx1"/>
                </a:solidFill>
              </a:rPr>
              <a:t> in the thirst centre of the hypothalamus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endParaRPr lang="en-AU" sz="1200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29562" y="2955756"/>
            <a:ext cx="3121615" cy="1384995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3:  Modulator/Control Centre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endParaRPr lang="en-AU" sz="1200" b="1" dirty="0" smtClean="0"/>
          </a:p>
          <a:p>
            <a:pPr marL="228600" indent="-228600">
              <a:buAutoNum type="alphaLcParenR"/>
            </a:pPr>
            <a:r>
              <a:rPr lang="en-AU" sz="1200" dirty="0" smtClean="0">
                <a:solidFill>
                  <a:schemeClr val="tx1"/>
                </a:solidFill>
              </a:rPr>
              <a:t>Hypothalamus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endParaRPr lang="en-AU" sz="12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r>
              <a:rPr lang="en-AU" sz="1200" dirty="0" smtClean="0">
                <a:solidFill>
                  <a:schemeClr val="tx1"/>
                </a:solidFill>
              </a:rPr>
              <a:t>Adrenal Cortex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endParaRPr lang="en-AU" sz="12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r>
              <a:rPr lang="en-AU" sz="1200" dirty="0" smtClean="0">
                <a:solidFill>
                  <a:schemeClr val="tx1"/>
                </a:solidFill>
              </a:rPr>
              <a:t>Cerebral Cortex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endParaRPr lang="en-AU" sz="1200" dirty="0">
              <a:solidFill>
                <a:schemeClr val="tx1"/>
              </a:solidFill>
            </a:endParaRP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Receive information and Coordinate response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r>
              <a:rPr lang="en-AU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84619" y="5108317"/>
            <a:ext cx="2383972" cy="1015663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4:  Effectors  </a:t>
            </a:r>
            <a:endParaRPr lang="en-AU" sz="1200" dirty="0" smtClean="0"/>
          </a:p>
          <a:p>
            <a:r>
              <a:rPr lang="en-AU" sz="1200" dirty="0" smtClean="0"/>
              <a:t>a)&amp;b) distal convoluted tubule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r>
              <a:rPr lang="en-AU" sz="1200" dirty="0" smtClean="0"/>
              <a:t> and collecting duct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r>
              <a:rPr lang="en-AU" sz="1200" dirty="0" smtClean="0"/>
              <a:t> of the nephron</a:t>
            </a:r>
            <a:r>
              <a:rPr lang="en-AU" sz="1200" i="1" dirty="0">
                <a:solidFill>
                  <a:srgbClr val="FF0000"/>
                </a:solidFill>
              </a:rPr>
              <a:t> 0.5</a:t>
            </a:r>
            <a:endParaRPr lang="en-AU" sz="1200" dirty="0" smtClean="0"/>
          </a:p>
          <a:p>
            <a:r>
              <a:rPr lang="en-AU" sz="1200" dirty="0" smtClean="0"/>
              <a:t>c) Skeletal Muscle </a:t>
            </a:r>
            <a:r>
              <a:rPr lang="en-AU" sz="1200" i="1" dirty="0" smtClean="0">
                <a:solidFill>
                  <a:srgbClr val="FF0000"/>
                </a:solidFill>
              </a:rPr>
              <a:t>0.5</a:t>
            </a:r>
            <a:endParaRPr lang="en-AU" sz="120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10262" y="4554319"/>
            <a:ext cx="2813551" cy="2123658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5:  Response 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Increased concentration of water in the blood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r>
              <a:rPr lang="en-AU" sz="1200" dirty="0" smtClean="0">
                <a:solidFill>
                  <a:schemeClr val="tx1"/>
                </a:solidFill>
              </a:rPr>
              <a:t> via:</a:t>
            </a:r>
          </a:p>
          <a:p>
            <a:pPr marL="228600" indent="-228600">
              <a:buAutoNum type="alphaLcParenR"/>
            </a:pPr>
            <a:r>
              <a:rPr lang="en-AU" sz="1200" dirty="0" smtClean="0"/>
              <a:t>Active reabsorption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r>
              <a:rPr lang="en-AU" sz="1200" dirty="0" smtClean="0"/>
              <a:t> of water </a:t>
            </a:r>
            <a:r>
              <a:rPr lang="en-AU" sz="1200" i="1" dirty="0" smtClean="0">
                <a:solidFill>
                  <a:srgbClr val="FF0000"/>
                </a:solidFill>
              </a:rPr>
              <a:t>0.5</a:t>
            </a:r>
            <a:r>
              <a:rPr lang="en-AU" sz="1200" dirty="0" smtClean="0"/>
              <a:t> from the DCT and collecting duct.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endParaRPr lang="en-AU" sz="1200" dirty="0" smtClean="0"/>
          </a:p>
          <a:p>
            <a:pPr marL="228600" indent="-228600">
              <a:buAutoNum type="alphaLcParenR"/>
            </a:pPr>
            <a:r>
              <a:rPr lang="en-AU" sz="1200" dirty="0" smtClean="0"/>
              <a:t>Reabsorption of Na+ </a:t>
            </a:r>
            <a:r>
              <a:rPr lang="en-AU" sz="1200" i="1" dirty="0" smtClean="0">
                <a:solidFill>
                  <a:srgbClr val="FF0000"/>
                </a:solidFill>
              </a:rPr>
              <a:t>0.5 </a:t>
            </a:r>
            <a:r>
              <a:rPr lang="en-AU" sz="1200" dirty="0" smtClean="0"/>
              <a:t>and secretion of K+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r>
              <a:rPr lang="en-AU" sz="1200" dirty="0" smtClean="0"/>
              <a:t> in the DCT and collecting duct </a:t>
            </a:r>
            <a:r>
              <a:rPr lang="en-AU" sz="1200" i="1" dirty="0" smtClean="0">
                <a:solidFill>
                  <a:srgbClr val="FF0000"/>
                </a:solidFill>
              </a:rPr>
              <a:t>0.5</a:t>
            </a:r>
            <a:r>
              <a:rPr lang="en-AU" sz="1200" dirty="0" smtClean="0"/>
              <a:t>, with water moving with the Na+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endParaRPr lang="en-AU" sz="1200" dirty="0" smtClean="0"/>
          </a:p>
          <a:p>
            <a:r>
              <a:rPr lang="en-AU" sz="1200" dirty="0" smtClean="0"/>
              <a:t>c) Conscious action to decrease thirst </a:t>
            </a:r>
            <a:r>
              <a:rPr lang="en-AU" sz="1200" i="1" dirty="0" smtClean="0">
                <a:solidFill>
                  <a:srgbClr val="FF0000"/>
                </a:solidFill>
              </a:rPr>
              <a:t>0.5   </a:t>
            </a:r>
          </a:p>
          <a:p>
            <a:r>
              <a:rPr lang="en-AU" sz="1200" i="1" dirty="0">
                <a:solidFill>
                  <a:srgbClr val="FF0000"/>
                </a:solidFill>
              </a:rPr>
              <a:t> </a:t>
            </a:r>
            <a:r>
              <a:rPr lang="en-AU" sz="1200" i="1" dirty="0" smtClean="0">
                <a:solidFill>
                  <a:srgbClr val="FF0000"/>
                </a:solidFill>
              </a:rPr>
              <a:t>   </a:t>
            </a:r>
            <a:r>
              <a:rPr lang="en-AU" sz="1200" dirty="0" err="1" smtClean="0"/>
              <a:t>eg</a:t>
            </a:r>
            <a:r>
              <a:rPr lang="en-AU" sz="1200" dirty="0" smtClean="0"/>
              <a:t>:  drinking water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endParaRPr lang="en-AU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458324" y="1860944"/>
            <a:ext cx="2933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Messenger: </a:t>
            </a:r>
          </a:p>
          <a:p>
            <a:pPr marL="228600" indent="-228600">
              <a:buAutoNum type="alphaLcParenR"/>
            </a:pPr>
            <a:r>
              <a:rPr lang="en-AU" sz="1200" dirty="0" smtClean="0"/>
              <a:t>Signalling within the hypothalamus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endParaRPr lang="en-AU" sz="1200" dirty="0" smtClean="0"/>
          </a:p>
          <a:p>
            <a:pPr marL="228600" indent="-228600">
              <a:buAutoNum type="alphaLcParenR"/>
            </a:pPr>
            <a:r>
              <a:rPr lang="en-AU" sz="1200" dirty="0" smtClean="0"/>
              <a:t>Hormone Signalling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endParaRPr lang="en-AU" sz="1200" dirty="0" smtClean="0"/>
          </a:p>
          <a:p>
            <a:pPr marL="228600" indent="-228600">
              <a:buAutoNum type="alphaLcParenR"/>
            </a:pPr>
            <a:r>
              <a:rPr lang="en-AU" sz="1200" dirty="0" smtClean="0"/>
              <a:t>Nerve signals to higher brain centres</a:t>
            </a:r>
          </a:p>
          <a:p>
            <a:r>
              <a:rPr lang="en-AU" sz="1200" i="1" dirty="0" smtClean="0">
                <a:solidFill>
                  <a:srgbClr val="FF0000"/>
                </a:solidFill>
              </a:rPr>
              <a:t>       0.5</a:t>
            </a:r>
            <a:endParaRPr lang="en-AU" sz="1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458324" y="4336671"/>
            <a:ext cx="2437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Messenger: </a:t>
            </a:r>
          </a:p>
          <a:p>
            <a:pPr marL="228600" indent="-228600">
              <a:buAutoNum type="alphaLcParenR"/>
            </a:pPr>
            <a:r>
              <a:rPr lang="en-AU" sz="1200" dirty="0" smtClean="0"/>
              <a:t>ADH release from posterior pituitary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endParaRPr lang="en-AU" sz="1200" dirty="0" smtClean="0"/>
          </a:p>
          <a:p>
            <a:pPr marL="228600" indent="-228600">
              <a:buAutoNum type="alphaLcParenR"/>
            </a:pPr>
            <a:r>
              <a:rPr lang="en-AU" sz="1200" dirty="0" smtClean="0"/>
              <a:t>Aldosterone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endParaRPr lang="en-AU" sz="1200" dirty="0"/>
          </a:p>
          <a:p>
            <a:pPr marL="228600" indent="-228600">
              <a:buAutoNum type="alphaLcParenR"/>
            </a:pPr>
            <a:r>
              <a:rPr lang="en-AU" sz="1200" dirty="0" smtClean="0"/>
              <a:t>Somatic motor nerve signals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endParaRPr lang="en-AU" sz="12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04774" y="2955756"/>
            <a:ext cx="2713537" cy="1015663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/>
              <a:t>6</a:t>
            </a:r>
            <a:r>
              <a:rPr lang="en-AU" sz="1200" b="1" dirty="0" smtClean="0"/>
              <a:t>:  Feedback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endParaRPr lang="en-AU" sz="1200" dirty="0" smtClean="0">
              <a:solidFill>
                <a:srgbClr val="FF0000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Negative feedback: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endParaRPr lang="en-AU" sz="1200" dirty="0" smtClean="0">
              <a:solidFill>
                <a:schemeClr val="tx1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Water concentration/osmotic pressure return to set point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r>
              <a:rPr lang="en-AU" sz="1200" dirty="0" smtClean="0">
                <a:solidFill>
                  <a:schemeClr val="tx1"/>
                </a:solidFill>
              </a:rPr>
              <a:t>, stimulus ceases,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r>
              <a:rPr lang="en-AU" sz="1200" dirty="0" smtClean="0">
                <a:solidFill>
                  <a:schemeClr val="tx1"/>
                </a:solidFill>
              </a:rPr>
              <a:t> cycle stops. </a:t>
            </a:r>
            <a:r>
              <a:rPr lang="en-AU" sz="1200" i="1" dirty="0">
                <a:solidFill>
                  <a:srgbClr val="FF0000"/>
                </a:solidFill>
              </a:rPr>
              <a:t>0.5</a:t>
            </a:r>
            <a:endParaRPr lang="en-AU" sz="1200" dirty="0" smtClean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5" idx="3"/>
            <a:endCxn id="6" idx="0"/>
          </p:cNvCxnSpPr>
          <p:nvPr/>
        </p:nvCxnSpPr>
        <p:spPr>
          <a:xfrm>
            <a:off x="9178154" y="1143089"/>
            <a:ext cx="312216" cy="181266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8" idx="3"/>
          </p:cNvCxnSpPr>
          <p:nvPr/>
        </p:nvCxnSpPr>
        <p:spPr>
          <a:xfrm rot="5400000">
            <a:off x="8541782" y="4667561"/>
            <a:ext cx="1275398" cy="6217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10" idx="3"/>
          </p:cNvCxnSpPr>
          <p:nvPr/>
        </p:nvCxnSpPr>
        <p:spPr>
          <a:xfrm flipH="1" flipV="1">
            <a:off x="4923813" y="5616148"/>
            <a:ext cx="156080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1"/>
            <a:endCxn id="14" idx="2"/>
          </p:cNvCxnSpPr>
          <p:nvPr/>
        </p:nvCxnSpPr>
        <p:spPr>
          <a:xfrm rot="10800000">
            <a:off x="1461544" y="3971420"/>
            <a:ext cx="648719" cy="164472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5" idx="1"/>
          </p:cNvCxnSpPr>
          <p:nvPr/>
        </p:nvCxnSpPr>
        <p:spPr>
          <a:xfrm flipV="1">
            <a:off x="4129086" y="1143089"/>
            <a:ext cx="2045971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4" idx="0"/>
            <a:endCxn id="4" idx="1"/>
          </p:cNvCxnSpPr>
          <p:nvPr/>
        </p:nvCxnSpPr>
        <p:spPr>
          <a:xfrm rot="5400000" flipH="1" flipV="1">
            <a:off x="875113" y="1729520"/>
            <a:ext cx="1812666" cy="639806"/>
          </a:xfrm>
          <a:prstGeom prst="bentConnector2">
            <a:avLst/>
          </a:prstGeom>
          <a:ln w="28575" cap="rnd">
            <a:solidFill>
              <a:schemeClr val="tx1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69300" y="2561837"/>
            <a:ext cx="354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homeostasis when osmotic pressure increases / water concentration falls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34822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1349" y="607367"/>
            <a:ext cx="2027737" cy="1754326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1:  Stimulus </a:t>
            </a:r>
            <a:endParaRPr lang="en-AU" sz="1200" dirty="0" smtClean="0">
              <a:solidFill>
                <a:srgbClr val="FF0000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Rising blood 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 levels/rising H+ levels (falling pH)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Due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Increased exertion and cellular respiration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Decreased rate and depth of breathing</a:t>
            </a:r>
            <a:endParaRPr lang="en-AU" sz="1200" dirty="0" smtClean="0">
              <a:solidFill>
                <a:srgbClr val="FF0000"/>
              </a:solidFill>
            </a:endParaRPr>
          </a:p>
          <a:p>
            <a:endParaRPr lang="en-AU" sz="12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3288" y="792032"/>
            <a:ext cx="2713537" cy="1384995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2:  Receptors </a:t>
            </a:r>
          </a:p>
          <a:p>
            <a:pPr marL="228600" indent="-228600">
              <a:buAutoNum type="alphaLcParenR"/>
            </a:pPr>
            <a:r>
              <a:rPr lang="en-AU" sz="1200" dirty="0" smtClean="0">
                <a:solidFill>
                  <a:schemeClr val="tx1"/>
                </a:solidFill>
              </a:rPr>
              <a:t>Rising 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 levels detected by Chemoreceptors in the aortic body and carotid arch</a:t>
            </a:r>
          </a:p>
          <a:p>
            <a:pPr marL="228600" indent="-228600">
              <a:buAutoNum type="alphaLcParenR"/>
            </a:pPr>
            <a:r>
              <a:rPr lang="en-AU" sz="1200" dirty="0" smtClean="0">
                <a:solidFill>
                  <a:schemeClr val="tx1"/>
                </a:solidFill>
              </a:rPr>
              <a:t>Rising H+ levels (falling pH) detected by chemoreceptors in the carotid arch and medulla oblongata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29562" y="2955756"/>
            <a:ext cx="3057525" cy="1015663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3:  Modulator/Control Centre </a:t>
            </a:r>
          </a:p>
          <a:p>
            <a:endParaRPr lang="en-AU" sz="1200" dirty="0" smtClean="0"/>
          </a:p>
          <a:p>
            <a:r>
              <a:rPr lang="en-AU" sz="1200" dirty="0" smtClean="0">
                <a:solidFill>
                  <a:schemeClr val="tx1"/>
                </a:solidFill>
              </a:rPr>
              <a:t>Respiratory centre in the medulla oblongata receives information and coordinates actions to reduce 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 concentration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8589" y="5411747"/>
            <a:ext cx="2122986" cy="646331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4:  Effectors  </a:t>
            </a:r>
          </a:p>
          <a:p>
            <a:r>
              <a:rPr lang="en-AU" sz="1200" dirty="0" smtClean="0"/>
              <a:t>Diaphragm </a:t>
            </a:r>
            <a:endParaRPr lang="en-AU" sz="1200" dirty="0"/>
          </a:p>
          <a:p>
            <a:r>
              <a:rPr lang="en-AU" sz="1200" dirty="0" smtClean="0"/>
              <a:t>Intercostal Muscles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1349" y="5042414"/>
            <a:ext cx="3148557" cy="1384995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5:  Response </a:t>
            </a:r>
            <a:endParaRPr lang="en-AU" sz="1200" dirty="0" smtClean="0">
              <a:solidFill>
                <a:srgbClr val="FF0000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Diaphragm and Intercostal muscles act to increase rate and depth of breathing. 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More 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 is excreted via the respiratory tract, so blood 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 falls, H+ concentration falls (pH rises)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58325" y="1835498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Messenger: </a:t>
            </a:r>
          </a:p>
          <a:p>
            <a:r>
              <a:rPr lang="en-AU" sz="1200" dirty="0" smtClean="0"/>
              <a:t>Nervous System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58324" y="4626917"/>
            <a:ext cx="221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Messenger: </a:t>
            </a:r>
          </a:p>
          <a:p>
            <a:r>
              <a:rPr lang="en-AU" sz="1200" dirty="0" smtClean="0"/>
              <a:t>Autonomic Nervous System</a:t>
            </a:r>
          </a:p>
          <a:p>
            <a:endParaRPr lang="en-AU" sz="1200" dirty="0" smtClean="0"/>
          </a:p>
          <a:p>
            <a:endParaRPr lang="en-AU" sz="1200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774" y="2955756"/>
            <a:ext cx="2713537" cy="1015663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/>
              <a:t>6</a:t>
            </a:r>
            <a:r>
              <a:rPr lang="en-AU" sz="1200" b="1" dirty="0" smtClean="0"/>
              <a:t>:  Feedback </a:t>
            </a:r>
            <a:endParaRPr lang="en-AU" sz="1200" dirty="0" smtClean="0">
              <a:solidFill>
                <a:srgbClr val="FF0000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Negative feedback: 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/H+/pH levels return to set point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Stimulus Ceases 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Cycle Stops </a:t>
            </a:r>
            <a:endParaRPr lang="en-AU" sz="1200" dirty="0" smtClean="0">
              <a:solidFill>
                <a:srgbClr val="FF0000"/>
              </a:solidFill>
            </a:endParaRPr>
          </a:p>
        </p:txBody>
      </p:sp>
      <p:cxnSp>
        <p:nvCxnSpPr>
          <p:cNvPr id="18" name="Elbow Connector 17"/>
          <p:cNvCxnSpPr>
            <a:stCxn id="5" idx="3"/>
            <a:endCxn id="6" idx="0"/>
          </p:cNvCxnSpPr>
          <p:nvPr/>
        </p:nvCxnSpPr>
        <p:spPr>
          <a:xfrm>
            <a:off x="8886825" y="1484530"/>
            <a:ext cx="571500" cy="1471226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8" idx="3"/>
          </p:cNvCxnSpPr>
          <p:nvPr/>
        </p:nvCxnSpPr>
        <p:spPr>
          <a:xfrm rot="5400000">
            <a:off x="8243203" y="4519791"/>
            <a:ext cx="1763494" cy="6667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10" idx="3"/>
          </p:cNvCxnSpPr>
          <p:nvPr/>
        </p:nvCxnSpPr>
        <p:spPr>
          <a:xfrm flipH="1" flipV="1">
            <a:off x="5249906" y="5734912"/>
            <a:ext cx="141868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1"/>
            <a:endCxn id="14" idx="2"/>
          </p:cNvCxnSpPr>
          <p:nvPr/>
        </p:nvCxnSpPr>
        <p:spPr>
          <a:xfrm rot="10800000">
            <a:off x="1461543" y="3971420"/>
            <a:ext cx="639806" cy="176349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5" idx="1"/>
          </p:cNvCxnSpPr>
          <p:nvPr/>
        </p:nvCxnSpPr>
        <p:spPr>
          <a:xfrm>
            <a:off x="4129086" y="1484530"/>
            <a:ext cx="20442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4" idx="0"/>
            <a:endCxn id="4" idx="1"/>
          </p:cNvCxnSpPr>
          <p:nvPr/>
        </p:nvCxnSpPr>
        <p:spPr>
          <a:xfrm rot="5400000" flipH="1" flipV="1">
            <a:off x="1045833" y="1900240"/>
            <a:ext cx="1471226" cy="639806"/>
          </a:xfrm>
          <a:prstGeom prst="bentConnector2">
            <a:avLst/>
          </a:prstGeom>
          <a:ln w="28575" cap="rnd">
            <a:solidFill>
              <a:schemeClr val="tx1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02286" y="3044441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Homeostasis when CO</a:t>
            </a:r>
            <a:r>
              <a:rPr lang="en-AU" b="1" baseline="-25000" dirty="0" smtClean="0"/>
              <a:t>2</a:t>
            </a:r>
            <a:r>
              <a:rPr lang="en-AU" b="1" dirty="0" smtClean="0"/>
              <a:t> levels rise above set point</a:t>
            </a:r>
            <a:endParaRPr lang="en-AU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627" y="3824690"/>
            <a:ext cx="37623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1349" y="607367"/>
            <a:ext cx="2123518" cy="1569660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1:  Stimulus </a:t>
            </a:r>
            <a:endParaRPr lang="en-AU" sz="1200" dirty="0" smtClean="0">
              <a:solidFill>
                <a:srgbClr val="FF0000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Falling blood 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 levels/falling H+ levels (rising pH)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Due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Hyperventilation (due to pain, anxiety, or voluntary choice)</a:t>
            </a:r>
          </a:p>
          <a:p>
            <a:endParaRPr lang="en-AU" sz="12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3288" y="792032"/>
            <a:ext cx="2713537" cy="1384995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2:  Receptors </a:t>
            </a:r>
          </a:p>
          <a:p>
            <a:pPr marL="228600" indent="-228600">
              <a:buAutoNum type="alphaLcParenR"/>
            </a:pPr>
            <a:r>
              <a:rPr lang="en-AU" sz="1200" dirty="0" smtClean="0">
                <a:solidFill>
                  <a:schemeClr val="tx1"/>
                </a:solidFill>
              </a:rPr>
              <a:t>Falling 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 levels detected by Chemoreceptors in the aortic body and carotid arch</a:t>
            </a:r>
          </a:p>
          <a:p>
            <a:pPr marL="228600" indent="-228600">
              <a:buAutoNum type="alphaLcParenR"/>
            </a:pPr>
            <a:r>
              <a:rPr lang="en-AU" sz="1200" dirty="0" smtClean="0">
                <a:solidFill>
                  <a:schemeClr val="tx1"/>
                </a:solidFill>
              </a:rPr>
              <a:t>Falling H+ levels (rising pH) detected by chemoreceptors in the carotid arch and medulla oblongata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29562" y="2955756"/>
            <a:ext cx="3057525" cy="1015663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3:  Modulator/Control Centre </a:t>
            </a:r>
          </a:p>
          <a:p>
            <a:endParaRPr lang="en-AU" sz="1200" dirty="0" smtClean="0"/>
          </a:p>
          <a:p>
            <a:r>
              <a:rPr lang="en-AU" sz="1200" dirty="0" smtClean="0">
                <a:solidFill>
                  <a:schemeClr val="tx1"/>
                </a:solidFill>
              </a:rPr>
              <a:t>Respiratory centre in the medulla oblongata receives information and coordinates actions to increase 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 concentration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8589" y="5411747"/>
            <a:ext cx="2122986" cy="646331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4:  Effectors  </a:t>
            </a:r>
          </a:p>
          <a:p>
            <a:r>
              <a:rPr lang="en-AU" sz="1200" dirty="0" smtClean="0"/>
              <a:t>Diaphragm </a:t>
            </a:r>
            <a:endParaRPr lang="en-AU" sz="1200" dirty="0"/>
          </a:p>
          <a:p>
            <a:r>
              <a:rPr lang="en-AU" sz="1200" dirty="0" smtClean="0"/>
              <a:t>Intercostal Muscles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1349" y="5042414"/>
            <a:ext cx="3148557" cy="1384995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5:  Response </a:t>
            </a:r>
            <a:endParaRPr lang="en-AU" sz="1200" dirty="0" smtClean="0">
              <a:solidFill>
                <a:srgbClr val="FF0000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Diaphragm and Intercostal muscles act to decrease rate and depth of breathing. 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Less 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 is excreted via the respiratory tract, so blood 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 rises, H+ concentration rises (pH falls)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58325" y="1835498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Messenger: </a:t>
            </a:r>
          </a:p>
          <a:p>
            <a:r>
              <a:rPr lang="en-AU" sz="1200" dirty="0" smtClean="0"/>
              <a:t>Nervous System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58324" y="4626917"/>
            <a:ext cx="221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Messenger: </a:t>
            </a:r>
          </a:p>
          <a:p>
            <a:r>
              <a:rPr lang="en-AU" sz="1200" dirty="0" smtClean="0"/>
              <a:t>Autonomic Nervous System</a:t>
            </a:r>
          </a:p>
          <a:p>
            <a:endParaRPr lang="en-AU" sz="1200" dirty="0" smtClean="0"/>
          </a:p>
          <a:p>
            <a:endParaRPr lang="en-AU" sz="1200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774" y="2955756"/>
            <a:ext cx="2713537" cy="1015663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/>
              <a:t>6</a:t>
            </a:r>
            <a:r>
              <a:rPr lang="en-AU" sz="1200" b="1" dirty="0" smtClean="0"/>
              <a:t>:  Feedback </a:t>
            </a:r>
            <a:endParaRPr lang="en-AU" sz="1200" dirty="0" smtClean="0">
              <a:solidFill>
                <a:srgbClr val="FF0000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Negative feedback: 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/H+/pH levels return to set point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Stimulus Ceases 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Cycle Stops </a:t>
            </a:r>
            <a:endParaRPr lang="en-AU" sz="1200" dirty="0" smtClean="0">
              <a:solidFill>
                <a:srgbClr val="FF0000"/>
              </a:solidFill>
            </a:endParaRPr>
          </a:p>
        </p:txBody>
      </p:sp>
      <p:cxnSp>
        <p:nvCxnSpPr>
          <p:cNvPr id="18" name="Elbow Connector 17"/>
          <p:cNvCxnSpPr>
            <a:stCxn id="5" idx="3"/>
            <a:endCxn id="6" idx="0"/>
          </p:cNvCxnSpPr>
          <p:nvPr/>
        </p:nvCxnSpPr>
        <p:spPr>
          <a:xfrm>
            <a:off x="8886825" y="1484530"/>
            <a:ext cx="571500" cy="1471226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8" idx="3"/>
          </p:cNvCxnSpPr>
          <p:nvPr/>
        </p:nvCxnSpPr>
        <p:spPr>
          <a:xfrm rot="5400000">
            <a:off x="8243203" y="4519791"/>
            <a:ext cx="1763494" cy="6667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10" idx="3"/>
          </p:cNvCxnSpPr>
          <p:nvPr/>
        </p:nvCxnSpPr>
        <p:spPr>
          <a:xfrm flipH="1" flipV="1">
            <a:off x="5249906" y="5734912"/>
            <a:ext cx="141868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1"/>
            <a:endCxn id="14" idx="2"/>
          </p:cNvCxnSpPr>
          <p:nvPr/>
        </p:nvCxnSpPr>
        <p:spPr>
          <a:xfrm rot="10800000">
            <a:off x="1461543" y="3971420"/>
            <a:ext cx="639806" cy="176349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5" idx="1"/>
          </p:cNvCxnSpPr>
          <p:nvPr/>
        </p:nvCxnSpPr>
        <p:spPr>
          <a:xfrm>
            <a:off x="4129086" y="1484530"/>
            <a:ext cx="20442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4" idx="0"/>
            <a:endCxn id="4" idx="1"/>
          </p:cNvCxnSpPr>
          <p:nvPr/>
        </p:nvCxnSpPr>
        <p:spPr>
          <a:xfrm rot="5400000" flipH="1" flipV="1">
            <a:off x="1045833" y="1900240"/>
            <a:ext cx="1471226" cy="639806"/>
          </a:xfrm>
          <a:prstGeom prst="bentConnector2">
            <a:avLst/>
          </a:prstGeom>
          <a:ln w="28575" cap="rnd">
            <a:solidFill>
              <a:schemeClr val="tx1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02286" y="3044441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Homeostasis when CO</a:t>
            </a:r>
            <a:r>
              <a:rPr lang="en-AU" b="1" baseline="-25000" dirty="0" smtClean="0"/>
              <a:t>2</a:t>
            </a:r>
            <a:r>
              <a:rPr lang="en-AU" b="1" dirty="0" smtClean="0"/>
              <a:t> levels fall below set point</a:t>
            </a:r>
            <a:endParaRPr lang="en-AU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627" y="3648975"/>
            <a:ext cx="37052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6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1349" y="727590"/>
            <a:ext cx="2027737" cy="646331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1:  Stimulus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Rising blood glucose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  <a:r>
              <a:rPr lang="en-AU" sz="1200" dirty="0" smtClean="0">
                <a:solidFill>
                  <a:schemeClr val="tx1"/>
                </a:solidFill>
              </a:rPr>
              <a:t> </a:t>
            </a:r>
            <a:endParaRPr lang="en-AU" sz="1200" dirty="0" smtClean="0">
              <a:solidFill>
                <a:srgbClr val="FF0000"/>
              </a:solidFill>
            </a:endParaRPr>
          </a:p>
          <a:p>
            <a:endParaRPr lang="en-AU" sz="12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3288" y="607368"/>
            <a:ext cx="2713537" cy="830997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2:  Receptor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Rising blood glucose 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  <a:endParaRPr lang="en-AU" sz="1200" dirty="0" smtClean="0">
              <a:solidFill>
                <a:schemeClr val="tx1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detected by beta cells in pancreatic islets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9562" y="2955756"/>
            <a:ext cx="3057525" cy="830997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3:  Modulator/Control Centre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Beta cells in pancreatic islets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Initiate process to lower blood glucose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  <a:r>
              <a:rPr lang="en-AU" sz="1200" dirty="0" smtClean="0">
                <a:solidFill>
                  <a:schemeClr val="tx1"/>
                </a:solidFill>
              </a:rPr>
              <a:t> </a:t>
            </a:r>
            <a:endParaRPr lang="en-AU" sz="1200" dirty="0" smtClean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8589" y="5265270"/>
            <a:ext cx="2122986" cy="830997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4:  Effectors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  <a:r>
              <a:rPr lang="en-AU" sz="1200" b="1" dirty="0" smtClean="0"/>
              <a:t>  </a:t>
            </a:r>
            <a:endParaRPr lang="en-AU" sz="1200" dirty="0" smtClean="0"/>
          </a:p>
          <a:p>
            <a:r>
              <a:rPr lang="en-AU" sz="1200" dirty="0" smtClean="0"/>
              <a:t>Liver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Body cells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  <a:endParaRPr lang="en-AU" sz="1200" dirty="0" smtClean="0">
              <a:solidFill>
                <a:schemeClr val="tx1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Fat Cells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1348" y="4626917"/>
            <a:ext cx="3480301" cy="2123658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5:  Response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Liver: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Glycogenesis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  <a:endParaRPr lang="en-AU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Lipogenesis</a:t>
            </a:r>
            <a:r>
              <a:rPr lang="en-AU" sz="1200" dirty="0" smtClean="0">
                <a:solidFill>
                  <a:srgbClr val="FF0000"/>
                </a:solidFill>
              </a:rPr>
              <a:t>	</a:t>
            </a:r>
            <a:r>
              <a:rPr lang="en-AU" sz="1200" dirty="0" smtClean="0">
                <a:solidFill>
                  <a:schemeClr val="tx1"/>
                </a:solidFill>
              </a:rPr>
              <a:t>once glycogen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     stores are full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  <a:r>
              <a:rPr lang="en-AU" sz="1200" dirty="0"/>
              <a:t>	 </a:t>
            </a:r>
            <a:r>
              <a:rPr lang="en-AU" sz="1200" dirty="0" smtClean="0"/>
              <a:t>        </a:t>
            </a:r>
            <a:r>
              <a:rPr lang="en-AU" sz="1200" dirty="0" smtClean="0">
                <a:solidFill>
                  <a:schemeClr val="tx1"/>
                </a:solidFill>
              </a:rPr>
              <a:t>remove 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		         glucose from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  <a:endParaRPr lang="en-AU" sz="1200" dirty="0" smtClean="0">
              <a:solidFill>
                <a:schemeClr val="tx1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Body Cells: </a:t>
            </a:r>
            <a:r>
              <a:rPr lang="en-AU" sz="1200" dirty="0">
                <a:solidFill>
                  <a:srgbClr val="FF0000"/>
                </a:solidFill>
              </a:rPr>
              <a:t>	</a:t>
            </a:r>
            <a:r>
              <a:rPr lang="en-AU" sz="1200" dirty="0" smtClean="0">
                <a:solidFill>
                  <a:schemeClr val="tx1"/>
                </a:solidFill>
              </a:rPr>
              <a:t> 	  </a:t>
            </a:r>
            <a:r>
              <a:rPr lang="en-AU" sz="1200" dirty="0">
                <a:solidFill>
                  <a:schemeClr val="tx1"/>
                </a:solidFill>
              </a:rPr>
              <a:t> </a:t>
            </a:r>
            <a:r>
              <a:rPr lang="en-AU" sz="1200" dirty="0" smtClean="0">
                <a:solidFill>
                  <a:schemeClr val="tx1"/>
                </a:solidFill>
              </a:rPr>
              <a:t>      bloodstream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Absorb glucose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  <a:endParaRPr lang="en-AU" sz="1200" dirty="0" smtClean="0">
              <a:solidFill>
                <a:schemeClr val="tx1"/>
              </a:solidFill>
            </a:endParaRPr>
          </a:p>
          <a:p>
            <a:endParaRPr lang="en-AU" sz="1200" dirty="0" smtClean="0">
              <a:solidFill>
                <a:schemeClr val="tx1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Fat Cells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convert excess glucose to fat via lipogenesis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58325" y="1835498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Messenger: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  <a:endParaRPr lang="en-AU" sz="1200" b="1" dirty="0" smtClean="0"/>
          </a:p>
          <a:p>
            <a:r>
              <a:rPr lang="en-AU" sz="1200" dirty="0" smtClean="0"/>
              <a:t>Signalling within pancreatic islets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  <a:r>
              <a:rPr lang="en-AU" sz="1200" dirty="0" smtClean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58324" y="4626917"/>
            <a:ext cx="221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Messenger: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  <a:r>
              <a:rPr lang="en-AU" sz="1200" b="1" dirty="0" smtClean="0"/>
              <a:t> </a:t>
            </a:r>
          </a:p>
          <a:p>
            <a:r>
              <a:rPr lang="en-AU" sz="1200" dirty="0" smtClean="0"/>
              <a:t>Insulin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  <a:endParaRPr lang="en-AU" sz="1200" dirty="0" smtClean="0"/>
          </a:p>
          <a:p>
            <a:endParaRPr lang="en-AU" sz="1200" dirty="0" smtClean="0">
              <a:solidFill>
                <a:srgbClr val="FF0000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4019548" y="5049112"/>
            <a:ext cx="219075" cy="1371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104774" y="2955756"/>
            <a:ext cx="2713537" cy="1015663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/>
              <a:t>6</a:t>
            </a:r>
            <a:r>
              <a:rPr lang="en-AU" sz="1200" b="1" dirty="0" smtClean="0"/>
              <a:t>:  Feedback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Negative feedback: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  <a:endParaRPr lang="en-AU" sz="1200" dirty="0" smtClean="0">
              <a:solidFill>
                <a:schemeClr val="tx1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Blood glucose falls back to set point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  <a:r>
              <a:rPr lang="en-AU" sz="1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Stimulus Ceases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  <a:endParaRPr lang="en-AU" sz="1200" dirty="0" smtClean="0">
              <a:solidFill>
                <a:schemeClr val="tx1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Cycle Stops </a:t>
            </a:r>
            <a:r>
              <a:rPr lang="en-AU" sz="1200" dirty="0" smtClean="0">
                <a:solidFill>
                  <a:srgbClr val="FF0000"/>
                </a:solidFill>
              </a:rPr>
              <a:t>0.5</a:t>
            </a:r>
          </a:p>
        </p:txBody>
      </p:sp>
      <p:cxnSp>
        <p:nvCxnSpPr>
          <p:cNvPr id="18" name="Elbow Connector 17"/>
          <p:cNvCxnSpPr>
            <a:stCxn id="5" idx="3"/>
            <a:endCxn id="6" idx="0"/>
          </p:cNvCxnSpPr>
          <p:nvPr/>
        </p:nvCxnSpPr>
        <p:spPr>
          <a:xfrm>
            <a:off x="8886825" y="1050757"/>
            <a:ext cx="571500" cy="190499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5400000">
            <a:off x="8104703" y="4327147"/>
            <a:ext cx="2040493" cy="6667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</p:cNvCxnSpPr>
          <p:nvPr/>
        </p:nvCxnSpPr>
        <p:spPr>
          <a:xfrm flipH="1">
            <a:off x="5581649" y="5680769"/>
            <a:ext cx="10869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1"/>
            <a:endCxn id="14" idx="2"/>
          </p:cNvCxnSpPr>
          <p:nvPr/>
        </p:nvCxnSpPr>
        <p:spPr>
          <a:xfrm rot="10800000">
            <a:off x="1461543" y="3971419"/>
            <a:ext cx="639806" cy="17634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5" idx="1"/>
          </p:cNvCxnSpPr>
          <p:nvPr/>
        </p:nvCxnSpPr>
        <p:spPr>
          <a:xfrm>
            <a:off x="4129086" y="1050756"/>
            <a:ext cx="2044202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4" idx="0"/>
            <a:endCxn id="4" idx="1"/>
          </p:cNvCxnSpPr>
          <p:nvPr/>
        </p:nvCxnSpPr>
        <p:spPr>
          <a:xfrm rot="5400000" flipH="1" flipV="1">
            <a:off x="828946" y="1683353"/>
            <a:ext cx="1905000" cy="639806"/>
          </a:xfrm>
          <a:prstGeom prst="bentConnector2">
            <a:avLst/>
          </a:prstGeom>
          <a:ln w="28575" cap="rnd">
            <a:solidFill>
              <a:schemeClr val="tx1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52850" y="2847975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Homeostasis when blood glucose rises above set point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0405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1349" y="607367"/>
            <a:ext cx="2027737" cy="1569660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1:  Stimulus </a:t>
            </a:r>
            <a:endParaRPr lang="en-AU" sz="1200" dirty="0" smtClean="0">
              <a:solidFill>
                <a:srgbClr val="FF0000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Rising body temperature.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In this case due to increased thyroxine causing increased metabolism, which releases heat as a by-product.</a:t>
            </a:r>
            <a:endParaRPr lang="en-AU" sz="1200" dirty="0" smtClean="0">
              <a:solidFill>
                <a:srgbClr val="FF0000"/>
              </a:solidFill>
            </a:endParaRPr>
          </a:p>
          <a:p>
            <a:endParaRPr lang="en-AU" sz="12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3288" y="887119"/>
            <a:ext cx="2713537" cy="1015663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2:  Receptors</a:t>
            </a:r>
          </a:p>
          <a:p>
            <a:endParaRPr lang="en-AU" sz="1200" dirty="0"/>
          </a:p>
          <a:p>
            <a:r>
              <a:rPr lang="en-AU" sz="1200" dirty="0" smtClean="0"/>
              <a:t>Rising body temperature is detected by </a:t>
            </a:r>
            <a:r>
              <a:rPr lang="en-AU" sz="1200" dirty="0" err="1" smtClean="0"/>
              <a:t>thermoreceptors</a:t>
            </a:r>
            <a:r>
              <a:rPr lang="en-AU" sz="1200" dirty="0" smtClean="0"/>
              <a:t> in the hypothalamus.</a:t>
            </a:r>
          </a:p>
          <a:p>
            <a:endParaRPr lang="en-AU" sz="1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929562" y="2955756"/>
            <a:ext cx="3057525" cy="830997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3:  Modulator/Control Centre </a:t>
            </a:r>
          </a:p>
          <a:p>
            <a:r>
              <a:rPr lang="en-AU" sz="1200" dirty="0" smtClean="0"/>
              <a:t>Hypothalamus detects rising body temperature and coordinates actions to reduce body temperature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8589" y="5411747"/>
            <a:ext cx="2122986" cy="461665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4:  Effectors  </a:t>
            </a:r>
          </a:p>
          <a:p>
            <a:r>
              <a:rPr lang="en-AU" sz="1200" dirty="0" smtClean="0"/>
              <a:t>Sweat glands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1349" y="5042414"/>
            <a:ext cx="3148557" cy="830997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5:  Response 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Sweat glands increase excretion of sweat, which evaporates from the skin surface, removing heat.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58325" y="1835498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Messenger: </a:t>
            </a:r>
          </a:p>
          <a:p>
            <a:r>
              <a:rPr lang="en-AU" sz="1200" dirty="0" smtClean="0"/>
              <a:t>Signalling within the hypothalamus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58324" y="4626917"/>
            <a:ext cx="221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Messenger: </a:t>
            </a:r>
          </a:p>
          <a:p>
            <a:r>
              <a:rPr lang="en-AU" sz="1200" dirty="0" smtClean="0"/>
              <a:t>Autonomic Nervous System</a:t>
            </a:r>
          </a:p>
          <a:p>
            <a:endParaRPr lang="en-AU" sz="1200" dirty="0" smtClean="0"/>
          </a:p>
          <a:p>
            <a:endParaRPr lang="en-AU" sz="1200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774" y="2955756"/>
            <a:ext cx="2713537" cy="1938992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/>
              <a:t>6</a:t>
            </a:r>
            <a:r>
              <a:rPr lang="en-AU" sz="1200" b="1" dirty="0" smtClean="0"/>
              <a:t>:  Feedback 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In a healthy person, body temperature would decrease back to homeostatic levels, the stimulus would cease and the cycle would stop.  In a person with hyperthyroidism, the increased metabolism would continue to increase body heat, so the sweating response would be triggered more often and for longer periods. </a:t>
            </a:r>
          </a:p>
        </p:txBody>
      </p:sp>
      <p:cxnSp>
        <p:nvCxnSpPr>
          <p:cNvPr id="18" name="Elbow Connector 17"/>
          <p:cNvCxnSpPr>
            <a:stCxn id="5" idx="3"/>
            <a:endCxn id="6" idx="0"/>
          </p:cNvCxnSpPr>
          <p:nvPr/>
        </p:nvCxnSpPr>
        <p:spPr>
          <a:xfrm>
            <a:off x="8886825" y="1484530"/>
            <a:ext cx="571500" cy="1471226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8" idx="3"/>
          </p:cNvCxnSpPr>
          <p:nvPr/>
        </p:nvCxnSpPr>
        <p:spPr>
          <a:xfrm rot="5400000">
            <a:off x="8197037" y="4381291"/>
            <a:ext cx="1855827" cy="6667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10" idx="3"/>
          </p:cNvCxnSpPr>
          <p:nvPr/>
        </p:nvCxnSpPr>
        <p:spPr>
          <a:xfrm flipH="1" flipV="1">
            <a:off x="5249906" y="5734912"/>
            <a:ext cx="141868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1"/>
            <a:endCxn id="14" idx="2"/>
          </p:cNvCxnSpPr>
          <p:nvPr/>
        </p:nvCxnSpPr>
        <p:spPr>
          <a:xfrm rot="10800000">
            <a:off x="1461543" y="4894749"/>
            <a:ext cx="639806" cy="56316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5" idx="1"/>
          </p:cNvCxnSpPr>
          <p:nvPr/>
        </p:nvCxnSpPr>
        <p:spPr>
          <a:xfrm>
            <a:off x="4129086" y="1392197"/>
            <a:ext cx="2044202" cy="27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5400000" flipH="1" flipV="1">
            <a:off x="1045833" y="1820688"/>
            <a:ext cx="1471226" cy="639806"/>
          </a:xfrm>
          <a:prstGeom prst="bentConnector2">
            <a:avLst/>
          </a:prstGeom>
          <a:ln w="28575" cap="rnd">
            <a:solidFill>
              <a:schemeClr val="tx1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02286" y="3044441"/>
            <a:ext cx="354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Why do people with hyperthyroidism sweat excessively?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8546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1349" y="515032"/>
            <a:ext cx="2182784" cy="1938992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1:  Stimulus </a:t>
            </a:r>
            <a:r>
              <a:rPr lang="en-AU" sz="1200" dirty="0" smtClean="0">
                <a:solidFill>
                  <a:srgbClr val="FF0000"/>
                </a:solidFill>
              </a:rPr>
              <a:t>(0.5)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Rising body temperature. </a:t>
            </a:r>
            <a:r>
              <a:rPr lang="en-AU" sz="1200" dirty="0">
                <a:solidFill>
                  <a:srgbClr val="FF0000"/>
                </a:solidFill>
              </a:rPr>
              <a:t>(0.5)</a:t>
            </a:r>
          </a:p>
          <a:p>
            <a:endParaRPr lang="en-AU" sz="1200" dirty="0" smtClean="0">
              <a:solidFill>
                <a:schemeClr val="tx1"/>
              </a:solidFill>
            </a:endParaRP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In this case due to increased thyroxine </a:t>
            </a:r>
            <a:r>
              <a:rPr lang="en-AU" sz="1200" dirty="0">
                <a:solidFill>
                  <a:srgbClr val="FF0000"/>
                </a:solidFill>
              </a:rPr>
              <a:t>(</a:t>
            </a:r>
            <a:r>
              <a:rPr lang="en-AU" sz="1200" dirty="0" smtClean="0">
                <a:solidFill>
                  <a:srgbClr val="FF0000"/>
                </a:solidFill>
              </a:rPr>
              <a:t>0.5) </a:t>
            </a:r>
            <a:r>
              <a:rPr lang="en-AU" sz="1200" dirty="0" smtClean="0">
                <a:solidFill>
                  <a:schemeClr val="tx1"/>
                </a:solidFill>
              </a:rPr>
              <a:t>causing increased metabolism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r>
              <a:rPr lang="en-AU" sz="1200" dirty="0" smtClean="0">
                <a:solidFill>
                  <a:schemeClr val="tx1"/>
                </a:solidFill>
              </a:rPr>
              <a:t>, which releases heat as a by-product. </a:t>
            </a:r>
            <a:r>
              <a:rPr lang="en-AU" sz="1200" dirty="0">
                <a:solidFill>
                  <a:srgbClr val="FF0000"/>
                </a:solidFill>
              </a:rPr>
              <a:t>(0.5)</a:t>
            </a:r>
          </a:p>
          <a:p>
            <a:endParaRPr lang="en-AU" sz="12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3288" y="976697"/>
            <a:ext cx="2713537" cy="1015663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2:  Receptor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endParaRPr lang="en-AU" sz="1200" b="1" dirty="0" smtClean="0"/>
          </a:p>
          <a:p>
            <a:endParaRPr lang="en-AU" sz="1200" dirty="0"/>
          </a:p>
          <a:p>
            <a:r>
              <a:rPr lang="en-AU" sz="1200" dirty="0" smtClean="0"/>
              <a:t>Rising body temperature is detected by </a:t>
            </a:r>
            <a:r>
              <a:rPr lang="en-AU" sz="1200" dirty="0" err="1" smtClean="0"/>
              <a:t>thermoreceptors</a:t>
            </a:r>
            <a:r>
              <a:rPr lang="en-AU" sz="1200" dirty="0" smtClean="0"/>
              <a:t>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r>
              <a:rPr lang="en-AU" sz="1200" dirty="0" smtClean="0"/>
              <a:t> in the hypothalamus.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endParaRPr lang="en-AU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929562" y="2955756"/>
            <a:ext cx="3057525" cy="830997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3:  Modulator/Control Centre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endParaRPr lang="en-AU" sz="1200" b="1" dirty="0" smtClean="0"/>
          </a:p>
          <a:p>
            <a:r>
              <a:rPr lang="en-AU" sz="1200" dirty="0" smtClean="0"/>
              <a:t>Hypothalamus</a:t>
            </a:r>
            <a:r>
              <a:rPr lang="en-AU" sz="1200" dirty="0" smtClean="0">
                <a:solidFill>
                  <a:srgbClr val="FF0000"/>
                </a:solidFill>
              </a:rPr>
              <a:t>(0.5) </a:t>
            </a:r>
            <a:r>
              <a:rPr lang="en-AU" sz="1200" dirty="0" smtClean="0"/>
              <a:t>detects rising body temperature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r>
              <a:rPr lang="en-AU" sz="1200" dirty="0" smtClean="0"/>
              <a:t> and coordinates actions to reduce body temperature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8589" y="5411747"/>
            <a:ext cx="2122986" cy="646331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4:  Effectors 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endParaRPr lang="en-AU" sz="1200" b="1" dirty="0" smtClean="0"/>
          </a:p>
          <a:p>
            <a:r>
              <a:rPr lang="en-AU" sz="1200" dirty="0" smtClean="0"/>
              <a:t>Sweat glands </a:t>
            </a:r>
            <a:r>
              <a:rPr lang="en-AU" sz="1200" dirty="0">
                <a:solidFill>
                  <a:srgbClr val="FF0000"/>
                </a:solidFill>
              </a:rPr>
              <a:t>(0.5)</a:t>
            </a:r>
          </a:p>
          <a:p>
            <a:endParaRPr lang="en-AU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101349" y="5319413"/>
            <a:ext cx="3148557" cy="830997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5:  Response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endParaRPr lang="en-AU" sz="1200" b="1" dirty="0" smtClean="0"/>
          </a:p>
          <a:p>
            <a:r>
              <a:rPr lang="en-AU" sz="1200" dirty="0" smtClean="0">
                <a:solidFill>
                  <a:schemeClr val="tx1"/>
                </a:solidFill>
              </a:rPr>
              <a:t>Sweat glands increase excretion of sweat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r>
              <a:rPr lang="en-AU" sz="1200" dirty="0" smtClean="0">
                <a:solidFill>
                  <a:schemeClr val="tx1"/>
                </a:solidFill>
              </a:rPr>
              <a:t>, which evaporates from the skin surface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r>
              <a:rPr lang="en-AU" sz="1200" dirty="0" smtClean="0">
                <a:solidFill>
                  <a:schemeClr val="tx1"/>
                </a:solidFill>
              </a:rPr>
              <a:t>, removing heat.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58325" y="1835498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Messenger: </a:t>
            </a:r>
          </a:p>
          <a:p>
            <a:r>
              <a:rPr lang="en-AU" sz="1200" dirty="0" smtClean="0"/>
              <a:t>Signalling within the hypothalamus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58324" y="4626917"/>
            <a:ext cx="221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Messenger: </a:t>
            </a:r>
          </a:p>
          <a:p>
            <a:r>
              <a:rPr lang="en-AU" sz="1200" dirty="0" smtClean="0"/>
              <a:t>Autonomic Nervous System</a:t>
            </a:r>
          </a:p>
          <a:p>
            <a:endParaRPr lang="en-AU" sz="1200" dirty="0" smtClean="0"/>
          </a:p>
          <a:p>
            <a:endParaRPr lang="en-AU" sz="1200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773" y="2732556"/>
            <a:ext cx="2713537" cy="2308324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/>
              <a:t>6</a:t>
            </a:r>
            <a:r>
              <a:rPr lang="en-AU" sz="1200" b="1" dirty="0" smtClean="0"/>
              <a:t>:  Feedback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endParaRPr lang="en-AU" sz="1200" b="1" dirty="0" smtClean="0"/>
          </a:p>
          <a:p>
            <a:r>
              <a:rPr lang="en-AU" sz="1200" dirty="0" smtClean="0">
                <a:solidFill>
                  <a:schemeClr val="tx1"/>
                </a:solidFill>
              </a:rPr>
              <a:t>In a healthy person, body temperature would decrease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r>
              <a:rPr lang="en-AU" sz="1200" dirty="0" smtClean="0">
                <a:solidFill>
                  <a:schemeClr val="tx1"/>
                </a:solidFill>
              </a:rPr>
              <a:t> back to homeostatic levels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r>
              <a:rPr lang="en-AU" sz="1200" dirty="0" smtClean="0">
                <a:solidFill>
                  <a:schemeClr val="tx1"/>
                </a:solidFill>
              </a:rPr>
              <a:t>, the stimulus would cease </a:t>
            </a:r>
            <a:r>
              <a:rPr lang="en-AU" sz="1200" dirty="0">
                <a:solidFill>
                  <a:srgbClr val="FF0000"/>
                </a:solidFill>
              </a:rPr>
              <a:t>(0.5)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 and the cycle would stop. </a:t>
            </a:r>
            <a:r>
              <a:rPr lang="en-AU" sz="1200" dirty="0">
                <a:solidFill>
                  <a:srgbClr val="FF0000"/>
                </a:solidFill>
              </a:rPr>
              <a:t>(0.5)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In a person with hyperthyroidism, the increased metabolism </a:t>
            </a:r>
            <a:r>
              <a:rPr lang="en-AU" sz="1200" dirty="0">
                <a:solidFill>
                  <a:srgbClr val="FF0000"/>
                </a:solidFill>
              </a:rPr>
              <a:t>(0.5)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would continue to increase body heat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r>
              <a:rPr lang="en-AU" sz="1200" dirty="0" smtClean="0">
                <a:solidFill>
                  <a:schemeClr val="tx1"/>
                </a:solidFill>
              </a:rPr>
              <a:t>, so the sweating response would be triggered more often and for longer periods.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endParaRPr lang="en-AU" sz="1200" dirty="0">
              <a:solidFill>
                <a:srgbClr val="FF0000"/>
              </a:solidFill>
            </a:endParaRPr>
          </a:p>
        </p:txBody>
      </p:sp>
      <p:cxnSp>
        <p:nvCxnSpPr>
          <p:cNvPr id="18" name="Elbow Connector 17"/>
          <p:cNvCxnSpPr>
            <a:stCxn id="5" idx="3"/>
            <a:endCxn id="6" idx="0"/>
          </p:cNvCxnSpPr>
          <p:nvPr/>
        </p:nvCxnSpPr>
        <p:spPr>
          <a:xfrm>
            <a:off x="8886825" y="1484530"/>
            <a:ext cx="571500" cy="1471226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8" idx="3"/>
          </p:cNvCxnSpPr>
          <p:nvPr/>
        </p:nvCxnSpPr>
        <p:spPr>
          <a:xfrm rot="5400000">
            <a:off x="8150870" y="4427458"/>
            <a:ext cx="1948160" cy="6667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10" idx="3"/>
          </p:cNvCxnSpPr>
          <p:nvPr/>
        </p:nvCxnSpPr>
        <p:spPr>
          <a:xfrm flipH="1" flipV="1">
            <a:off x="5249906" y="5734912"/>
            <a:ext cx="141868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1"/>
            <a:endCxn id="14" idx="2"/>
          </p:cNvCxnSpPr>
          <p:nvPr/>
        </p:nvCxnSpPr>
        <p:spPr>
          <a:xfrm rot="10800000">
            <a:off x="1461543" y="5040880"/>
            <a:ext cx="639807" cy="69403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5" idx="1"/>
          </p:cNvCxnSpPr>
          <p:nvPr/>
        </p:nvCxnSpPr>
        <p:spPr>
          <a:xfrm>
            <a:off x="4284133" y="1484528"/>
            <a:ext cx="188915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4" idx="0"/>
            <a:endCxn id="4" idx="1"/>
          </p:cNvCxnSpPr>
          <p:nvPr/>
        </p:nvCxnSpPr>
        <p:spPr>
          <a:xfrm rot="5400000" flipH="1" flipV="1">
            <a:off x="1157431" y="1788639"/>
            <a:ext cx="1248028" cy="639807"/>
          </a:xfrm>
          <a:prstGeom prst="bentConnector2">
            <a:avLst/>
          </a:prstGeom>
          <a:ln w="28575" cap="rnd">
            <a:solidFill>
              <a:schemeClr val="tx1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02286" y="3044441"/>
            <a:ext cx="354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Why do people with hyperthyroidism sweat excessively?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5632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56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9581" y="644340"/>
            <a:ext cx="3029685" cy="1569660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1:  Stimulus </a:t>
            </a:r>
            <a:r>
              <a:rPr lang="en-AU" sz="1200" dirty="0" smtClean="0">
                <a:solidFill>
                  <a:srgbClr val="FF0000"/>
                </a:solidFill>
              </a:rPr>
              <a:t>(0.5)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Rising blood 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 levels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r>
              <a:rPr lang="en-AU" sz="1200" dirty="0" smtClean="0">
                <a:solidFill>
                  <a:schemeClr val="tx1"/>
                </a:solidFill>
              </a:rPr>
              <a:t> /rising H+ levels (falling pH) </a:t>
            </a:r>
            <a:r>
              <a:rPr lang="en-AU" sz="1200" dirty="0">
                <a:solidFill>
                  <a:srgbClr val="FF0000"/>
                </a:solidFill>
              </a:rPr>
              <a:t>(</a:t>
            </a:r>
            <a:r>
              <a:rPr lang="en-AU" sz="1200" dirty="0" smtClean="0">
                <a:solidFill>
                  <a:srgbClr val="FF0000"/>
                </a:solidFill>
              </a:rPr>
              <a:t>0.5)</a:t>
            </a:r>
            <a:endParaRPr lang="en-AU" sz="1200" dirty="0">
              <a:solidFill>
                <a:schemeClr val="tx1"/>
              </a:solidFill>
            </a:endParaRPr>
          </a:p>
          <a:p>
            <a:endParaRPr lang="en-AU" sz="1200" dirty="0" smtClean="0">
              <a:solidFill>
                <a:schemeClr val="tx1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In this case due to inability of the alveoli </a:t>
            </a:r>
            <a:r>
              <a:rPr lang="en-AU" sz="1200" dirty="0">
                <a:solidFill>
                  <a:srgbClr val="FF0000"/>
                </a:solidFill>
              </a:rPr>
              <a:t>(0.5)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 to effectively remove CO2 from the blood </a:t>
            </a:r>
            <a:r>
              <a:rPr lang="en-AU" sz="1200" dirty="0">
                <a:solidFill>
                  <a:srgbClr val="FF0000"/>
                </a:solidFill>
              </a:rPr>
              <a:t>(0.5)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to be excreted via the respiratory tract.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3288" y="736672"/>
            <a:ext cx="2713537" cy="1384995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2:  Receptors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endParaRPr lang="en-AU" sz="1200" b="1" dirty="0" smtClean="0"/>
          </a:p>
          <a:p>
            <a:pPr marL="228600" indent="-228600">
              <a:buFontTx/>
              <a:buAutoNum type="alphaLcParenR"/>
            </a:pPr>
            <a:r>
              <a:rPr lang="en-AU" sz="1200" dirty="0" smtClean="0">
                <a:solidFill>
                  <a:schemeClr val="tx1"/>
                </a:solidFill>
              </a:rPr>
              <a:t>Rising 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 levels detected by Chemoreceptors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r>
              <a:rPr lang="en-AU" sz="1200" dirty="0" smtClean="0">
                <a:solidFill>
                  <a:schemeClr val="tx1"/>
                </a:solidFill>
              </a:rPr>
              <a:t> in the aortic body and carotid arch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endParaRPr lang="en-AU" sz="1200" dirty="0" smtClean="0">
              <a:solidFill>
                <a:schemeClr val="tx1"/>
              </a:solidFill>
            </a:endParaRPr>
          </a:p>
          <a:p>
            <a:pPr marL="228600" indent="-228600">
              <a:buFontTx/>
              <a:buAutoNum type="alphaLcParenR"/>
            </a:pPr>
            <a:r>
              <a:rPr lang="en-AU" sz="1200" dirty="0" smtClean="0">
                <a:solidFill>
                  <a:schemeClr val="tx1"/>
                </a:solidFill>
              </a:rPr>
              <a:t>Rising H+ levels (falling pH) detected by chemoreceptors in the carotid arch and medulla oblongata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29562" y="2955756"/>
            <a:ext cx="3057525" cy="1200329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3:  Modulator/Control Centre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endParaRPr lang="en-AU" sz="1200" b="1" dirty="0" smtClean="0"/>
          </a:p>
          <a:p>
            <a:endParaRPr lang="en-AU" sz="1200" dirty="0" smtClean="0"/>
          </a:p>
          <a:p>
            <a:r>
              <a:rPr lang="en-AU" sz="1200" dirty="0" smtClean="0">
                <a:solidFill>
                  <a:schemeClr val="tx1"/>
                </a:solidFill>
              </a:rPr>
              <a:t>Respiratory centre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r>
              <a:rPr lang="en-AU" sz="1200" dirty="0" smtClean="0">
                <a:solidFill>
                  <a:schemeClr val="tx1"/>
                </a:solidFill>
              </a:rPr>
              <a:t> in the medulla oblongata </a:t>
            </a:r>
            <a:r>
              <a:rPr lang="en-AU" sz="1200" dirty="0" smtClean="0">
                <a:solidFill>
                  <a:srgbClr val="FF0000"/>
                </a:solidFill>
              </a:rPr>
              <a:t>(0.5) </a:t>
            </a:r>
            <a:r>
              <a:rPr lang="en-AU" sz="1200" dirty="0" smtClean="0">
                <a:solidFill>
                  <a:schemeClr val="tx1"/>
                </a:solidFill>
              </a:rPr>
              <a:t>receives information and coordinates actions to reduce 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 concentration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49589" y="5414725"/>
            <a:ext cx="2122986" cy="646331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4:  Effectors 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endParaRPr lang="en-AU" sz="1200" b="1" dirty="0" smtClean="0"/>
          </a:p>
          <a:p>
            <a:r>
              <a:rPr lang="en-AU" sz="1200" dirty="0" smtClean="0"/>
              <a:t>Diaphragm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endParaRPr lang="en-AU" sz="1200" dirty="0"/>
          </a:p>
          <a:p>
            <a:r>
              <a:rPr lang="en-AU" sz="1200" dirty="0" smtClean="0"/>
              <a:t>Intercostal Muscles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6920" y="5038696"/>
            <a:ext cx="3148557" cy="1384995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5:  Response </a:t>
            </a:r>
            <a:endParaRPr lang="en-AU" sz="1200" dirty="0" smtClean="0">
              <a:solidFill>
                <a:srgbClr val="FF0000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Diaphragm and Intercostal muscles act to increase </a:t>
            </a:r>
            <a:r>
              <a:rPr lang="en-AU" sz="1200" dirty="0">
                <a:solidFill>
                  <a:srgbClr val="FF0000"/>
                </a:solidFill>
              </a:rPr>
              <a:t>(</a:t>
            </a:r>
            <a:r>
              <a:rPr lang="en-AU" sz="1200" dirty="0" smtClean="0">
                <a:solidFill>
                  <a:srgbClr val="FF0000"/>
                </a:solidFill>
              </a:rPr>
              <a:t>0.5) </a:t>
            </a:r>
            <a:r>
              <a:rPr lang="en-AU" sz="1200" dirty="0" smtClean="0">
                <a:solidFill>
                  <a:schemeClr val="tx1"/>
                </a:solidFill>
              </a:rPr>
              <a:t>rate and depth of breathing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r>
              <a:rPr lang="en-AU" sz="1200" dirty="0" smtClean="0">
                <a:solidFill>
                  <a:schemeClr val="tx1"/>
                </a:solidFill>
              </a:rPr>
              <a:t>. 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More 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 is excreted via the respiratory tract, so blood 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 falls, H+ concentration falls (pH rises)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endParaRPr lang="en-AU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58324" y="1989311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Messenger: </a:t>
            </a:r>
          </a:p>
          <a:p>
            <a:r>
              <a:rPr lang="en-AU" sz="1200" dirty="0" smtClean="0"/>
              <a:t>Nervous System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58324" y="4626917"/>
            <a:ext cx="221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Messenger: </a:t>
            </a:r>
          </a:p>
          <a:p>
            <a:r>
              <a:rPr lang="en-AU" sz="1200" dirty="0" smtClean="0"/>
              <a:t>Autonomic Nervous System</a:t>
            </a:r>
          </a:p>
          <a:p>
            <a:endParaRPr lang="en-AU" sz="1200" dirty="0" smtClean="0"/>
          </a:p>
          <a:p>
            <a:endParaRPr lang="en-AU" sz="1200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773" y="2687925"/>
            <a:ext cx="2713537" cy="2492990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/>
              <a:t>6</a:t>
            </a:r>
            <a:r>
              <a:rPr lang="en-AU" sz="1200" b="1" dirty="0" smtClean="0"/>
              <a:t>:  Feedback </a:t>
            </a:r>
            <a:endParaRPr lang="en-AU" sz="1200" dirty="0" smtClean="0">
              <a:solidFill>
                <a:srgbClr val="FF0000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In a person with healthy lungs,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endParaRPr lang="en-AU" sz="1200" dirty="0" smtClean="0">
              <a:solidFill>
                <a:schemeClr val="tx1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/H+/pH levels return to set point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r>
              <a:rPr lang="en-AU" sz="1200" dirty="0" smtClean="0">
                <a:solidFill>
                  <a:schemeClr val="tx1"/>
                </a:solidFill>
              </a:rPr>
              <a:t>, stimulus </a:t>
            </a:r>
            <a:r>
              <a:rPr lang="en-AU" sz="1200" dirty="0">
                <a:solidFill>
                  <a:schemeClr val="tx1"/>
                </a:solidFill>
              </a:rPr>
              <a:t>c</a:t>
            </a:r>
            <a:r>
              <a:rPr lang="en-AU" sz="1200" dirty="0" smtClean="0">
                <a:solidFill>
                  <a:schemeClr val="tx1"/>
                </a:solidFill>
              </a:rPr>
              <a:t>eases </a:t>
            </a:r>
            <a:r>
              <a:rPr lang="en-AU" sz="1200" dirty="0">
                <a:solidFill>
                  <a:srgbClr val="FF0000"/>
                </a:solidFill>
              </a:rPr>
              <a:t>(</a:t>
            </a:r>
            <a:r>
              <a:rPr lang="en-AU" sz="1200" dirty="0" smtClean="0">
                <a:solidFill>
                  <a:srgbClr val="FF0000"/>
                </a:solidFill>
              </a:rPr>
              <a:t>0.5)</a:t>
            </a:r>
            <a:r>
              <a:rPr lang="en-AU" sz="1200" dirty="0" smtClean="0">
                <a:solidFill>
                  <a:schemeClr val="tx1"/>
                </a:solidFill>
              </a:rPr>
              <a:t>and the </a:t>
            </a:r>
            <a:r>
              <a:rPr lang="en-AU" sz="1200" dirty="0">
                <a:solidFill>
                  <a:schemeClr val="tx1"/>
                </a:solidFill>
              </a:rPr>
              <a:t>c</a:t>
            </a:r>
            <a:r>
              <a:rPr lang="en-AU" sz="1200" dirty="0" smtClean="0">
                <a:solidFill>
                  <a:schemeClr val="tx1"/>
                </a:solidFill>
              </a:rPr>
              <a:t>ycle </a:t>
            </a:r>
            <a:r>
              <a:rPr lang="en-AU" sz="1200" dirty="0">
                <a:solidFill>
                  <a:schemeClr val="tx1"/>
                </a:solidFill>
              </a:rPr>
              <a:t>s</a:t>
            </a:r>
            <a:r>
              <a:rPr lang="en-AU" sz="1200" dirty="0" smtClean="0">
                <a:solidFill>
                  <a:schemeClr val="tx1"/>
                </a:solidFill>
              </a:rPr>
              <a:t>tops </a:t>
            </a:r>
            <a:r>
              <a:rPr lang="en-AU" sz="1200" dirty="0">
                <a:solidFill>
                  <a:srgbClr val="FF0000"/>
                </a:solidFill>
              </a:rPr>
              <a:t>(</a:t>
            </a:r>
            <a:r>
              <a:rPr lang="en-AU" sz="1200" dirty="0" smtClean="0">
                <a:solidFill>
                  <a:srgbClr val="FF0000"/>
                </a:solidFill>
              </a:rPr>
              <a:t>0.5) </a:t>
            </a:r>
            <a:r>
              <a:rPr lang="en-AU" sz="1200" dirty="0" smtClean="0">
                <a:solidFill>
                  <a:schemeClr val="tx1"/>
                </a:solidFill>
              </a:rPr>
              <a:t>due to negative feedback.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r>
              <a:rPr lang="en-AU" sz="1200" dirty="0" smtClean="0">
                <a:solidFill>
                  <a:schemeClr val="tx1"/>
                </a:solidFill>
              </a:rPr>
              <a:t/>
            </a:r>
            <a:br>
              <a:rPr lang="en-AU" sz="1200" dirty="0" smtClean="0">
                <a:solidFill>
                  <a:schemeClr val="tx1"/>
                </a:solidFill>
              </a:rPr>
            </a:br>
            <a:r>
              <a:rPr lang="en-AU" sz="1200" dirty="0" smtClean="0">
                <a:solidFill>
                  <a:schemeClr val="tx1"/>
                </a:solidFill>
              </a:rPr>
              <a:t/>
            </a:r>
            <a:br>
              <a:rPr lang="en-AU" sz="1200" dirty="0" smtClean="0">
                <a:solidFill>
                  <a:schemeClr val="tx1"/>
                </a:solidFill>
              </a:rPr>
            </a:br>
            <a:r>
              <a:rPr lang="en-AU" sz="1200" dirty="0" smtClean="0">
                <a:solidFill>
                  <a:schemeClr val="tx1"/>
                </a:solidFill>
              </a:rPr>
              <a:t>In a person with emphysema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r>
              <a:rPr lang="en-AU" sz="1200" dirty="0" smtClean="0">
                <a:solidFill>
                  <a:schemeClr val="tx1"/>
                </a:solidFill>
              </a:rPr>
              <a:t>, CO2 levels will continue to be high </a:t>
            </a:r>
            <a:r>
              <a:rPr lang="en-AU" sz="1200" dirty="0">
                <a:solidFill>
                  <a:srgbClr val="FF0000"/>
                </a:solidFill>
              </a:rPr>
              <a:t>(0.5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r>
              <a:rPr lang="en-AU" sz="1200" dirty="0" smtClean="0">
                <a:solidFill>
                  <a:schemeClr val="tx1"/>
                </a:solidFill>
              </a:rPr>
              <a:t> as the person will be unable to excrete it effectively </a:t>
            </a:r>
            <a:r>
              <a:rPr lang="en-AU" sz="1200" dirty="0">
                <a:solidFill>
                  <a:srgbClr val="FF0000"/>
                </a:solidFill>
              </a:rPr>
              <a:t>(0.5)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 even when respiratory rate increases. </a:t>
            </a:r>
            <a:r>
              <a:rPr lang="en-AU" sz="1200" dirty="0" smtClean="0">
                <a:solidFill>
                  <a:srgbClr val="FF0000"/>
                </a:solidFill>
              </a:rPr>
              <a:t>(</a:t>
            </a:r>
            <a:r>
              <a:rPr lang="en-AU" sz="1200" dirty="0">
                <a:solidFill>
                  <a:srgbClr val="FF0000"/>
                </a:solidFill>
              </a:rPr>
              <a:t>0.5</a:t>
            </a:r>
            <a:r>
              <a:rPr lang="en-AU" sz="1200" dirty="0" smtClean="0">
                <a:solidFill>
                  <a:srgbClr val="FF0000"/>
                </a:solidFill>
              </a:rPr>
              <a:t>)</a:t>
            </a:r>
            <a:endParaRPr lang="en-AU" sz="1200" dirty="0">
              <a:solidFill>
                <a:srgbClr val="FF0000"/>
              </a:solidFill>
            </a:endParaRPr>
          </a:p>
        </p:txBody>
      </p:sp>
      <p:cxnSp>
        <p:nvCxnSpPr>
          <p:cNvPr id="18" name="Elbow Connector 17"/>
          <p:cNvCxnSpPr>
            <a:stCxn id="5" idx="3"/>
            <a:endCxn id="6" idx="0"/>
          </p:cNvCxnSpPr>
          <p:nvPr/>
        </p:nvCxnSpPr>
        <p:spPr>
          <a:xfrm>
            <a:off x="8886825" y="1484530"/>
            <a:ext cx="571500" cy="147122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8" idx="3"/>
          </p:cNvCxnSpPr>
          <p:nvPr/>
        </p:nvCxnSpPr>
        <p:spPr>
          <a:xfrm rot="5400000">
            <a:off x="8524547" y="4804113"/>
            <a:ext cx="1581806" cy="2857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10" idx="3"/>
          </p:cNvCxnSpPr>
          <p:nvPr/>
        </p:nvCxnSpPr>
        <p:spPr>
          <a:xfrm flipH="1" flipV="1">
            <a:off x="6275477" y="5731194"/>
            <a:ext cx="774112" cy="6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1"/>
            <a:endCxn id="14" idx="2"/>
          </p:cNvCxnSpPr>
          <p:nvPr/>
        </p:nvCxnSpPr>
        <p:spPr>
          <a:xfrm rot="10800000">
            <a:off x="1461542" y="5180916"/>
            <a:ext cx="1665378" cy="5502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5" idx="1"/>
          </p:cNvCxnSpPr>
          <p:nvPr/>
        </p:nvCxnSpPr>
        <p:spPr>
          <a:xfrm>
            <a:off x="5139266" y="1429170"/>
            <a:ext cx="10340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4" idx="0"/>
            <a:endCxn id="4" idx="1"/>
          </p:cNvCxnSpPr>
          <p:nvPr/>
        </p:nvCxnSpPr>
        <p:spPr>
          <a:xfrm rot="5400000" flipH="1" flipV="1">
            <a:off x="1156184" y="1734529"/>
            <a:ext cx="1258755" cy="648039"/>
          </a:xfrm>
          <a:prstGeom prst="bentConnector2">
            <a:avLst/>
          </a:prstGeom>
          <a:ln w="28575" cap="rnd">
            <a:solidFill>
              <a:schemeClr val="tx1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02286" y="3044441"/>
            <a:ext cx="354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Why is increased Respiratory Rate a symptom in people with emphysema?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605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1349" y="607367"/>
            <a:ext cx="2027737" cy="1754326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1:  Stimulus </a:t>
            </a:r>
            <a:endParaRPr lang="en-AU" sz="1200" dirty="0" smtClean="0">
              <a:solidFill>
                <a:srgbClr val="FF0000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Rising blood 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 levels/rising H+ levels (falling pH)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Due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Increased exertion and cellular respiration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chemeClr val="tx1"/>
                </a:solidFill>
              </a:rPr>
              <a:t>Decreased rate and depth of breathing</a:t>
            </a:r>
            <a:endParaRPr lang="en-AU" sz="1200" dirty="0" smtClean="0">
              <a:solidFill>
                <a:srgbClr val="FF0000"/>
              </a:solidFill>
            </a:endParaRPr>
          </a:p>
          <a:p>
            <a:endParaRPr lang="en-AU" sz="12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3288" y="792032"/>
            <a:ext cx="2713537" cy="1384995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2:  Receptors </a:t>
            </a:r>
          </a:p>
          <a:p>
            <a:pPr marL="228600" indent="-228600">
              <a:buAutoNum type="alphaLcParenR"/>
            </a:pPr>
            <a:r>
              <a:rPr lang="en-AU" sz="1200" dirty="0" smtClean="0">
                <a:solidFill>
                  <a:schemeClr val="tx1"/>
                </a:solidFill>
              </a:rPr>
              <a:t>Rising 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 levels detected by Chemoreceptors in the aortic body and carotid arch</a:t>
            </a:r>
          </a:p>
          <a:p>
            <a:pPr marL="228600" indent="-228600">
              <a:buAutoNum type="alphaLcParenR"/>
            </a:pPr>
            <a:r>
              <a:rPr lang="en-AU" sz="1200" dirty="0" smtClean="0">
                <a:solidFill>
                  <a:schemeClr val="tx1"/>
                </a:solidFill>
              </a:rPr>
              <a:t>Rising H+ levels (falling pH) detected by chemoreceptors in the carotid arch and medulla oblongata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29562" y="2955756"/>
            <a:ext cx="3057525" cy="1015663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3:  Modulator/Control Centre </a:t>
            </a:r>
          </a:p>
          <a:p>
            <a:endParaRPr lang="en-AU" sz="1200" dirty="0" smtClean="0"/>
          </a:p>
          <a:p>
            <a:r>
              <a:rPr lang="en-AU" sz="1200" dirty="0" smtClean="0">
                <a:solidFill>
                  <a:schemeClr val="tx1"/>
                </a:solidFill>
              </a:rPr>
              <a:t>Respiratory centre in the medulla oblongata receives information and coordinates actions to reduce 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 concentration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8589" y="5411747"/>
            <a:ext cx="2122986" cy="646331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4:  Effectors  </a:t>
            </a:r>
          </a:p>
          <a:p>
            <a:r>
              <a:rPr lang="en-AU" sz="1200" dirty="0" smtClean="0"/>
              <a:t>Diaphragm </a:t>
            </a:r>
            <a:endParaRPr lang="en-AU" sz="1200" dirty="0"/>
          </a:p>
          <a:p>
            <a:r>
              <a:rPr lang="en-AU" sz="1200" dirty="0" smtClean="0"/>
              <a:t>Intercostal Muscles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1349" y="5042414"/>
            <a:ext cx="3148557" cy="1384995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 smtClean="0"/>
              <a:t>5:  Response </a:t>
            </a:r>
            <a:endParaRPr lang="en-AU" sz="1200" dirty="0" smtClean="0">
              <a:solidFill>
                <a:srgbClr val="FF0000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Diaphragm and Intercostal muscles act to increase rate and depth of breathing. 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More 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 is excreted via the respiratory tract, so blood 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 falls, H+ concentration falls (pH rises)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58325" y="1835498"/>
            <a:ext cx="283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Messenger: </a:t>
            </a:r>
          </a:p>
          <a:p>
            <a:r>
              <a:rPr lang="en-AU" sz="1200" dirty="0" smtClean="0"/>
              <a:t>Nervous System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58324" y="4626917"/>
            <a:ext cx="2219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 smtClean="0"/>
              <a:t>Messenger: </a:t>
            </a:r>
          </a:p>
          <a:p>
            <a:r>
              <a:rPr lang="en-AU" sz="1200" dirty="0" smtClean="0"/>
              <a:t>Autonomic Nervous System</a:t>
            </a:r>
          </a:p>
          <a:p>
            <a:endParaRPr lang="en-AU" sz="1200" dirty="0" smtClean="0"/>
          </a:p>
          <a:p>
            <a:endParaRPr lang="en-AU" sz="1200" dirty="0" smtClean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774" y="2955756"/>
            <a:ext cx="2713537" cy="1015663"/>
          </a:xfrm>
          <a:prstGeom prst="rect">
            <a:avLst/>
          </a:prstGeom>
          <a:ln w="28575" cap="rnd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200" b="1" dirty="0"/>
              <a:t>6</a:t>
            </a:r>
            <a:r>
              <a:rPr lang="en-AU" sz="1200" b="1" dirty="0" smtClean="0"/>
              <a:t>:  Feedback </a:t>
            </a:r>
            <a:endParaRPr lang="en-AU" sz="1200" dirty="0" smtClean="0">
              <a:solidFill>
                <a:srgbClr val="FF0000"/>
              </a:solidFill>
            </a:endParaRPr>
          </a:p>
          <a:p>
            <a:r>
              <a:rPr lang="en-AU" sz="1200" dirty="0" smtClean="0">
                <a:solidFill>
                  <a:schemeClr val="tx1"/>
                </a:solidFill>
              </a:rPr>
              <a:t>Negative feedback: 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CO</a:t>
            </a:r>
            <a:r>
              <a:rPr lang="en-AU" sz="1200" baseline="-25000" dirty="0" smtClean="0">
                <a:solidFill>
                  <a:schemeClr val="tx1"/>
                </a:solidFill>
              </a:rPr>
              <a:t>2</a:t>
            </a:r>
            <a:r>
              <a:rPr lang="en-AU" sz="1200" dirty="0" smtClean="0">
                <a:solidFill>
                  <a:schemeClr val="tx1"/>
                </a:solidFill>
              </a:rPr>
              <a:t>/H+/pH levels return to set point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Stimulus Ceases </a:t>
            </a:r>
          </a:p>
          <a:p>
            <a:r>
              <a:rPr lang="en-AU" sz="1200" dirty="0" smtClean="0">
                <a:solidFill>
                  <a:schemeClr val="tx1"/>
                </a:solidFill>
              </a:rPr>
              <a:t>Cycle Stops </a:t>
            </a:r>
            <a:endParaRPr lang="en-AU" sz="1200" dirty="0" smtClean="0">
              <a:solidFill>
                <a:srgbClr val="FF0000"/>
              </a:solidFill>
            </a:endParaRPr>
          </a:p>
        </p:txBody>
      </p:sp>
      <p:cxnSp>
        <p:nvCxnSpPr>
          <p:cNvPr id="18" name="Elbow Connector 17"/>
          <p:cNvCxnSpPr>
            <a:stCxn id="5" idx="3"/>
            <a:endCxn id="6" idx="0"/>
          </p:cNvCxnSpPr>
          <p:nvPr/>
        </p:nvCxnSpPr>
        <p:spPr>
          <a:xfrm>
            <a:off x="8886825" y="1484530"/>
            <a:ext cx="571500" cy="1471226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8" idx="3"/>
          </p:cNvCxnSpPr>
          <p:nvPr/>
        </p:nvCxnSpPr>
        <p:spPr>
          <a:xfrm rot="5400000">
            <a:off x="8243203" y="4519791"/>
            <a:ext cx="1763494" cy="66675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1"/>
            <a:endCxn id="10" idx="3"/>
          </p:cNvCxnSpPr>
          <p:nvPr/>
        </p:nvCxnSpPr>
        <p:spPr>
          <a:xfrm flipH="1" flipV="1">
            <a:off x="5249906" y="5734912"/>
            <a:ext cx="141868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1"/>
            <a:endCxn id="14" idx="2"/>
          </p:cNvCxnSpPr>
          <p:nvPr/>
        </p:nvCxnSpPr>
        <p:spPr>
          <a:xfrm rot="10800000">
            <a:off x="1461543" y="3971420"/>
            <a:ext cx="639806" cy="176349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5" idx="1"/>
          </p:cNvCxnSpPr>
          <p:nvPr/>
        </p:nvCxnSpPr>
        <p:spPr>
          <a:xfrm>
            <a:off x="4129086" y="1484530"/>
            <a:ext cx="204420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4" idx="0"/>
            <a:endCxn id="4" idx="1"/>
          </p:cNvCxnSpPr>
          <p:nvPr/>
        </p:nvCxnSpPr>
        <p:spPr>
          <a:xfrm rot="5400000" flipH="1" flipV="1">
            <a:off x="1045833" y="1900240"/>
            <a:ext cx="1471226" cy="639806"/>
          </a:xfrm>
          <a:prstGeom prst="bentConnector2">
            <a:avLst/>
          </a:prstGeom>
          <a:ln w="28575" cap="rnd">
            <a:solidFill>
              <a:schemeClr val="tx1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02286" y="3044441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 smtClean="0"/>
              <a:t>Homeostasis when CO</a:t>
            </a:r>
            <a:r>
              <a:rPr lang="en-AU" b="1" baseline="-25000" dirty="0" smtClean="0"/>
              <a:t>2</a:t>
            </a:r>
            <a:r>
              <a:rPr lang="en-AU" b="1" dirty="0" smtClean="0"/>
              <a:t> levels rise above set point</a:t>
            </a:r>
            <a:endParaRPr lang="en-AU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627" y="3824690"/>
            <a:ext cx="37623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2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A58CD54-1226-426A-8E8F-7ED66A6E4C98}"/>
</file>

<file path=customXml/itemProps2.xml><?xml version="1.0" encoding="utf-8"?>
<ds:datastoreItem xmlns:ds="http://schemas.openxmlformats.org/officeDocument/2006/customXml" ds:itemID="{384DC6AD-5C68-46B1-9CC2-88578E080898}"/>
</file>

<file path=customXml/itemProps3.xml><?xml version="1.0" encoding="utf-8"?>
<ds:datastoreItem xmlns:ds="http://schemas.openxmlformats.org/officeDocument/2006/customXml" ds:itemID="{A0F602F7-566E-4E4E-8403-69C791054157}"/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1529</Words>
  <Application>Microsoft Office PowerPoint</Application>
  <PresentationFormat>Widescreen</PresentationFormat>
  <Paragraphs>224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BYRNE Robin [Belmont City College]</dc:creator>
  <cp:lastModifiedBy>BYRNE Robin [Belmont City College]</cp:lastModifiedBy>
  <cp:revision>32</cp:revision>
  <dcterms:created xsi:type="dcterms:W3CDTF">2021-04-25T03:24:41Z</dcterms:created>
  <dcterms:modified xsi:type="dcterms:W3CDTF">2021-05-07T05:20:05Z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