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F1764-48EF-4A94-8D47-C0953F4A9DB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AE83-083C-445B-BD62-5D6D1231A6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244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78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21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3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0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3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77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49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41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52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3A4B-B67D-4AAB-9A1D-EF255192AFDD}" type="datetimeFigureOut">
              <a:rPr lang="en-AU" smtClean="0"/>
              <a:t>5/04/2020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2ACE-905B-4C63-B770-15D3C176B6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9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65618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Blood Gas Homeostasis: Regulation of Heart Rate and Blood Pressure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176" y="1964499"/>
            <a:ext cx="3407183" cy="31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6612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Chapter 8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Human Perspectives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3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48"/>
    </mc:Choice>
    <mc:Fallback>
      <p:transition spd="slow" advTm="150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Changes to Blood Flow During Exercise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Activity of muscles cells uses oxygen, releases carbon dioxide waste</a:t>
            </a:r>
          </a:p>
          <a:p>
            <a:r>
              <a:rPr lang="en-AU" sz="2000" dirty="0" smtClean="0"/>
              <a:t>In order to supply cells with more oxygen, and carry away carbon dioxide, the Cardiac Output increases (along with rate of breathing)</a:t>
            </a:r>
          </a:p>
          <a:p>
            <a:r>
              <a:rPr lang="en-AU" sz="2000" dirty="0" smtClean="0"/>
              <a:t>Blood Vessels to muscles dilate, for better supply</a:t>
            </a:r>
          </a:p>
          <a:p>
            <a:r>
              <a:rPr lang="en-AU" sz="2000" dirty="0" smtClean="0"/>
              <a:t>Vessels in other internal organs constrict, to direct blood to muscles</a:t>
            </a:r>
          </a:p>
          <a:p>
            <a:r>
              <a:rPr lang="en-AU" sz="2000" dirty="0" smtClean="0"/>
              <a:t>Sympathetic stimulation assists with this via release of adrenaline.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3734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Effect of Behaviour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Conscious input can affect how the body responds</a:t>
            </a:r>
          </a:p>
          <a:p>
            <a:pPr lvl="1"/>
            <a:r>
              <a:rPr lang="en-AU" sz="2000" dirty="0" smtClean="0"/>
              <a:t>Heart Rate</a:t>
            </a:r>
          </a:p>
          <a:p>
            <a:pPr lvl="1"/>
            <a:r>
              <a:rPr lang="en-AU" sz="2000" dirty="0" smtClean="0"/>
              <a:t>Cardiac Output</a:t>
            </a:r>
          </a:p>
          <a:p>
            <a:pPr lvl="1"/>
            <a:r>
              <a:rPr lang="en-AU" sz="2000" dirty="0" smtClean="0"/>
              <a:t>Breathing Rate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marL="400050"/>
            <a:r>
              <a:rPr lang="en-AU" sz="2400" dirty="0" err="1" smtClean="0"/>
              <a:t>Eg</a:t>
            </a:r>
            <a:r>
              <a:rPr lang="en-AU" sz="2400" dirty="0" smtClean="0"/>
              <a:t>:  before an exam or test:</a:t>
            </a:r>
          </a:p>
          <a:p>
            <a:pPr marL="800100" lvl="1"/>
            <a:r>
              <a:rPr lang="en-AU" sz="2000" dirty="0" smtClean="0"/>
              <a:t>Feeling nervous about the test stimulates Sympathetic NS, and Cortisol release:</a:t>
            </a:r>
          </a:p>
          <a:p>
            <a:pPr marL="1200150" lvl="2"/>
            <a:r>
              <a:rPr lang="en-AU" sz="1600" dirty="0" smtClean="0"/>
              <a:t>Increase in Blood Glucose to supply muscles</a:t>
            </a:r>
          </a:p>
          <a:p>
            <a:pPr marL="1200150" lvl="2"/>
            <a:r>
              <a:rPr lang="en-AU" sz="1600" dirty="0" smtClean="0"/>
              <a:t>Dilation of Vessels to muscles</a:t>
            </a:r>
          </a:p>
          <a:p>
            <a:pPr marL="1200150" lvl="2"/>
            <a:r>
              <a:rPr lang="en-AU" sz="1600" dirty="0" smtClean="0"/>
              <a:t>Increase in Respiratory Rate.</a:t>
            </a:r>
          </a:p>
          <a:p>
            <a:pPr marL="857250" lvl="1"/>
            <a:r>
              <a:rPr lang="en-AU" sz="2000" dirty="0" smtClean="0"/>
              <a:t>Even though the test may not involve physical exertion, the body anticipates the “flight or fight” response.</a:t>
            </a:r>
          </a:p>
        </p:txBody>
      </p:sp>
    </p:spTree>
    <p:extLst>
      <p:ext uri="{BB962C8B-B14F-4D97-AF65-F5344CB8AC3E}">
        <p14:creationId xmlns:p14="http://schemas.microsoft.com/office/powerpoint/2010/main" val="153448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Function of Circulatory System in Gas Homeostasis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AU" sz="2800" dirty="0" smtClean="0"/>
              <a:t>Heart pumps blood, vessels carry blood</a:t>
            </a:r>
          </a:p>
          <a:p>
            <a:r>
              <a:rPr lang="en-AU" sz="2800" dirty="0" smtClean="0"/>
              <a:t>O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, CO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transported in blood stream</a:t>
            </a:r>
          </a:p>
          <a:p>
            <a:r>
              <a:rPr lang="en-AU" sz="2800" dirty="0" smtClean="0"/>
              <a:t>Heart rate and blood pressure affect how quickly:</a:t>
            </a:r>
          </a:p>
          <a:p>
            <a:pPr lvl="1"/>
            <a:r>
              <a:rPr lang="en-AU" sz="2400" dirty="0" smtClean="0"/>
              <a:t>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is carried from lungs to tissues</a:t>
            </a:r>
          </a:p>
          <a:p>
            <a:pPr lvl="1"/>
            <a:r>
              <a:rPr lang="en-AU" sz="2400" dirty="0" smtClean="0"/>
              <a:t>CO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is carried from cells to lungs for removal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40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96"/>
    </mc:Choice>
    <mc:Fallback>
      <p:transition spd="slow" advTm="1909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AU" sz="2000" b="1" dirty="0" smtClean="0"/>
              <a:t>Vocabulary</a:t>
            </a:r>
            <a:r>
              <a:rPr lang="en-AU" sz="2000" dirty="0" smtClean="0"/>
              <a:t>:  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>	</a:t>
            </a:r>
            <a:r>
              <a:rPr lang="en-AU" sz="2000" b="1" dirty="0" smtClean="0"/>
              <a:t>Heart Rate:</a:t>
            </a:r>
            <a:r>
              <a:rPr lang="en-AU" sz="2000" dirty="0" smtClean="0"/>
              <a:t>  Number of times heart beats per minute</a:t>
            </a:r>
          </a:p>
          <a:p>
            <a:pPr marL="0" indent="0">
              <a:buNone/>
            </a:pPr>
            <a:r>
              <a:rPr lang="en-AU" sz="2000" dirty="0" smtClean="0"/>
              <a:t>	</a:t>
            </a:r>
            <a:r>
              <a:rPr lang="en-AU" sz="2000" b="1" dirty="0" smtClean="0"/>
              <a:t>Stroke Volume:  </a:t>
            </a:r>
            <a:r>
              <a:rPr lang="en-AU" sz="2000" dirty="0" smtClean="0"/>
              <a:t>Amount of blood (mL) leaving heart with each beat</a:t>
            </a:r>
          </a:p>
          <a:p>
            <a:pPr marL="0" indent="0">
              <a:buNone/>
            </a:pPr>
            <a:r>
              <a:rPr lang="en-AU" sz="2000" dirty="0" smtClean="0"/>
              <a:t>	</a:t>
            </a:r>
            <a:r>
              <a:rPr lang="en-AU" sz="2000" b="1" dirty="0" smtClean="0"/>
              <a:t>Cardiac Output:  </a:t>
            </a:r>
            <a:r>
              <a:rPr lang="en-AU" sz="2000" dirty="0" smtClean="0"/>
              <a:t>Amount of blood leaving the heart each minute</a:t>
            </a:r>
          </a:p>
          <a:p>
            <a:pPr marL="0" indent="0">
              <a:buNone/>
            </a:pPr>
            <a:r>
              <a:rPr lang="en-AU" sz="2000" dirty="0" smtClean="0"/>
              <a:t>			= Heart Rate x Stroke Volume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000" dirty="0" smtClean="0"/>
              <a:t>	</a:t>
            </a:r>
            <a:r>
              <a:rPr lang="en-AU" sz="2000" b="1" dirty="0" smtClean="0"/>
              <a:t>Blood Pressure</a:t>
            </a:r>
            <a:r>
              <a:rPr lang="en-AU" sz="2000" dirty="0" smtClean="0"/>
              <a:t>:  force of blood on vessel walls.  Depends on:</a:t>
            </a:r>
          </a:p>
          <a:p>
            <a:pPr lvl="3"/>
            <a:r>
              <a:rPr lang="en-AU" dirty="0" smtClean="0"/>
              <a:t>Whether heart is contracting (systole) or relaxing (diastole)</a:t>
            </a:r>
          </a:p>
          <a:p>
            <a:pPr lvl="3"/>
            <a:r>
              <a:rPr lang="en-AU" dirty="0" smtClean="0"/>
              <a:t>Cardiac Output (as CO increases, BP increases)</a:t>
            </a:r>
          </a:p>
          <a:p>
            <a:pPr lvl="3"/>
            <a:r>
              <a:rPr lang="en-AU" dirty="0" smtClean="0"/>
              <a:t>Diameter of blood vessels (constriction increases BP)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5148"/>
            <a:ext cx="800729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35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45"/>
    </mc:Choice>
    <mc:Fallback>
      <p:transition spd="slow" advTm="5454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566936"/>
          </a:xfrm>
        </p:spPr>
        <p:txBody>
          <a:bodyPr>
            <a:noAutofit/>
          </a:bodyPr>
          <a:lstStyle/>
          <a:p>
            <a:r>
              <a:rPr lang="en-AU" sz="3200" dirty="0" smtClean="0"/>
              <a:t>Regulation of Heart Rate and Blood Pressure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Changes in body are detected by receptors </a:t>
            </a:r>
            <a:r>
              <a:rPr lang="en-AU" sz="2400" dirty="0" err="1" smtClean="0"/>
              <a:t>eg</a:t>
            </a:r>
            <a:r>
              <a:rPr lang="en-AU" sz="2400" dirty="0" smtClean="0"/>
              <a:t>:</a:t>
            </a:r>
          </a:p>
          <a:p>
            <a:pPr lvl="1"/>
            <a:r>
              <a:rPr lang="en-AU" sz="2000" dirty="0" smtClean="0"/>
              <a:t>Chemical Composition of Blood:  Chemoreceptors in Aortic and Carotid Bodies</a:t>
            </a:r>
          </a:p>
          <a:p>
            <a:pPr lvl="1"/>
            <a:r>
              <a:rPr lang="en-AU" sz="2000" dirty="0" smtClean="0"/>
              <a:t>Conscious awareness of changes </a:t>
            </a:r>
            <a:r>
              <a:rPr lang="en-AU" sz="2000" dirty="0" err="1" smtClean="0"/>
              <a:t>eg</a:t>
            </a:r>
            <a:r>
              <a:rPr lang="en-AU" sz="2000" dirty="0" smtClean="0"/>
              <a:t> danger/fear </a:t>
            </a:r>
          </a:p>
          <a:p>
            <a:pPr lvl="1"/>
            <a:r>
              <a:rPr lang="en-AU" sz="2000" dirty="0" smtClean="0"/>
              <a:t>Changes in blood volume and pressure: receptors in vessel walls</a:t>
            </a:r>
          </a:p>
          <a:p>
            <a:r>
              <a:rPr lang="en-AU" sz="2400" dirty="0" smtClean="0"/>
              <a:t>Information sent to:</a:t>
            </a:r>
          </a:p>
          <a:p>
            <a:pPr lvl="1"/>
            <a:r>
              <a:rPr lang="en-AU" sz="2000" dirty="0" smtClean="0"/>
              <a:t>Medulla oblongata – cardiac centre (cardiovascular regulating centre)</a:t>
            </a:r>
          </a:p>
          <a:p>
            <a:endParaRPr lang="en-AU" sz="2400" dirty="0"/>
          </a:p>
          <a:p>
            <a:r>
              <a:rPr lang="en-AU" sz="2400" dirty="0" smtClean="0"/>
              <a:t>Signals sent via Autonomic Nervous System to heart and blood vessels, to affect blood pressure, heart rate, stroke volume, cardiac output</a:t>
            </a:r>
          </a:p>
          <a:p>
            <a:pPr marL="457200" lvl="1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57909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393"/>
    </mc:Choice>
    <mc:Fallback>
      <p:transition spd="slow" advTm="613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9148"/>
            <a:ext cx="5040560" cy="634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096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01"/>
    </mc:Choice>
    <mc:Fallback>
      <p:transition spd="slow" advTm="7600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4" y="116632"/>
            <a:ext cx="8617951" cy="62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12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66"/>
    </mc:Choice>
    <mc:Fallback>
      <p:transition spd="slow" advTm="342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Heart Rate Regulation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Primarily via autonomic NS stimulation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0848"/>
            <a:ext cx="6480720" cy="399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47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Coordination of heart beat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Autonomic NS stimulates receptor within the heart:</a:t>
            </a:r>
          </a:p>
          <a:p>
            <a:pPr lvl="1"/>
            <a:r>
              <a:rPr lang="en-AU" sz="2000" dirty="0" err="1" smtClean="0"/>
              <a:t>Sinoatrial</a:t>
            </a:r>
            <a:r>
              <a:rPr lang="en-AU" sz="2000" dirty="0" smtClean="0"/>
              <a:t> Node:  “pacemaker” – controls the electrical conduction system that controls heart contraction.</a:t>
            </a:r>
            <a:endParaRPr lang="en-A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2"/>
            <a:ext cx="5160177" cy="398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1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21534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29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1889843-7D0F-4B8D-87CD-E343E4BE94E3}"/>
</file>

<file path=customXml/itemProps2.xml><?xml version="1.0" encoding="utf-8"?>
<ds:datastoreItem xmlns:ds="http://schemas.openxmlformats.org/officeDocument/2006/customXml" ds:itemID="{72C36F6E-9084-4C47-8083-FF3D784BDE51}"/>
</file>

<file path=customXml/itemProps3.xml><?xml version="1.0" encoding="utf-8"?>
<ds:datastoreItem xmlns:ds="http://schemas.openxmlformats.org/officeDocument/2006/customXml" ds:itemID="{D201C14F-86BD-440C-ADC5-DB3906ADC8AD}"/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Blood Gas Homeostasis: Regulation of Heart Rate and Blood Pressure</vt:lpstr>
      <vt:lpstr>Function of Circulatory System in Gas Homeostasis</vt:lpstr>
      <vt:lpstr>PowerPoint Presentation</vt:lpstr>
      <vt:lpstr>Regulation of Heart Rate and Blood Pressure</vt:lpstr>
      <vt:lpstr>PowerPoint Presentation</vt:lpstr>
      <vt:lpstr>PowerPoint Presentation</vt:lpstr>
      <vt:lpstr>Heart Rate Regulation</vt:lpstr>
      <vt:lpstr>Coordination of heart beat</vt:lpstr>
      <vt:lpstr>PowerPoint Presentation</vt:lpstr>
      <vt:lpstr>Changes to Blood Flow During Exercise</vt:lpstr>
      <vt:lpstr>Effect of Behaviour 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Gas Homeostasis: Regulation of Heart Rate and Blood Pressure</dc:title>
  <dc:creator>Robin L Byrne</dc:creator>
  <cp:lastModifiedBy>BYRNE Robin [Belmont City College]</cp:lastModifiedBy>
  <cp:revision>10</cp:revision>
  <cp:lastPrinted>2018-04-10T00:16:38Z</cp:lastPrinted>
  <dcterms:created xsi:type="dcterms:W3CDTF">2017-04-28T00:16:37Z</dcterms:created>
  <dcterms:modified xsi:type="dcterms:W3CDTF">2020-04-05T07:02:41Z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