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9" r:id="rId4"/>
    <p:sldId id="275" r:id="rId5"/>
    <p:sldId id="260" r:id="rId6"/>
    <p:sldId id="261" r:id="rId7"/>
    <p:sldId id="262" r:id="rId8"/>
    <p:sldId id="263" r:id="rId9"/>
    <p:sldId id="264" r:id="rId10"/>
    <p:sldId id="265" r:id="rId11"/>
    <p:sldId id="258" r:id="rId12"/>
    <p:sldId id="268"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61D517DF-DD22-4C5B-B520-9A1D7C6C68E3}" type="datetimeFigureOut">
              <a:rPr lang="en-AU" smtClean="0"/>
              <a:t>4/04/2022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417240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1D517DF-DD22-4C5B-B520-9A1D7C6C68E3}" type="datetimeFigureOut">
              <a:rPr lang="en-AU" smtClean="0"/>
              <a:t>4/04/2022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148750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1D517DF-DD22-4C5B-B520-9A1D7C6C68E3}" type="datetimeFigureOut">
              <a:rPr lang="en-AU" smtClean="0"/>
              <a:t>4/04/2022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134473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61D517DF-DD22-4C5B-B520-9A1D7C6C68E3}" type="datetimeFigureOut">
              <a:rPr lang="en-AU" smtClean="0"/>
              <a:t>4/04/2022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16732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D517DF-DD22-4C5B-B520-9A1D7C6C68E3}" type="datetimeFigureOut">
              <a:rPr lang="en-AU" smtClean="0"/>
              <a:t>4/04/2022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226499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61D517DF-DD22-4C5B-B520-9A1D7C6C68E3}" type="datetimeFigureOut">
              <a:rPr lang="en-AU" smtClean="0"/>
              <a:t>4/04/2022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68207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61D517DF-DD22-4C5B-B520-9A1D7C6C68E3}" type="datetimeFigureOut">
              <a:rPr lang="en-AU" smtClean="0"/>
              <a:t>4/04/2022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276077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61D517DF-DD22-4C5B-B520-9A1D7C6C68E3}" type="datetimeFigureOut">
              <a:rPr lang="en-AU" smtClean="0"/>
              <a:t>4/04/2022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78116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517DF-DD22-4C5B-B520-9A1D7C6C68E3}" type="datetimeFigureOut">
              <a:rPr lang="en-AU" smtClean="0"/>
              <a:t>4/04/2022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262979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D517DF-DD22-4C5B-B520-9A1D7C6C68E3}" type="datetimeFigureOut">
              <a:rPr lang="en-AU" smtClean="0"/>
              <a:t>4/04/2022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272029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D517DF-DD22-4C5B-B520-9A1D7C6C68E3}" type="datetimeFigureOut">
              <a:rPr lang="en-AU" smtClean="0"/>
              <a:t>4/04/2022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577FEB1-5D8F-4284-BCFF-70E0B9D791F9}" type="slidenum">
              <a:rPr lang="en-AU" smtClean="0"/>
              <a:t>‹#›</a:t>
            </a:fld>
            <a:endParaRPr lang="en-AU"/>
          </a:p>
        </p:txBody>
      </p:sp>
    </p:spTree>
    <p:extLst>
      <p:ext uri="{BB962C8B-B14F-4D97-AF65-F5344CB8AC3E}">
        <p14:creationId xmlns:p14="http://schemas.microsoft.com/office/powerpoint/2010/main" val="42103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517DF-DD22-4C5B-B520-9A1D7C6C68E3}" type="datetimeFigureOut">
              <a:rPr lang="en-AU" smtClean="0"/>
              <a:t>4/04/2022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FEB1-5D8F-4284-BCFF-70E0B9D791F9}" type="slidenum">
              <a:rPr lang="en-AU" smtClean="0"/>
              <a:t>‹#›</a:t>
            </a:fld>
            <a:endParaRPr lang="en-AU"/>
          </a:p>
        </p:txBody>
      </p:sp>
    </p:spTree>
    <p:extLst>
      <p:ext uri="{BB962C8B-B14F-4D97-AF65-F5344CB8AC3E}">
        <p14:creationId xmlns:p14="http://schemas.microsoft.com/office/powerpoint/2010/main" val="385989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79" y="191587"/>
            <a:ext cx="11765280" cy="2159725"/>
          </a:xfrm>
        </p:spPr>
        <p:txBody>
          <a:bodyPr>
            <a:normAutofit/>
          </a:bodyPr>
          <a:lstStyle/>
          <a:p>
            <a:r>
              <a:rPr lang="en-AU" sz="4000" dirty="0" smtClean="0"/>
              <a:t>Immune System: </a:t>
            </a:r>
            <a:br>
              <a:rPr lang="en-AU" sz="4000" dirty="0" smtClean="0"/>
            </a:br>
            <a:r>
              <a:rPr lang="en-AU" sz="4000" dirty="0" smtClean="0"/>
              <a:t>Pathogens, External Barriers, Protective Reflexes </a:t>
            </a:r>
            <a:r>
              <a:rPr lang="en-AU" dirty="0" smtClean="0"/>
              <a:t/>
            </a:r>
            <a:br>
              <a:rPr lang="en-AU" dirty="0" smtClean="0"/>
            </a:br>
            <a:endParaRPr lang="en-AU" dirty="0"/>
          </a:p>
        </p:txBody>
      </p:sp>
      <p:sp>
        <p:nvSpPr>
          <p:cNvPr id="3" name="Subtitle 2"/>
          <p:cNvSpPr>
            <a:spLocks noGrp="1"/>
          </p:cNvSpPr>
          <p:nvPr>
            <p:ph type="subTitle" idx="1"/>
          </p:nvPr>
        </p:nvSpPr>
        <p:spPr>
          <a:xfrm>
            <a:off x="531224" y="5225144"/>
            <a:ext cx="11190513" cy="1358536"/>
          </a:xfrm>
        </p:spPr>
        <p:txBody>
          <a:bodyPr>
            <a:normAutofit/>
          </a:bodyPr>
          <a:lstStyle/>
          <a:p>
            <a:r>
              <a:rPr lang="en-AU" dirty="0" err="1" smtClean="0"/>
              <a:t>Ch</a:t>
            </a:r>
            <a:r>
              <a:rPr lang="en-AU" dirty="0" smtClean="0"/>
              <a:t> 7 </a:t>
            </a:r>
            <a:r>
              <a:rPr lang="en-AU" i="1" dirty="0" smtClean="0"/>
              <a:t>Human Perspectives </a:t>
            </a:r>
            <a:r>
              <a:rPr lang="en-AU" dirty="0" smtClean="0"/>
              <a:t>– The Body can Protect Itself From Infection</a:t>
            </a:r>
          </a:p>
          <a:p>
            <a:r>
              <a:rPr lang="en-AU" dirty="0" smtClean="0"/>
              <a:t/>
            </a:r>
            <a:br>
              <a:rPr lang="en-AU" dirty="0" smtClean="0"/>
            </a:b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20" y="1785257"/>
            <a:ext cx="5601211" cy="2819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687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37" y="161427"/>
            <a:ext cx="8229600" cy="634082"/>
          </a:xfrm>
        </p:spPr>
        <p:txBody>
          <a:bodyPr>
            <a:normAutofit/>
          </a:bodyPr>
          <a:lstStyle/>
          <a:p>
            <a:r>
              <a:rPr lang="en-AU" sz="3600" b="1" dirty="0" smtClean="0">
                <a:latin typeface="+mn-lt"/>
              </a:rPr>
              <a:t>Transmission of Pathogens</a:t>
            </a:r>
            <a:endParaRPr lang="en-AU" sz="3600" b="1" dirty="0">
              <a:latin typeface="+mn-lt"/>
            </a:endParaRPr>
          </a:p>
        </p:txBody>
      </p:sp>
      <p:sp>
        <p:nvSpPr>
          <p:cNvPr id="3" name="Content Placeholder 2"/>
          <p:cNvSpPr>
            <a:spLocks noGrp="1"/>
          </p:cNvSpPr>
          <p:nvPr>
            <p:ph idx="1"/>
          </p:nvPr>
        </p:nvSpPr>
        <p:spPr>
          <a:xfrm>
            <a:off x="291737" y="705394"/>
            <a:ext cx="11673840" cy="5819950"/>
          </a:xfrm>
        </p:spPr>
        <p:txBody>
          <a:bodyPr>
            <a:normAutofit fontScale="77500" lnSpcReduction="20000"/>
          </a:bodyPr>
          <a:lstStyle/>
          <a:p>
            <a:pPr marL="0" indent="0">
              <a:buNone/>
            </a:pPr>
            <a:r>
              <a:rPr lang="en-AU" dirty="0"/>
              <a:t>Different pathogens can be transmitted in different </a:t>
            </a:r>
            <a:r>
              <a:rPr lang="en-AU" dirty="0" smtClean="0"/>
              <a:t>ways.</a:t>
            </a:r>
            <a:endParaRPr lang="en-AU" dirty="0"/>
          </a:p>
          <a:p>
            <a:pPr lvl="1"/>
            <a:r>
              <a:rPr lang="en-AU" dirty="0" smtClean="0"/>
              <a:t>Contact:</a:t>
            </a:r>
          </a:p>
          <a:p>
            <a:pPr lvl="2"/>
            <a:r>
              <a:rPr lang="en-AU" dirty="0" smtClean="0"/>
              <a:t>Direct:  by touching an affected person and the pathogen transfers directly </a:t>
            </a:r>
            <a:r>
              <a:rPr lang="en-AU" dirty="0" err="1" smtClean="0"/>
              <a:t>eg</a:t>
            </a:r>
            <a:r>
              <a:rPr lang="en-AU" dirty="0" smtClean="0"/>
              <a:t>. ringworm</a:t>
            </a:r>
          </a:p>
          <a:p>
            <a:pPr lvl="2"/>
            <a:r>
              <a:rPr lang="en-AU" dirty="0" smtClean="0"/>
              <a:t>Indirect: by touching something an affected person has touched </a:t>
            </a:r>
            <a:r>
              <a:rPr lang="en-AU" dirty="0" err="1" smtClean="0"/>
              <a:t>eg</a:t>
            </a:r>
            <a:r>
              <a:rPr lang="en-AU" dirty="0" smtClean="0"/>
              <a:t>. Catching cold virus from a phone used by someone with a cold.</a:t>
            </a:r>
          </a:p>
          <a:p>
            <a:pPr marL="914400" lvl="2" indent="0">
              <a:buNone/>
            </a:pPr>
            <a:endParaRPr lang="en-AU" dirty="0" smtClean="0"/>
          </a:p>
          <a:p>
            <a:pPr lvl="1"/>
            <a:r>
              <a:rPr lang="en-AU" dirty="0" smtClean="0"/>
              <a:t>Transfer of Body Fluids</a:t>
            </a:r>
          </a:p>
          <a:p>
            <a:pPr lvl="2"/>
            <a:r>
              <a:rPr lang="en-AU" dirty="0" smtClean="0"/>
              <a:t>Blood, semen, mucus, faeces, urine.</a:t>
            </a:r>
          </a:p>
          <a:p>
            <a:pPr lvl="2"/>
            <a:r>
              <a:rPr lang="en-AU" dirty="0" smtClean="0"/>
              <a:t>Affected person’s body fluids in contact with mucus membranes or bloodstream of another person.  </a:t>
            </a:r>
            <a:r>
              <a:rPr lang="en-AU" dirty="0" err="1" smtClean="0"/>
              <a:t>Eg</a:t>
            </a:r>
            <a:r>
              <a:rPr lang="en-AU" dirty="0" smtClean="0"/>
              <a:t>:  cold sores (a type of herpesvirus) are transmitted through salivary contact.</a:t>
            </a:r>
          </a:p>
          <a:p>
            <a:pPr marL="914400" lvl="2" indent="0">
              <a:buNone/>
            </a:pPr>
            <a:endParaRPr lang="en-AU" dirty="0" smtClean="0"/>
          </a:p>
          <a:p>
            <a:pPr lvl="1"/>
            <a:r>
              <a:rPr lang="en-AU" dirty="0" smtClean="0"/>
              <a:t> Droplet/Airborne Infection</a:t>
            </a:r>
          </a:p>
          <a:p>
            <a:pPr lvl="2"/>
            <a:r>
              <a:rPr lang="en-AU" dirty="0" smtClean="0"/>
              <a:t>Pathogens spread by coughing/sneezing as droplets of mucus containing the pathogens fly through the air and are inhaled or ingested.  </a:t>
            </a:r>
            <a:r>
              <a:rPr lang="en-AU" dirty="0" err="1" smtClean="0"/>
              <a:t>Eg</a:t>
            </a:r>
            <a:r>
              <a:rPr lang="en-AU" dirty="0" smtClean="0"/>
              <a:t>. Colds, flu, COVID-19. </a:t>
            </a:r>
          </a:p>
          <a:p>
            <a:pPr marL="914400" lvl="2" indent="0">
              <a:buNone/>
            </a:pPr>
            <a:endParaRPr lang="en-AU" dirty="0" smtClean="0"/>
          </a:p>
          <a:p>
            <a:pPr lvl="1"/>
            <a:r>
              <a:rPr lang="en-AU" dirty="0" smtClean="0"/>
              <a:t>Ingestion</a:t>
            </a:r>
          </a:p>
          <a:p>
            <a:pPr lvl="2"/>
            <a:r>
              <a:rPr lang="en-AU" dirty="0" smtClean="0"/>
              <a:t>Infected matter is eaten or drunk</a:t>
            </a:r>
          </a:p>
          <a:p>
            <a:pPr lvl="2"/>
            <a:r>
              <a:rPr lang="en-AU" dirty="0" err="1" smtClean="0"/>
              <a:t>Eg</a:t>
            </a:r>
            <a:r>
              <a:rPr lang="en-AU" dirty="0" smtClean="0"/>
              <a:t>. Salmonella food poisoning, cholera</a:t>
            </a:r>
          </a:p>
          <a:p>
            <a:pPr marL="914400" lvl="2" indent="0">
              <a:buNone/>
            </a:pPr>
            <a:endParaRPr lang="en-AU" dirty="0" smtClean="0"/>
          </a:p>
          <a:p>
            <a:pPr lvl="1"/>
            <a:r>
              <a:rPr lang="en-AU" dirty="0" smtClean="0"/>
              <a:t>Transmission by Vector</a:t>
            </a:r>
          </a:p>
          <a:p>
            <a:pPr lvl="2"/>
            <a:r>
              <a:rPr lang="en-AU" i="1" dirty="0" smtClean="0"/>
              <a:t>Vector</a:t>
            </a:r>
            <a:r>
              <a:rPr lang="en-AU" dirty="0" smtClean="0"/>
              <a:t> = “carrier”</a:t>
            </a:r>
            <a:endParaRPr lang="en-AU" i="1" dirty="0" smtClean="0"/>
          </a:p>
          <a:p>
            <a:pPr lvl="2"/>
            <a:r>
              <a:rPr lang="en-AU" dirty="0" smtClean="0"/>
              <a:t>“vector” is another organism that carries the disease from one person to another</a:t>
            </a:r>
          </a:p>
          <a:p>
            <a:pPr lvl="2"/>
            <a:r>
              <a:rPr lang="en-AU" dirty="0" err="1" smtClean="0"/>
              <a:t>Eg</a:t>
            </a:r>
            <a:r>
              <a:rPr lang="en-AU" dirty="0" smtClean="0"/>
              <a:t>.  </a:t>
            </a:r>
            <a:r>
              <a:rPr lang="en-AU" i="1" dirty="0" smtClean="0"/>
              <a:t>Anopheles </a:t>
            </a:r>
            <a:r>
              <a:rPr lang="en-AU" dirty="0" smtClean="0"/>
              <a:t>mosquitoes are a vector for malaria</a:t>
            </a:r>
          </a:p>
          <a:p>
            <a:pPr lvl="2"/>
            <a:r>
              <a:rPr lang="en-AU" dirty="0" smtClean="0"/>
              <a:t>Rat fleas were a vector for Bubonic Plague</a:t>
            </a:r>
          </a:p>
          <a:p>
            <a:pPr marL="914400" lvl="2" indent="0">
              <a:buNone/>
            </a:pPr>
            <a:endParaRPr lang="en-AU" dirty="0"/>
          </a:p>
        </p:txBody>
      </p:sp>
      <p:sp>
        <p:nvSpPr>
          <p:cNvPr id="4" name="TextBox 3"/>
          <p:cNvSpPr txBox="1"/>
          <p:nvPr/>
        </p:nvSpPr>
        <p:spPr>
          <a:xfrm>
            <a:off x="8717281" y="3814354"/>
            <a:ext cx="3091542" cy="2554545"/>
          </a:xfrm>
          <a:prstGeom prst="rect">
            <a:avLst/>
          </a:prstGeom>
          <a:noFill/>
          <a:ln w="12700">
            <a:solidFill>
              <a:schemeClr val="tx1"/>
            </a:solidFill>
          </a:ln>
        </p:spPr>
        <p:txBody>
          <a:bodyPr wrap="square" rtlCol="0">
            <a:spAutoFit/>
          </a:bodyPr>
          <a:lstStyle/>
          <a:p>
            <a:r>
              <a:rPr lang="en-AU" sz="1600" i="1" dirty="0" smtClean="0"/>
              <a:t>Note:  some pathogens are very specific in how they are transmitted.  </a:t>
            </a:r>
            <a:br>
              <a:rPr lang="en-AU" sz="1600" i="1" dirty="0" smtClean="0"/>
            </a:br>
            <a:r>
              <a:rPr lang="en-AU" sz="1600" i="1" dirty="0" smtClean="0"/>
              <a:t/>
            </a:r>
            <a:br>
              <a:rPr lang="en-AU" sz="1600" i="1" dirty="0" smtClean="0"/>
            </a:br>
            <a:r>
              <a:rPr lang="en-AU" sz="1600" i="1" dirty="0" err="1" smtClean="0"/>
              <a:t>Eg</a:t>
            </a:r>
            <a:r>
              <a:rPr lang="en-AU" sz="1600" i="1" dirty="0" smtClean="0"/>
              <a:t>:  malaria can only be transmitted via the Anopheles mosquito, but the common cold can be picked up from surfaces, via droplet infection, body fluids, or direct contact.</a:t>
            </a:r>
            <a:endParaRPr lang="en-AU" sz="1600" i="1" dirty="0"/>
          </a:p>
        </p:txBody>
      </p:sp>
      <p:sp>
        <p:nvSpPr>
          <p:cNvPr id="5" name="TextBox 4"/>
          <p:cNvSpPr txBox="1"/>
          <p:nvPr/>
        </p:nvSpPr>
        <p:spPr>
          <a:xfrm>
            <a:off x="0" y="6519446"/>
            <a:ext cx="10180320" cy="338554"/>
          </a:xfrm>
          <a:prstGeom prst="rect">
            <a:avLst/>
          </a:prstGeom>
          <a:solidFill>
            <a:srgbClr val="FFFF00"/>
          </a:solidFill>
        </p:spPr>
        <p:txBody>
          <a:bodyPr wrap="square" rtlCol="0">
            <a:spAutoFit/>
          </a:bodyPr>
          <a:lstStyle/>
          <a:p>
            <a:r>
              <a:rPr lang="en-AU" sz="1600" i="1" dirty="0" smtClean="0"/>
              <a:t>Learning Aim:  Discuss modes of transmission of pathogens and give examples of diseases transmitted in each way </a:t>
            </a:r>
            <a:endParaRPr lang="en-AU" sz="1600" i="1" dirty="0"/>
          </a:p>
        </p:txBody>
      </p:sp>
    </p:spTree>
    <p:extLst>
      <p:ext uri="{BB962C8B-B14F-4D97-AF65-F5344CB8AC3E}">
        <p14:creationId xmlns:p14="http://schemas.microsoft.com/office/powerpoint/2010/main" val="1635694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46" y="0"/>
            <a:ext cx="10062754" cy="778098"/>
          </a:xfrm>
        </p:spPr>
        <p:txBody>
          <a:bodyPr>
            <a:normAutofit/>
          </a:bodyPr>
          <a:lstStyle/>
          <a:p>
            <a:r>
              <a:rPr lang="en-AU" sz="3600" b="1" dirty="0" smtClean="0">
                <a:latin typeface="+mn-lt"/>
              </a:rPr>
              <a:t>Defences Against Disease Overview</a:t>
            </a:r>
            <a:endParaRPr lang="en-AU" sz="3600" b="1" dirty="0">
              <a:latin typeface="+mn-lt"/>
            </a:endParaRPr>
          </a:p>
        </p:txBody>
      </p:sp>
      <p:sp>
        <p:nvSpPr>
          <p:cNvPr id="3" name="Content Placeholder 2"/>
          <p:cNvSpPr>
            <a:spLocks noGrp="1"/>
          </p:cNvSpPr>
          <p:nvPr>
            <p:ph idx="1"/>
          </p:nvPr>
        </p:nvSpPr>
        <p:spPr>
          <a:xfrm>
            <a:off x="400595" y="778098"/>
            <a:ext cx="11321143" cy="5696406"/>
          </a:xfrm>
        </p:spPr>
        <p:txBody>
          <a:bodyPr>
            <a:normAutofit/>
          </a:bodyPr>
          <a:lstStyle/>
          <a:p>
            <a:r>
              <a:rPr lang="en-AU" dirty="0" smtClean="0"/>
              <a:t>The body </a:t>
            </a:r>
            <a:r>
              <a:rPr lang="en-AU" dirty="0"/>
              <a:t>has many mechanisms to protect from invading organisms that cause disease</a:t>
            </a:r>
            <a:r>
              <a:rPr lang="en-AU" dirty="0" smtClean="0"/>
              <a:t>:</a:t>
            </a:r>
            <a:endParaRPr lang="en-AU" dirty="0"/>
          </a:p>
          <a:p>
            <a:pPr lvl="1"/>
            <a:r>
              <a:rPr lang="en-AU" dirty="0"/>
              <a:t>External Barriers </a:t>
            </a:r>
            <a:r>
              <a:rPr lang="en-AU" dirty="0" smtClean="0"/>
              <a:t>– prevent entry of pathogens</a:t>
            </a:r>
            <a:endParaRPr lang="en-AU" dirty="0"/>
          </a:p>
          <a:p>
            <a:pPr lvl="2"/>
            <a:r>
              <a:rPr lang="en-AU" dirty="0"/>
              <a:t>skin/membranes</a:t>
            </a:r>
          </a:p>
          <a:p>
            <a:pPr lvl="1"/>
            <a:endParaRPr lang="en-AU" dirty="0" smtClean="0"/>
          </a:p>
          <a:p>
            <a:pPr lvl="1"/>
            <a:r>
              <a:rPr lang="en-AU" dirty="0" smtClean="0"/>
              <a:t>Protective Reflexes – expel pathogens from body</a:t>
            </a:r>
            <a:endParaRPr lang="en-AU" dirty="0"/>
          </a:p>
          <a:p>
            <a:pPr lvl="2"/>
            <a:r>
              <a:rPr lang="en-AU" dirty="0"/>
              <a:t>Sneezing/coughing</a:t>
            </a:r>
          </a:p>
          <a:p>
            <a:pPr lvl="1"/>
            <a:endParaRPr lang="en-AU" dirty="0" smtClean="0"/>
          </a:p>
          <a:p>
            <a:pPr lvl="1"/>
            <a:r>
              <a:rPr lang="en-AU" dirty="0" smtClean="0"/>
              <a:t>Non-specific defences – general responses to a wide range of pathogens</a:t>
            </a:r>
            <a:endParaRPr lang="en-AU" dirty="0"/>
          </a:p>
          <a:p>
            <a:pPr lvl="2"/>
            <a:r>
              <a:rPr lang="en-AU" dirty="0"/>
              <a:t>Phagocytosis/Inflammation/Fever</a:t>
            </a:r>
          </a:p>
          <a:p>
            <a:pPr lvl="2"/>
            <a:r>
              <a:rPr lang="en-AU" dirty="0"/>
              <a:t>Lymphatic System</a:t>
            </a:r>
          </a:p>
          <a:p>
            <a:pPr lvl="1"/>
            <a:endParaRPr lang="en-AU" dirty="0" smtClean="0"/>
          </a:p>
          <a:p>
            <a:pPr lvl="1"/>
            <a:r>
              <a:rPr lang="en-AU" dirty="0" smtClean="0"/>
              <a:t>Specific </a:t>
            </a:r>
            <a:r>
              <a:rPr lang="en-AU" dirty="0"/>
              <a:t>defences/ Immune </a:t>
            </a:r>
            <a:r>
              <a:rPr lang="en-AU" dirty="0" smtClean="0"/>
              <a:t>Response – responses to specific diseases.</a:t>
            </a:r>
            <a:endParaRPr lang="en-AU" dirty="0"/>
          </a:p>
          <a:p>
            <a:pPr lvl="2"/>
            <a:r>
              <a:rPr lang="en-AU" dirty="0"/>
              <a:t>Antibody mediated immunity</a:t>
            </a:r>
          </a:p>
          <a:p>
            <a:pPr lvl="2"/>
            <a:r>
              <a:rPr lang="en-AU" dirty="0"/>
              <a:t>Cell Mediated Immunity</a:t>
            </a:r>
          </a:p>
        </p:txBody>
      </p:sp>
      <p:sp>
        <p:nvSpPr>
          <p:cNvPr id="4" name="TextBox 3"/>
          <p:cNvSpPr txBox="1"/>
          <p:nvPr/>
        </p:nvSpPr>
        <p:spPr>
          <a:xfrm>
            <a:off x="0" y="6519446"/>
            <a:ext cx="6209211" cy="338554"/>
          </a:xfrm>
          <a:prstGeom prst="rect">
            <a:avLst/>
          </a:prstGeom>
          <a:solidFill>
            <a:srgbClr val="FFFF00"/>
          </a:solidFill>
        </p:spPr>
        <p:txBody>
          <a:bodyPr wrap="square" rtlCol="0">
            <a:spAutoFit/>
          </a:bodyPr>
          <a:lstStyle/>
          <a:p>
            <a:r>
              <a:rPr lang="en-AU" sz="1600" i="1" dirty="0" smtClean="0"/>
              <a:t>Learning Aim:  List mechanisms the body uses to protect from pathogens </a:t>
            </a:r>
            <a:endParaRPr lang="en-AU" sz="1600" i="1" dirty="0"/>
          </a:p>
        </p:txBody>
      </p:sp>
    </p:spTree>
    <p:extLst>
      <p:ext uri="{BB962C8B-B14F-4D97-AF65-F5344CB8AC3E}">
        <p14:creationId xmlns:p14="http://schemas.microsoft.com/office/powerpoint/2010/main" val="1096911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74" y="274638"/>
            <a:ext cx="9932126" cy="562074"/>
          </a:xfrm>
        </p:spPr>
        <p:txBody>
          <a:bodyPr>
            <a:noAutofit/>
          </a:bodyPr>
          <a:lstStyle/>
          <a:p>
            <a:r>
              <a:rPr lang="en-AU" sz="3600" b="1" dirty="0" smtClean="0">
                <a:latin typeface="+mn-lt"/>
              </a:rPr>
              <a:t>Defences Against Disease: External Barriers</a:t>
            </a:r>
            <a:endParaRPr lang="en-AU" sz="3600" b="1" dirty="0">
              <a:latin typeface="+mn-lt"/>
            </a:endParaRPr>
          </a:p>
        </p:txBody>
      </p:sp>
      <p:sp>
        <p:nvSpPr>
          <p:cNvPr id="3" name="Content Placeholder 2"/>
          <p:cNvSpPr>
            <a:spLocks noGrp="1"/>
          </p:cNvSpPr>
          <p:nvPr>
            <p:ph idx="1"/>
          </p:nvPr>
        </p:nvSpPr>
        <p:spPr>
          <a:xfrm>
            <a:off x="278674" y="908721"/>
            <a:ext cx="9932126" cy="5840422"/>
          </a:xfrm>
        </p:spPr>
        <p:txBody>
          <a:bodyPr>
            <a:normAutofit fontScale="92500" lnSpcReduction="10000"/>
          </a:bodyPr>
          <a:lstStyle/>
          <a:p>
            <a:r>
              <a:rPr lang="en-AU" sz="2400" b="1" dirty="0"/>
              <a:t>Skin:</a:t>
            </a:r>
          </a:p>
          <a:p>
            <a:pPr lvl="1"/>
            <a:r>
              <a:rPr lang="en-AU" sz="2000" dirty="0"/>
              <a:t>Effective barrier covering outside of body</a:t>
            </a:r>
          </a:p>
          <a:p>
            <a:pPr lvl="1"/>
            <a:r>
              <a:rPr lang="en-AU" sz="2000" dirty="0"/>
              <a:t>Stops entry of microorganisms if unbroken</a:t>
            </a:r>
          </a:p>
          <a:p>
            <a:pPr lvl="1"/>
            <a:r>
              <a:rPr lang="en-AU" sz="2000" dirty="0"/>
              <a:t>Normal bacteria also provide protection – stop pathogenic bacteria from settling in.</a:t>
            </a:r>
          </a:p>
          <a:p>
            <a:pPr lvl="1"/>
            <a:r>
              <a:rPr lang="en-AU" sz="2000" dirty="0"/>
              <a:t>Secretes oily </a:t>
            </a:r>
            <a:r>
              <a:rPr lang="en-AU" sz="2000" i="1" dirty="0"/>
              <a:t>sebum</a:t>
            </a:r>
            <a:r>
              <a:rPr lang="en-AU" sz="2000" dirty="0"/>
              <a:t> – has substances that kill some bacteria</a:t>
            </a:r>
          </a:p>
          <a:p>
            <a:pPr lvl="1"/>
            <a:r>
              <a:rPr lang="en-AU" sz="2000" dirty="0"/>
              <a:t>Sweat can also prevent micro-organism growth</a:t>
            </a:r>
          </a:p>
          <a:p>
            <a:r>
              <a:rPr lang="en-AU" sz="2400" b="1" dirty="0" smtClean="0"/>
              <a:t>Mucous Membranes</a:t>
            </a:r>
          </a:p>
          <a:p>
            <a:pPr lvl="1"/>
            <a:r>
              <a:rPr lang="en-AU" sz="2000" dirty="0" err="1" smtClean="0"/>
              <a:t>Eg</a:t>
            </a:r>
            <a:r>
              <a:rPr lang="en-AU" sz="2000" dirty="0" smtClean="0"/>
              <a:t> in mouth, nose, conjunctiva, reproductive tract </a:t>
            </a:r>
            <a:r>
              <a:rPr lang="en-AU" sz="2000" dirty="0" err="1" smtClean="0"/>
              <a:t>etc</a:t>
            </a:r>
            <a:endParaRPr lang="en-AU" sz="2000" dirty="0" smtClean="0"/>
          </a:p>
          <a:p>
            <a:pPr lvl="1"/>
            <a:r>
              <a:rPr lang="en-AU" sz="2000" dirty="0" smtClean="0"/>
              <a:t>Line body cavities that open to exterior</a:t>
            </a:r>
          </a:p>
          <a:p>
            <a:pPr lvl="1"/>
            <a:r>
              <a:rPr lang="en-AU" sz="2000" dirty="0" smtClean="0"/>
              <a:t>Secrete mucus – interferes with micro-organism entry</a:t>
            </a:r>
          </a:p>
          <a:p>
            <a:r>
              <a:rPr lang="en-AU" sz="2600" b="1" dirty="0" smtClean="0"/>
              <a:t>Hairs</a:t>
            </a:r>
          </a:p>
          <a:p>
            <a:pPr lvl="1"/>
            <a:r>
              <a:rPr lang="en-AU" sz="2200" dirty="0" smtClean="0"/>
              <a:t>In nasal cavity, ears, eyelashes</a:t>
            </a:r>
          </a:p>
          <a:p>
            <a:pPr lvl="1"/>
            <a:r>
              <a:rPr lang="en-AU" sz="2200" dirty="0" smtClean="0"/>
              <a:t>Trap pathogens for processing and removal</a:t>
            </a:r>
          </a:p>
          <a:p>
            <a:pPr lvl="1"/>
            <a:r>
              <a:rPr lang="en-AU" sz="2200" i="1" dirty="0" smtClean="0"/>
              <a:t>Cilia</a:t>
            </a:r>
            <a:r>
              <a:rPr lang="en-AU" sz="2200" dirty="0" smtClean="0"/>
              <a:t> – tiny hairs with beating motion – sweeps mucus and pathogens towards entrance</a:t>
            </a:r>
          </a:p>
          <a:p>
            <a:pPr lvl="2"/>
            <a:r>
              <a:rPr lang="en-AU" sz="2200" i="1" dirty="0" smtClean="0"/>
              <a:t>Trachea</a:t>
            </a:r>
          </a:p>
          <a:p>
            <a:pPr lvl="2"/>
            <a:r>
              <a:rPr lang="en-AU" sz="2200" i="1" dirty="0" smtClean="0"/>
              <a:t>Nasal cavity</a:t>
            </a:r>
          </a:p>
          <a:p>
            <a:pPr lvl="2"/>
            <a:r>
              <a:rPr lang="en-AU" sz="2200" i="1" dirty="0" smtClean="0"/>
              <a:t>Other air passages</a:t>
            </a:r>
          </a:p>
          <a:p>
            <a:pPr lvl="1"/>
            <a:endParaRPr lang="en-AU" sz="2000" dirty="0" smtClean="0"/>
          </a:p>
          <a:p>
            <a:pPr marL="457200" lvl="1" indent="0">
              <a:buNone/>
            </a:pPr>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4047" y="586681"/>
            <a:ext cx="2111896" cy="2335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1706" y="5305566"/>
            <a:ext cx="1898500" cy="144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0" y="6519446"/>
            <a:ext cx="5712823" cy="338554"/>
          </a:xfrm>
          <a:prstGeom prst="rect">
            <a:avLst/>
          </a:prstGeom>
          <a:solidFill>
            <a:srgbClr val="FFFF00"/>
          </a:solidFill>
        </p:spPr>
        <p:txBody>
          <a:bodyPr wrap="square" rtlCol="0">
            <a:spAutoFit/>
          </a:bodyPr>
          <a:lstStyle/>
          <a:p>
            <a:r>
              <a:rPr lang="en-AU" sz="1600" i="1" dirty="0" smtClean="0"/>
              <a:t>Learning Aim:  List and describe external barriers to disease entry. </a:t>
            </a:r>
            <a:endParaRPr lang="en-AU" sz="1600" i="1" dirty="0"/>
          </a:p>
        </p:txBody>
      </p:sp>
    </p:spTree>
    <p:extLst>
      <p:ext uri="{BB962C8B-B14F-4D97-AF65-F5344CB8AC3E}">
        <p14:creationId xmlns:p14="http://schemas.microsoft.com/office/powerpoint/2010/main" val="2279845137"/>
      </p:ext>
    </p:extLst>
  </p:cSld>
  <p:clrMapOvr>
    <a:masterClrMapping/>
  </p:clrMapOvr>
  <mc:AlternateContent xmlns:mc="http://schemas.openxmlformats.org/markup-compatibility/2006" xmlns:p14="http://schemas.microsoft.com/office/powerpoint/2010/main">
    <mc:Choice Requires="p14">
      <p:transition spd="slow" p14:dur="2000" advTm="78744"/>
    </mc:Choice>
    <mc:Fallback xmlns="">
      <p:transition spd="slow" advTm="7874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903392"/>
            <a:ext cx="9653451" cy="6120680"/>
          </a:xfrm>
        </p:spPr>
        <p:txBody>
          <a:bodyPr>
            <a:normAutofit/>
          </a:bodyPr>
          <a:lstStyle/>
          <a:p>
            <a:r>
              <a:rPr lang="en-AU" sz="2400" b="1" dirty="0"/>
              <a:t>Acids</a:t>
            </a:r>
          </a:p>
          <a:p>
            <a:pPr lvl="1"/>
            <a:r>
              <a:rPr lang="en-AU" sz="2000" dirty="0" smtClean="0"/>
              <a:t>Kill </a:t>
            </a:r>
            <a:r>
              <a:rPr lang="en-AU" sz="2000" dirty="0"/>
              <a:t>bacteria and other micro-organisms</a:t>
            </a:r>
          </a:p>
          <a:p>
            <a:pPr lvl="1"/>
            <a:r>
              <a:rPr lang="en-AU" sz="2000" dirty="0" err="1" smtClean="0"/>
              <a:t>Eg</a:t>
            </a:r>
            <a:r>
              <a:rPr lang="en-AU" sz="2000" dirty="0" smtClean="0"/>
              <a:t> stomach acid, acidic vaginal secretions, sweat</a:t>
            </a:r>
          </a:p>
          <a:p>
            <a:pPr marL="457200" lvl="1" indent="0">
              <a:buNone/>
            </a:pPr>
            <a:endParaRPr lang="en-AU" sz="2000" dirty="0" smtClean="0"/>
          </a:p>
          <a:p>
            <a:r>
              <a:rPr lang="en-AU" sz="2400" b="1" dirty="0" smtClean="0"/>
              <a:t>Lysozyme</a:t>
            </a:r>
            <a:endParaRPr lang="en-AU" sz="2400" b="1" dirty="0"/>
          </a:p>
          <a:p>
            <a:pPr lvl="1"/>
            <a:r>
              <a:rPr lang="en-AU" sz="2000" dirty="0"/>
              <a:t>Enzyme that kills bacteria</a:t>
            </a:r>
          </a:p>
          <a:p>
            <a:pPr lvl="1"/>
            <a:r>
              <a:rPr lang="en-AU" sz="2000" dirty="0"/>
              <a:t>Contained in tears, saliva, sweat, nasal secretions, tissue </a:t>
            </a:r>
            <a:r>
              <a:rPr lang="en-AU" sz="2000" dirty="0" smtClean="0"/>
              <a:t>fluid</a:t>
            </a:r>
          </a:p>
          <a:p>
            <a:pPr marL="457200" lvl="1" indent="0">
              <a:buNone/>
            </a:pPr>
            <a:endParaRPr lang="en-AU" sz="2000" dirty="0"/>
          </a:p>
          <a:p>
            <a:r>
              <a:rPr lang="en-AU" sz="2400" b="1" dirty="0" err="1"/>
              <a:t>Cerumen</a:t>
            </a:r>
            <a:endParaRPr lang="en-AU" sz="2400" b="1" dirty="0"/>
          </a:p>
          <a:p>
            <a:pPr lvl="1"/>
            <a:r>
              <a:rPr lang="en-AU" sz="2000" dirty="0"/>
              <a:t>Ear wax</a:t>
            </a:r>
          </a:p>
          <a:p>
            <a:pPr lvl="1"/>
            <a:r>
              <a:rPr lang="en-AU" sz="2000" dirty="0"/>
              <a:t>Slightly acidic, contains lysozyme</a:t>
            </a:r>
          </a:p>
          <a:p>
            <a:pPr lvl="1"/>
            <a:r>
              <a:rPr lang="en-AU" sz="2000" dirty="0"/>
              <a:t>Protects ear canal from </a:t>
            </a:r>
            <a:r>
              <a:rPr lang="en-AU" sz="2000" dirty="0" smtClean="0"/>
              <a:t>infection</a:t>
            </a:r>
          </a:p>
          <a:p>
            <a:pPr marL="457200" lvl="1" indent="0">
              <a:buNone/>
            </a:pPr>
            <a:endParaRPr lang="en-AU" sz="2000" dirty="0"/>
          </a:p>
          <a:p>
            <a:r>
              <a:rPr lang="en-AU" sz="2400" b="1" dirty="0"/>
              <a:t>Flushing action of body fluids</a:t>
            </a:r>
          </a:p>
          <a:p>
            <a:pPr lvl="1"/>
            <a:r>
              <a:rPr lang="en-AU" sz="2000" dirty="0"/>
              <a:t>Helps keep free of pathogens</a:t>
            </a:r>
          </a:p>
          <a:p>
            <a:pPr lvl="1"/>
            <a:endParaRPr lang="en-AU" dirty="0"/>
          </a:p>
          <a:p>
            <a:endParaRPr lang="en-AU" dirty="0"/>
          </a:p>
          <a:p>
            <a:pPr marL="457200" lvl="1" indent="0">
              <a:buNone/>
            </a:pPr>
            <a:endParaRPr lang="en-AU" dirty="0"/>
          </a:p>
        </p:txBody>
      </p:sp>
      <p:sp>
        <p:nvSpPr>
          <p:cNvPr id="4" name="Title 1"/>
          <p:cNvSpPr>
            <a:spLocks noGrp="1"/>
          </p:cNvSpPr>
          <p:nvPr>
            <p:ph type="title"/>
          </p:nvPr>
        </p:nvSpPr>
        <p:spPr>
          <a:xfrm>
            <a:off x="278674" y="274638"/>
            <a:ext cx="9932126" cy="562074"/>
          </a:xfrm>
        </p:spPr>
        <p:txBody>
          <a:bodyPr>
            <a:noAutofit/>
          </a:bodyPr>
          <a:lstStyle/>
          <a:p>
            <a:r>
              <a:rPr lang="en-AU" sz="3600" b="1" dirty="0" smtClean="0">
                <a:latin typeface="+mn-lt"/>
              </a:rPr>
              <a:t>Defences Against Disease: External Barriers</a:t>
            </a:r>
            <a:endParaRPr lang="en-AU" sz="3600" b="1" dirty="0">
              <a:latin typeface="+mn-lt"/>
            </a:endParaRPr>
          </a:p>
        </p:txBody>
      </p:sp>
      <p:sp>
        <p:nvSpPr>
          <p:cNvPr id="5" name="TextBox 4"/>
          <p:cNvSpPr txBox="1"/>
          <p:nvPr/>
        </p:nvSpPr>
        <p:spPr>
          <a:xfrm>
            <a:off x="0" y="6519446"/>
            <a:ext cx="5712823" cy="338554"/>
          </a:xfrm>
          <a:prstGeom prst="rect">
            <a:avLst/>
          </a:prstGeom>
          <a:solidFill>
            <a:srgbClr val="FFFF00"/>
          </a:solidFill>
        </p:spPr>
        <p:txBody>
          <a:bodyPr wrap="square" rtlCol="0">
            <a:spAutoFit/>
          </a:bodyPr>
          <a:lstStyle/>
          <a:p>
            <a:r>
              <a:rPr lang="en-AU" sz="1600" i="1" dirty="0" smtClean="0"/>
              <a:t>Learning Aim:  List and describe external barriers to disease entry. </a:t>
            </a:r>
            <a:endParaRPr lang="en-AU" sz="1600" i="1" dirty="0"/>
          </a:p>
        </p:txBody>
      </p:sp>
    </p:spTree>
    <p:extLst>
      <p:ext uri="{BB962C8B-B14F-4D97-AF65-F5344CB8AC3E}">
        <p14:creationId xmlns:p14="http://schemas.microsoft.com/office/powerpoint/2010/main" val="833717204"/>
      </p:ext>
    </p:extLst>
  </p:cSld>
  <p:clrMapOvr>
    <a:masterClrMapping/>
  </p:clrMapOvr>
  <mc:AlternateContent xmlns:mc="http://schemas.openxmlformats.org/markup-compatibility/2006" xmlns:p14="http://schemas.microsoft.com/office/powerpoint/2010/main">
    <mc:Choice Requires="p14">
      <p:transition spd="slow" p14:dur="2000" advTm="63484"/>
    </mc:Choice>
    <mc:Fallback xmlns="">
      <p:transition spd="slow" advTm="634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000" y="420757"/>
            <a:ext cx="8280920" cy="643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95794" y="17359"/>
            <a:ext cx="9932126" cy="56207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b="1" smtClean="0">
                <a:latin typeface="+mn-lt"/>
              </a:rPr>
              <a:t>Defences Against Disease: External Barriers</a:t>
            </a:r>
            <a:endParaRPr lang="en-AU" sz="3600" b="1" dirty="0">
              <a:latin typeface="+mn-lt"/>
            </a:endParaRPr>
          </a:p>
        </p:txBody>
      </p:sp>
      <p:sp>
        <p:nvSpPr>
          <p:cNvPr id="6" name="TextBox 5"/>
          <p:cNvSpPr txBox="1"/>
          <p:nvPr/>
        </p:nvSpPr>
        <p:spPr>
          <a:xfrm>
            <a:off x="6479177" y="6101434"/>
            <a:ext cx="5712823" cy="338554"/>
          </a:xfrm>
          <a:prstGeom prst="rect">
            <a:avLst/>
          </a:prstGeom>
          <a:solidFill>
            <a:srgbClr val="FFFF00"/>
          </a:solidFill>
        </p:spPr>
        <p:txBody>
          <a:bodyPr wrap="square" rtlCol="0">
            <a:spAutoFit/>
          </a:bodyPr>
          <a:lstStyle/>
          <a:p>
            <a:r>
              <a:rPr lang="en-AU" sz="1600" i="1" dirty="0" smtClean="0"/>
              <a:t>Learning Aim:  List and describe external barriers to disease entry. </a:t>
            </a:r>
            <a:endParaRPr lang="en-AU" sz="1600" i="1" dirty="0"/>
          </a:p>
        </p:txBody>
      </p:sp>
    </p:spTree>
    <p:extLst>
      <p:ext uri="{BB962C8B-B14F-4D97-AF65-F5344CB8AC3E}">
        <p14:creationId xmlns:p14="http://schemas.microsoft.com/office/powerpoint/2010/main" val="2441491415"/>
      </p:ext>
    </p:extLst>
  </p:cSld>
  <p:clrMapOvr>
    <a:masterClrMapping/>
  </p:clrMapOvr>
  <mc:AlternateContent xmlns:mc="http://schemas.openxmlformats.org/markup-compatibility/2006" xmlns:p14="http://schemas.microsoft.com/office/powerpoint/2010/main">
    <mc:Choice Requires="p14">
      <p:transition spd="slow" p14:dur="2000" advTm="14435"/>
    </mc:Choice>
    <mc:Fallback xmlns="">
      <p:transition spd="slow" advTm="1443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56" y="188641"/>
            <a:ext cx="10281444" cy="706090"/>
          </a:xfrm>
        </p:spPr>
        <p:txBody>
          <a:bodyPr>
            <a:noAutofit/>
          </a:bodyPr>
          <a:lstStyle/>
          <a:p>
            <a:r>
              <a:rPr lang="en-AU" sz="3600" b="1" dirty="0" smtClean="0">
                <a:latin typeface="+mn-lt"/>
              </a:rPr>
              <a:t>Defences Against Disease: Protective </a:t>
            </a:r>
            <a:r>
              <a:rPr lang="en-AU" sz="3600" b="1" dirty="0">
                <a:latin typeface="+mn-lt"/>
              </a:rPr>
              <a:t>Reflexes</a:t>
            </a:r>
          </a:p>
        </p:txBody>
      </p:sp>
      <p:sp>
        <p:nvSpPr>
          <p:cNvPr id="3" name="Content Placeholder 2"/>
          <p:cNvSpPr>
            <a:spLocks noGrp="1"/>
          </p:cNvSpPr>
          <p:nvPr>
            <p:ph idx="1"/>
          </p:nvPr>
        </p:nvSpPr>
        <p:spPr>
          <a:xfrm>
            <a:off x="374469" y="1196752"/>
            <a:ext cx="9836331" cy="5400600"/>
          </a:xfrm>
        </p:spPr>
        <p:txBody>
          <a:bodyPr>
            <a:normAutofit/>
          </a:bodyPr>
          <a:lstStyle/>
          <a:p>
            <a:r>
              <a:rPr lang="en-AU" sz="2000" b="1" dirty="0"/>
              <a:t>Sneezing:</a:t>
            </a:r>
          </a:p>
          <a:p>
            <a:pPr lvl="1"/>
            <a:r>
              <a:rPr lang="en-AU" sz="2000" dirty="0"/>
              <a:t>Triggered by irritation of nasal cavity</a:t>
            </a:r>
          </a:p>
          <a:p>
            <a:pPr lvl="1"/>
            <a:r>
              <a:rPr lang="en-AU" sz="2000" dirty="0"/>
              <a:t>Expels dust, dirt, mucus, and pathogens from mouth (not as much </a:t>
            </a:r>
            <a:r>
              <a:rPr lang="en-AU" sz="2000" dirty="0" smtClean="0"/>
              <a:t>from the nose</a:t>
            </a:r>
            <a:r>
              <a:rPr lang="en-AU" sz="2000" dirty="0"/>
              <a:t>, despite what you think you know!)</a:t>
            </a:r>
          </a:p>
          <a:p>
            <a:r>
              <a:rPr lang="en-AU" sz="2000" b="1" dirty="0"/>
              <a:t>Coughing:</a:t>
            </a:r>
          </a:p>
          <a:p>
            <a:pPr lvl="1"/>
            <a:r>
              <a:rPr lang="en-AU" sz="2000" dirty="0"/>
              <a:t>Irritation of lower respiratory tract</a:t>
            </a:r>
          </a:p>
          <a:p>
            <a:pPr lvl="1"/>
            <a:r>
              <a:rPr lang="en-AU" sz="2000" dirty="0"/>
              <a:t>Air forced from lungs, taking mucus and pathogens up trachea and out</a:t>
            </a:r>
          </a:p>
          <a:p>
            <a:r>
              <a:rPr lang="en-AU" sz="2000" b="1" dirty="0"/>
              <a:t>Vomiting:</a:t>
            </a:r>
          </a:p>
          <a:p>
            <a:pPr lvl="1"/>
            <a:r>
              <a:rPr lang="en-AU" sz="2000" dirty="0"/>
              <a:t>Contraction of muscles of abdomen and diaphragm</a:t>
            </a:r>
          </a:p>
          <a:p>
            <a:pPr lvl="1"/>
            <a:r>
              <a:rPr lang="en-AU" sz="2000" dirty="0"/>
              <a:t>Expels pathogens from stomach</a:t>
            </a:r>
          </a:p>
          <a:p>
            <a:r>
              <a:rPr lang="en-AU" sz="2000" b="1" dirty="0"/>
              <a:t>Diarrhoea:</a:t>
            </a:r>
          </a:p>
          <a:p>
            <a:pPr lvl="1"/>
            <a:r>
              <a:rPr lang="en-AU" sz="2000" dirty="0"/>
              <a:t>Irritation of intestinal wall causes fluid to accumulate in intestines, plus explosive contractions of smooth muscle in intestinal wall.</a:t>
            </a:r>
          </a:p>
          <a:p>
            <a:pPr marL="457200" lvl="1" indent="0">
              <a:buNone/>
            </a:pPr>
            <a:endParaRPr lang="en-AU"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012" y="2255521"/>
            <a:ext cx="2023576" cy="249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0" y="6519446"/>
            <a:ext cx="7471954" cy="338554"/>
          </a:xfrm>
          <a:prstGeom prst="rect">
            <a:avLst/>
          </a:prstGeom>
          <a:solidFill>
            <a:srgbClr val="FFFF00"/>
          </a:solidFill>
        </p:spPr>
        <p:txBody>
          <a:bodyPr wrap="square" rtlCol="0">
            <a:spAutoFit/>
          </a:bodyPr>
          <a:lstStyle/>
          <a:p>
            <a:r>
              <a:rPr lang="en-AU" sz="1600" i="1" dirty="0" smtClean="0"/>
              <a:t>Learning Aim:  List and describe protective reflexes that assist in defence against disease. </a:t>
            </a:r>
            <a:endParaRPr lang="en-AU" sz="1600" i="1" dirty="0"/>
          </a:p>
        </p:txBody>
      </p:sp>
    </p:spTree>
    <p:extLst>
      <p:ext uri="{BB962C8B-B14F-4D97-AF65-F5344CB8AC3E}">
        <p14:creationId xmlns:p14="http://schemas.microsoft.com/office/powerpoint/2010/main" val="3452530399"/>
      </p:ext>
    </p:extLst>
  </p:cSld>
  <p:clrMapOvr>
    <a:masterClrMapping/>
  </p:clrMapOvr>
  <mc:AlternateContent xmlns:mc="http://schemas.openxmlformats.org/markup-compatibility/2006" xmlns:p14="http://schemas.microsoft.com/office/powerpoint/2010/main">
    <mc:Choice Requires="p14">
      <p:transition spd="slow" p14:dur="2000" advTm="272825"/>
    </mc:Choice>
    <mc:Fallback xmlns="">
      <p:transition spd="slow" advTm="27282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12" y="330290"/>
            <a:ext cx="10515600" cy="549275"/>
          </a:xfrm>
        </p:spPr>
        <p:txBody>
          <a:bodyPr>
            <a:noAutofit/>
          </a:bodyPr>
          <a:lstStyle/>
          <a:p>
            <a:r>
              <a:rPr lang="en-AU" sz="3600" b="1" dirty="0" smtClean="0">
                <a:latin typeface="+mn-lt"/>
              </a:rPr>
              <a:t>Assisting the Body’s External Defences</a:t>
            </a:r>
            <a:endParaRPr lang="en-AU" sz="3600" b="1" dirty="0">
              <a:latin typeface="+mn-lt"/>
            </a:endParaRPr>
          </a:p>
        </p:txBody>
      </p:sp>
      <p:sp>
        <p:nvSpPr>
          <p:cNvPr id="3" name="Content Placeholder 2"/>
          <p:cNvSpPr>
            <a:spLocks noGrp="1"/>
          </p:cNvSpPr>
          <p:nvPr>
            <p:ph idx="1"/>
          </p:nvPr>
        </p:nvSpPr>
        <p:spPr>
          <a:xfrm>
            <a:off x="341812" y="955847"/>
            <a:ext cx="10515600" cy="5437324"/>
          </a:xfrm>
        </p:spPr>
        <p:txBody>
          <a:bodyPr>
            <a:normAutofit/>
          </a:bodyPr>
          <a:lstStyle/>
          <a:p>
            <a:r>
              <a:rPr lang="en-AU" sz="2400" dirty="0" smtClean="0"/>
              <a:t>Disease can be prevented by assisting the body in preventing pathogen entry.  </a:t>
            </a:r>
          </a:p>
          <a:p>
            <a:r>
              <a:rPr lang="en-AU" sz="2400" dirty="0" smtClean="0"/>
              <a:t>Examples include:</a:t>
            </a:r>
          </a:p>
          <a:p>
            <a:pPr lvl="1"/>
            <a:r>
              <a:rPr lang="en-AU" sz="2000" dirty="0" smtClean="0"/>
              <a:t>Wearing a mask to prevent spread of respiratory disease when you are sick</a:t>
            </a:r>
          </a:p>
          <a:p>
            <a:pPr lvl="1"/>
            <a:r>
              <a:rPr lang="en-AU" sz="2000" dirty="0" smtClean="0"/>
              <a:t>Maintaining environmental hygiene – wiping surfaces, regular cleaning</a:t>
            </a:r>
          </a:p>
          <a:p>
            <a:pPr lvl="1"/>
            <a:r>
              <a:rPr lang="en-AU" sz="2000" dirty="0" smtClean="0"/>
              <a:t>Wearing condoms to prevent sexually transmitted disease</a:t>
            </a:r>
          </a:p>
          <a:p>
            <a:pPr lvl="1"/>
            <a:r>
              <a:rPr lang="en-AU" sz="2000" dirty="0" smtClean="0"/>
              <a:t>Mosquito nets to prevent mosquito-borne diseases </a:t>
            </a:r>
            <a:r>
              <a:rPr lang="en-AU" sz="2000" dirty="0" err="1" smtClean="0"/>
              <a:t>eg</a:t>
            </a:r>
            <a:r>
              <a:rPr lang="en-AU" sz="2000" dirty="0" smtClean="0"/>
              <a:t> malaria</a:t>
            </a:r>
          </a:p>
          <a:p>
            <a:pPr lvl="1"/>
            <a:r>
              <a:rPr lang="en-AU" sz="2000" dirty="0" smtClean="0"/>
              <a:t>Frequent hand washing especially:</a:t>
            </a:r>
          </a:p>
          <a:p>
            <a:pPr lvl="2"/>
            <a:r>
              <a:rPr lang="en-AU" sz="1600" dirty="0" smtClean="0"/>
              <a:t>Before and after food preparation</a:t>
            </a:r>
          </a:p>
          <a:p>
            <a:pPr lvl="2"/>
            <a:r>
              <a:rPr lang="en-AU" sz="1600" dirty="0" smtClean="0"/>
              <a:t>After toilet</a:t>
            </a:r>
          </a:p>
          <a:p>
            <a:pPr lvl="2"/>
            <a:r>
              <a:rPr lang="en-AU" sz="1600" dirty="0" smtClean="0"/>
              <a:t>After using a tissue or touching nasal area or removing a mask</a:t>
            </a:r>
          </a:p>
          <a:p>
            <a:pPr lvl="2"/>
            <a:r>
              <a:rPr lang="en-AU" sz="1600" dirty="0" smtClean="0"/>
              <a:t>After coughing or sneezing</a:t>
            </a:r>
          </a:p>
          <a:p>
            <a:pPr lvl="1"/>
            <a:r>
              <a:rPr lang="en-AU" sz="2000" dirty="0" smtClean="0"/>
              <a:t>Sneezing and coughing into elbow.</a:t>
            </a:r>
          </a:p>
          <a:p>
            <a:pPr lvl="1"/>
            <a:r>
              <a:rPr lang="en-AU" sz="2000" dirty="0" smtClean="0"/>
              <a:t>Avoiding contact with people who are sick.</a:t>
            </a:r>
          </a:p>
          <a:p>
            <a:pPr lvl="1"/>
            <a:r>
              <a:rPr lang="en-AU" sz="2000" dirty="0" smtClean="0"/>
              <a:t>Self-isolating when unwell.</a:t>
            </a:r>
          </a:p>
        </p:txBody>
      </p:sp>
      <p:pic>
        <p:nvPicPr>
          <p:cNvPr id="1028" name="Picture 4" descr="Surgical Mask Stock Illustrations – 22,570 Surgical Mask Stock  Illustrations, Vectors &amp; Clipart - Dreamsti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312" y="4364615"/>
            <a:ext cx="2185851" cy="218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813 Washing Hands Illustrations &amp; Clip Art - iSt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866" y="2611794"/>
            <a:ext cx="2203268" cy="22032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0" y="6519446"/>
            <a:ext cx="7967163" cy="338554"/>
          </a:xfrm>
          <a:prstGeom prst="rect">
            <a:avLst/>
          </a:prstGeom>
          <a:solidFill>
            <a:srgbClr val="FFFF00"/>
          </a:solidFill>
        </p:spPr>
        <p:txBody>
          <a:bodyPr wrap="square" rtlCol="0">
            <a:spAutoFit/>
          </a:bodyPr>
          <a:lstStyle/>
          <a:p>
            <a:r>
              <a:rPr lang="en-AU" sz="1600" i="1" dirty="0" smtClean="0"/>
              <a:t>Learning Aim:  Discuss behaviours and equipment that can assist the body’s external defences. </a:t>
            </a:r>
            <a:endParaRPr lang="en-AU" sz="1600" i="1" dirty="0"/>
          </a:p>
        </p:txBody>
      </p:sp>
    </p:spTree>
    <p:extLst>
      <p:ext uri="{BB962C8B-B14F-4D97-AF65-F5344CB8AC3E}">
        <p14:creationId xmlns:p14="http://schemas.microsoft.com/office/powerpoint/2010/main" val="125596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85977086"/>
              </p:ext>
            </p:extLst>
          </p:nvPr>
        </p:nvGraphicFramePr>
        <p:xfrm>
          <a:off x="165463" y="75233"/>
          <a:ext cx="11739154" cy="6447488"/>
        </p:xfrm>
        <a:graphic>
          <a:graphicData uri="http://schemas.openxmlformats.org/drawingml/2006/table">
            <a:tbl>
              <a:tblPr firstRow="1" bandRow="1">
                <a:tableStyleId>{5C22544A-7EE6-4342-B048-85BDC9FD1C3A}</a:tableStyleId>
              </a:tblPr>
              <a:tblGrid>
                <a:gridCol w="5869577">
                  <a:extLst>
                    <a:ext uri="{9D8B030D-6E8A-4147-A177-3AD203B41FA5}">
                      <a16:colId xmlns:a16="http://schemas.microsoft.com/office/drawing/2014/main" val="3955304084"/>
                    </a:ext>
                  </a:extLst>
                </a:gridCol>
                <a:gridCol w="5869577">
                  <a:extLst>
                    <a:ext uri="{9D8B030D-6E8A-4147-A177-3AD203B41FA5}">
                      <a16:colId xmlns:a16="http://schemas.microsoft.com/office/drawing/2014/main" val="2642575247"/>
                    </a:ext>
                  </a:extLst>
                </a:gridCol>
              </a:tblGrid>
              <a:tr h="406954">
                <a:tc>
                  <a:txBody>
                    <a:bodyPr/>
                    <a:lstStyle/>
                    <a:p>
                      <a:r>
                        <a:rPr lang="en-AU" smtClean="0"/>
                        <a:t>Date:</a:t>
                      </a:r>
                      <a:endParaRPr lang="en-AU" dirty="0"/>
                    </a:p>
                  </a:txBody>
                  <a:tcPr/>
                </a:tc>
                <a:tc>
                  <a:txBody>
                    <a:bodyPr/>
                    <a:lstStyle/>
                    <a:p>
                      <a:r>
                        <a:rPr lang="en-AU" dirty="0" smtClean="0"/>
                        <a:t>Huma</a:t>
                      </a:r>
                      <a:r>
                        <a:rPr lang="en-AU" baseline="0" dirty="0" smtClean="0"/>
                        <a:t>n Biology Year 12 ATAR </a:t>
                      </a:r>
                      <a:endParaRPr lang="en-AU" dirty="0"/>
                    </a:p>
                  </a:txBody>
                  <a:tcPr/>
                </a:tc>
                <a:extLst>
                  <a:ext uri="{0D108BD9-81ED-4DB2-BD59-A6C34878D82A}">
                    <a16:rowId xmlns:a16="http://schemas.microsoft.com/office/drawing/2014/main" val="745475727"/>
                  </a:ext>
                </a:extLst>
              </a:tr>
              <a:tr h="3926903">
                <a:tc rowSpan="2">
                  <a:txBody>
                    <a:bodyPr/>
                    <a:lstStyle/>
                    <a:p>
                      <a:r>
                        <a:rPr lang="en-AU" sz="1600" b="1" dirty="0" smtClean="0"/>
                        <a:t>Do</a:t>
                      </a:r>
                      <a:r>
                        <a:rPr lang="en-AU" sz="1600" b="1" baseline="0" dirty="0" smtClean="0"/>
                        <a:t> Now</a:t>
                      </a:r>
                    </a:p>
                    <a:p>
                      <a:endParaRPr lang="en-AU" sz="1600" b="1" baseline="0" dirty="0" smtClean="0"/>
                    </a:p>
                    <a:p>
                      <a:r>
                        <a:rPr lang="en-AU" sz="1600" b="0" baseline="0" dirty="0" smtClean="0"/>
                        <a:t>Get out your stuff, ready to start!</a:t>
                      </a:r>
                    </a:p>
                    <a:p>
                      <a:endParaRPr lang="en-AU" sz="1600" b="0" baseline="0" dirty="0" smtClean="0"/>
                    </a:p>
                    <a:p>
                      <a:r>
                        <a:rPr lang="en-AU" sz="1600" b="1" dirty="0" smtClean="0"/>
                        <a:t>Lesson Agenda</a:t>
                      </a:r>
                    </a:p>
                    <a:p>
                      <a:r>
                        <a:rPr lang="en-AU" sz="1600" b="0" baseline="0" dirty="0" smtClean="0"/>
                        <a:t>1: Do Now</a:t>
                      </a:r>
                    </a:p>
                    <a:p>
                      <a:r>
                        <a:rPr lang="en-AU" sz="1600" b="0" baseline="0" dirty="0" smtClean="0"/>
                        <a:t>2: Intro to Immune System</a:t>
                      </a:r>
                    </a:p>
                    <a:p>
                      <a:r>
                        <a:rPr lang="en-AU" sz="1600" b="0" baseline="0" dirty="0" smtClean="0"/>
                        <a:t>3: External barriers to disease entry</a:t>
                      </a:r>
                    </a:p>
                    <a:p>
                      <a:r>
                        <a:rPr lang="en-AU" sz="1600" b="0" i="0" baseline="0" dirty="0" smtClean="0"/>
                        <a:t>4: Review Worksheet</a:t>
                      </a:r>
                    </a:p>
                    <a:p>
                      <a:endParaRPr lang="en-AU" sz="1600" b="0" i="0" baseline="0" dirty="0" smtClean="0"/>
                    </a:p>
                    <a:p>
                      <a:r>
                        <a:rPr lang="en-AU" sz="1600" b="1" i="0" baseline="0" dirty="0" smtClean="0"/>
                        <a:t>Suggested Study</a:t>
                      </a:r>
                    </a:p>
                    <a:p>
                      <a:endParaRPr lang="en-AU" sz="1600" b="1" i="0" baseline="0" dirty="0" smtClean="0"/>
                    </a:p>
                    <a:p>
                      <a:pPr marL="285750" indent="-285750">
                        <a:buFont typeface="Arial" panose="020B0604020202020204" pitchFamily="34" charset="0"/>
                        <a:buChar char="•"/>
                      </a:pPr>
                      <a:r>
                        <a:rPr lang="en-AU" sz="1600" b="0" i="0" baseline="0" dirty="0" smtClean="0"/>
                        <a:t>Complete review worksheet, mark and correct using answer key on Connect.</a:t>
                      </a:r>
                    </a:p>
                    <a:p>
                      <a:pPr marL="285750" indent="-285750">
                        <a:buFont typeface="Arial" panose="020B0604020202020204" pitchFamily="34" charset="0"/>
                        <a:buChar char="•"/>
                      </a:pPr>
                      <a:r>
                        <a:rPr lang="en-AU" sz="1600" b="0" i="0" baseline="0" dirty="0" smtClean="0"/>
                        <a:t>Read through today’s notes and textbook section</a:t>
                      </a:r>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r>
                        <a:rPr lang="en-AU" sz="1600" b="1" i="0" baseline="0" dirty="0" smtClean="0"/>
                        <a:t>NEXT LESSON</a:t>
                      </a:r>
                    </a:p>
                    <a:p>
                      <a:pPr marL="285750" indent="-285750">
                        <a:buFont typeface="Arial" panose="020B0604020202020204" pitchFamily="34" charset="0"/>
                        <a:buChar char="•"/>
                      </a:pPr>
                      <a:r>
                        <a:rPr lang="en-AU" sz="1600" b="0" i="0" baseline="0" dirty="0" smtClean="0"/>
                        <a:t>Past Exam Question</a:t>
                      </a:r>
                    </a:p>
                    <a:p>
                      <a:pPr marL="285750" indent="-285750">
                        <a:buFont typeface="Arial" panose="020B0604020202020204" pitchFamily="34" charset="0"/>
                        <a:buChar char="•"/>
                      </a:pPr>
                      <a:r>
                        <a:rPr lang="en-AU" sz="1600" b="0" i="0" baseline="0" dirty="0" smtClean="0"/>
                        <a:t>Non-specific defences</a:t>
                      </a:r>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endParaRPr lang="en-AU" sz="1600" b="0" i="0" baseline="0" dirty="0" smtClean="0"/>
                    </a:p>
                  </a:txBody>
                  <a:tcPr/>
                </a:tc>
                <a:tc>
                  <a:txBody>
                    <a:bodyPr/>
                    <a:lstStyle/>
                    <a:p>
                      <a:r>
                        <a:rPr lang="en-AU" sz="1600" b="1" dirty="0" smtClean="0"/>
                        <a:t>Learning</a:t>
                      </a:r>
                      <a:r>
                        <a:rPr lang="en-AU" sz="1600" b="1" baseline="0" dirty="0" smtClean="0"/>
                        <a:t> Aims</a:t>
                      </a:r>
                    </a:p>
                    <a:p>
                      <a:pPr marL="285750" indent="-285750">
                        <a:buFont typeface="Arial" panose="020B0604020202020204" pitchFamily="34" charset="0"/>
                        <a:buChar char="•"/>
                      </a:pPr>
                      <a:r>
                        <a:rPr lang="en-AU" sz="1600" b="0" baseline="0" dirty="0" smtClean="0"/>
                        <a:t>List several pathogenic bacteria and the diseases they cause</a:t>
                      </a:r>
                    </a:p>
                    <a:p>
                      <a:pPr marL="285750" indent="-285750">
                        <a:buFont typeface="Arial" panose="020B0604020202020204" pitchFamily="34" charset="0"/>
                        <a:buChar char="•"/>
                      </a:pPr>
                      <a:r>
                        <a:rPr lang="en-AU" sz="1600" b="0" baseline="0" dirty="0" smtClean="0"/>
                        <a:t>Discuss the structure of bacterial cells</a:t>
                      </a:r>
                    </a:p>
                    <a:p>
                      <a:pPr marL="285750" indent="-285750">
                        <a:buFont typeface="Arial" panose="020B0604020202020204" pitchFamily="34" charset="0"/>
                        <a:buChar char="•"/>
                      </a:pPr>
                      <a:r>
                        <a:rPr lang="en-AU" sz="1600" b="0" baseline="0" dirty="0" smtClean="0"/>
                        <a:t>List several pathogenic viruses and the diseases they cause</a:t>
                      </a:r>
                    </a:p>
                    <a:p>
                      <a:pPr marL="285750" indent="-285750">
                        <a:buFont typeface="Arial" panose="020B0604020202020204" pitchFamily="34" charset="0"/>
                        <a:buChar char="•"/>
                      </a:pPr>
                      <a:r>
                        <a:rPr lang="en-AU" sz="1600" b="0" baseline="0" dirty="0" smtClean="0"/>
                        <a:t>Describe how viruses use cells to replicate</a:t>
                      </a:r>
                    </a:p>
                    <a:p>
                      <a:pPr marL="285750" indent="-285750">
                        <a:buFont typeface="Arial" panose="020B0604020202020204" pitchFamily="34" charset="0"/>
                        <a:buChar char="•"/>
                      </a:pPr>
                      <a:r>
                        <a:rPr lang="en-AU" sz="1600" b="0" i="0" baseline="0" dirty="0" smtClean="0"/>
                        <a:t>Discuss modes of transmission of pathogens and give examples of diseases transmitted in each way</a:t>
                      </a:r>
                    </a:p>
                    <a:p>
                      <a:pPr marL="285750" indent="-285750">
                        <a:buFont typeface="Arial" panose="020B0604020202020204" pitchFamily="34" charset="0"/>
                        <a:buChar char="•"/>
                      </a:pPr>
                      <a:r>
                        <a:rPr lang="en-AU" sz="1600" b="0" i="0" baseline="0" dirty="0" smtClean="0"/>
                        <a:t>List mechanisms the body uses to protect from pathogens</a:t>
                      </a:r>
                    </a:p>
                    <a:p>
                      <a:pPr marL="285750" indent="-285750">
                        <a:buFont typeface="Arial" panose="020B0604020202020204" pitchFamily="34" charset="0"/>
                        <a:buChar char="•"/>
                      </a:pPr>
                      <a:r>
                        <a:rPr lang="en-AU" sz="1600" b="0" i="0" baseline="0" dirty="0" smtClean="0"/>
                        <a:t>List and describe external barriers to disease entry</a:t>
                      </a:r>
                    </a:p>
                    <a:p>
                      <a:pPr marL="285750" indent="-285750">
                        <a:buFont typeface="Arial" panose="020B0604020202020204" pitchFamily="34" charset="0"/>
                        <a:buChar char="•"/>
                      </a:pPr>
                      <a:r>
                        <a:rPr lang="en-AU" sz="1600" b="0" i="0" baseline="0" dirty="0" smtClean="0"/>
                        <a:t>List and describe protective reflexes that assist in defence against disease</a:t>
                      </a:r>
                    </a:p>
                    <a:p>
                      <a:pPr marL="285750" indent="-285750">
                        <a:buFont typeface="Arial" panose="020B0604020202020204" pitchFamily="34" charset="0"/>
                        <a:buChar char="•"/>
                      </a:pPr>
                      <a:r>
                        <a:rPr lang="en-AU" sz="1600" b="0" i="0" baseline="0" dirty="0" smtClean="0"/>
                        <a:t>Discuss behaviours and equipment that can assist the body’s external defences</a:t>
                      </a:r>
                    </a:p>
                  </a:txBody>
                  <a:tcPr/>
                </a:tc>
                <a:extLst>
                  <a:ext uri="{0D108BD9-81ED-4DB2-BD59-A6C34878D82A}">
                    <a16:rowId xmlns:a16="http://schemas.microsoft.com/office/drawing/2014/main" val="3427345155"/>
                  </a:ext>
                </a:extLst>
              </a:tr>
              <a:tr h="2113631">
                <a:tc vMerge="1">
                  <a:txBody>
                    <a:bodyPr/>
                    <a:lstStyle/>
                    <a:p>
                      <a:endParaRPr lang="en-AU" b="0" baseline="0" dirty="0" smtClean="0"/>
                    </a:p>
                  </a:txBody>
                  <a:tcPr/>
                </a:tc>
                <a:tc>
                  <a:txBody>
                    <a:bodyPr/>
                    <a:lstStyle/>
                    <a:p>
                      <a:r>
                        <a:rPr lang="en-AU" sz="1600" b="1" dirty="0" smtClean="0"/>
                        <a:t>Key Vocabulary</a:t>
                      </a:r>
                    </a:p>
                    <a:p>
                      <a:r>
                        <a:rPr lang="en-AU" sz="1600" b="0" baseline="0" dirty="0" smtClean="0"/>
                        <a:t>Pathogenic</a:t>
                      </a:r>
                    </a:p>
                    <a:p>
                      <a:r>
                        <a:rPr lang="en-AU" sz="1600" b="0" baseline="0" dirty="0" smtClean="0"/>
                        <a:t>Commensal</a:t>
                      </a:r>
                    </a:p>
                    <a:p>
                      <a:r>
                        <a:rPr lang="en-AU" sz="1600" b="0" baseline="0" dirty="0" smtClean="0"/>
                        <a:t>Communicable</a:t>
                      </a:r>
                    </a:p>
                    <a:p>
                      <a:r>
                        <a:rPr lang="en-AU" sz="1600" b="0" baseline="0" dirty="0" smtClean="0"/>
                        <a:t>Contagious</a:t>
                      </a:r>
                    </a:p>
                    <a:p>
                      <a:r>
                        <a:rPr lang="en-AU" sz="1600" b="0" baseline="0" dirty="0" smtClean="0"/>
                        <a:t>Infectious</a:t>
                      </a:r>
                    </a:p>
                    <a:p>
                      <a:r>
                        <a:rPr lang="en-AU" sz="1600" b="0" baseline="0" dirty="0" smtClean="0"/>
                        <a:t>Vector</a:t>
                      </a:r>
                    </a:p>
                    <a:p>
                      <a:endParaRPr lang="en-AU" sz="1600" b="0" baseline="0" dirty="0" smtClean="0"/>
                    </a:p>
                  </a:txBody>
                  <a:tcPr/>
                </a:tc>
                <a:extLst>
                  <a:ext uri="{0D108BD9-81ED-4DB2-BD59-A6C34878D82A}">
                    <a16:rowId xmlns:a16="http://schemas.microsoft.com/office/drawing/2014/main" val="2049135741"/>
                  </a:ext>
                </a:extLst>
              </a:tr>
            </a:tbl>
          </a:graphicData>
        </a:graphic>
      </p:graphicFrame>
    </p:spTree>
    <p:extLst>
      <p:ext uri="{BB962C8B-B14F-4D97-AF65-F5344CB8AC3E}">
        <p14:creationId xmlns:p14="http://schemas.microsoft.com/office/powerpoint/2010/main" val="986225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274638"/>
            <a:ext cx="9845040" cy="778098"/>
          </a:xfrm>
        </p:spPr>
        <p:txBody>
          <a:bodyPr>
            <a:normAutofit/>
          </a:bodyPr>
          <a:lstStyle/>
          <a:p>
            <a:r>
              <a:rPr lang="en-AU" sz="3600" b="1" dirty="0" smtClean="0">
                <a:latin typeface="+mn-lt"/>
              </a:rPr>
              <a:t>Vocabulary</a:t>
            </a:r>
            <a:endParaRPr lang="en-AU" sz="3600" b="1" dirty="0">
              <a:latin typeface="+mn-lt"/>
            </a:endParaRPr>
          </a:p>
        </p:txBody>
      </p:sp>
      <p:sp>
        <p:nvSpPr>
          <p:cNvPr id="3" name="Content Placeholder 2"/>
          <p:cNvSpPr>
            <a:spLocks noGrp="1"/>
          </p:cNvSpPr>
          <p:nvPr>
            <p:ph idx="1"/>
          </p:nvPr>
        </p:nvSpPr>
        <p:spPr>
          <a:xfrm>
            <a:off x="261257" y="1052736"/>
            <a:ext cx="11092543" cy="5124227"/>
          </a:xfrm>
        </p:spPr>
        <p:txBody>
          <a:bodyPr>
            <a:normAutofit lnSpcReduction="10000"/>
          </a:bodyPr>
          <a:lstStyle/>
          <a:p>
            <a:r>
              <a:rPr lang="en-AU" i="1" dirty="0"/>
              <a:t>Pathogens:  disease causing organisms</a:t>
            </a:r>
          </a:p>
          <a:p>
            <a:pPr lvl="1"/>
            <a:r>
              <a:rPr lang="en-AU" dirty="0"/>
              <a:t>Bacteria</a:t>
            </a:r>
          </a:p>
          <a:p>
            <a:pPr lvl="1"/>
            <a:r>
              <a:rPr lang="en-AU" dirty="0"/>
              <a:t>Viruses</a:t>
            </a:r>
          </a:p>
          <a:p>
            <a:pPr lvl="1"/>
            <a:r>
              <a:rPr lang="en-AU" dirty="0"/>
              <a:t>Protozoa, fungi</a:t>
            </a:r>
            <a:r>
              <a:rPr lang="en-AU" dirty="0" smtClean="0"/>
              <a:t>, and others</a:t>
            </a:r>
          </a:p>
          <a:p>
            <a:pPr marL="457200" lvl="1" indent="0">
              <a:buNone/>
            </a:pPr>
            <a:endParaRPr lang="en-AU" dirty="0"/>
          </a:p>
          <a:p>
            <a:r>
              <a:rPr lang="en-AU" i="1" dirty="0"/>
              <a:t>Infectious disease: diseases caused by </a:t>
            </a:r>
            <a:r>
              <a:rPr lang="en-AU" i="1" dirty="0" smtClean="0"/>
              <a:t>pathogens</a:t>
            </a:r>
          </a:p>
          <a:p>
            <a:pPr lvl="1"/>
            <a:r>
              <a:rPr lang="en-AU" dirty="0" err="1" smtClean="0"/>
              <a:t>Eg</a:t>
            </a:r>
            <a:r>
              <a:rPr lang="en-AU" dirty="0" smtClean="0"/>
              <a:t>:  A skin infection after injury is infectious, but doesn’t pass on to other people.  Tetanus is infectious, and can be acquired from a penetrating skin injury as the bacteria lives in soil, but is not communicable.  If you have tetanus, you can’t directly pass it on to anyone else. </a:t>
            </a:r>
          </a:p>
          <a:p>
            <a:pPr lvl="1"/>
            <a:endParaRPr lang="en-AU" i="1" dirty="0"/>
          </a:p>
          <a:p>
            <a:r>
              <a:rPr lang="en-AU" i="1" dirty="0"/>
              <a:t>Communicable/contagious disease: </a:t>
            </a:r>
            <a:r>
              <a:rPr lang="en-AU" i="1" dirty="0" smtClean="0"/>
              <a:t>infectious disease that can </a:t>
            </a:r>
            <a:r>
              <a:rPr lang="en-AU" i="1" dirty="0"/>
              <a:t>be passed from one person to </a:t>
            </a:r>
            <a:r>
              <a:rPr lang="en-AU" i="1" dirty="0" smtClean="0"/>
              <a:t>another</a:t>
            </a:r>
          </a:p>
          <a:p>
            <a:pPr lvl="1"/>
            <a:r>
              <a:rPr lang="en-AU" dirty="0" err="1" smtClean="0"/>
              <a:t>Eg</a:t>
            </a:r>
            <a:r>
              <a:rPr lang="en-AU" dirty="0" smtClean="0"/>
              <a:t>:  Covid-19 is infectious AND can be passed onto others.</a:t>
            </a:r>
            <a:endParaRPr lang="en-AU" dirty="0"/>
          </a:p>
          <a:p>
            <a:pPr marL="0" indent="0">
              <a:buNone/>
            </a:pP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9059" y="820283"/>
            <a:ext cx="2291555" cy="232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9394" y="5374047"/>
            <a:ext cx="1244991" cy="1244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119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8562" y="699272"/>
            <a:ext cx="6571603" cy="6158728"/>
          </a:xfrm>
          <a:prstGeom prst="rect">
            <a:avLst/>
          </a:prstGeom>
        </p:spPr>
      </p:pic>
      <p:sp>
        <p:nvSpPr>
          <p:cNvPr id="8" name="Title 7"/>
          <p:cNvSpPr>
            <a:spLocks noGrp="1"/>
          </p:cNvSpPr>
          <p:nvPr>
            <p:ph type="title"/>
          </p:nvPr>
        </p:nvSpPr>
        <p:spPr>
          <a:xfrm>
            <a:off x="188562" y="112577"/>
            <a:ext cx="10515600" cy="523149"/>
          </a:xfrm>
        </p:spPr>
        <p:txBody>
          <a:bodyPr>
            <a:noAutofit/>
          </a:bodyPr>
          <a:lstStyle/>
          <a:p>
            <a:r>
              <a:rPr lang="en-AU" sz="3600" b="1" dirty="0" smtClean="0">
                <a:latin typeface="+mn-lt"/>
              </a:rPr>
              <a:t>Relative Pathogen Sizes</a:t>
            </a:r>
            <a:endParaRPr lang="en-AU" sz="3600" b="1" dirty="0">
              <a:latin typeface="+mn-lt"/>
            </a:endParaRPr>
          </a:p>
        </p:txBody>
      </p:sp>
      <p:sp>
        <p:nvSpPr>
          <p:cNvPr id="10" name="Content Placeholder 9"/>
          <p:cNvSpPr>
            <a:spLocks noGrp="1"/>
          </p:cNvSpPr>
          <p:nvPr>
            <p:ph sz="half" idx="2"/>
          </p:nvPr>
        </p:nvSpPr>
        <p:spPr>
          <a:xfrm>
            <a:off x="6860177" y="1181191"/>
            <a:ext cx="5181600" cy="4351338"/>
          </a:xfrm>
        </p:spPr>
        <p:txBody>
          <a:bodyPr>
            <a:normAutofit/>
          </a:bodyPr>
          <a:lstStyle/>
          <a:p>
            <a:pPr marL="0" indent="0">
              <a:buNone/>
            </a:pPr>
            <a:r>
              <a:rPr lang="en-AU" sz="2000" dirty="0" smtClean="0"/>
              <a:t>Bacteria are much smaller than an average body cell, but can still be seen with a light  microscope. </a:t>
            </a:r>
            <a:br>
              <a:rPr lang="en-AU" sz="2000" dirty="0" smtClean="0"/>
            </a:br>
            <a:endParaRPr lang="en-AU" sz="2000" dirty="0" smtClean="0"/>
          </a:p>
          <a:p>
            <a:pPr marL="0" indent="0">
              <a:buNone/>
            </a:pPr>
            <a:r>
              <a:rPr lang="en-AU" sz="2000" dirty="0" smtClean="0"/>
              <a:t/>
            </a:r>
            <a:br>
              <a:rPr lang="en-AU" sz="2000" dirty="0" smtClean="0"/>
            </a:br>
            <a:r>
              <a:rPr lang="en-AU" sz="2000" dirty="0" smtClean="0"/>
              <a:t>Viruses are much smaller again, and can be seen with a scanning electron microscope.</a:t>
            </a:r>
          </a:p>
          <a:p>
            <a:pPr marL="0" indent="0">
              <a:buNone/>
            </a:pPr>
            <a:endParaRPr lang="en-AU" sz="2000" dirty="0"/>
          </a:p>
          <a:p>
            <a:pPr marL="0" indent="0">
              <a:buNone/>
            </a:pPr>
            <a:r>
              <a:rPr lang="en-AU" sz="2000" smtClean="0"/>
              <a:t>Size of </a:t>
            </a:r>
            <a:r>
              <a:rPr lang="en-AU" sz="2000" dirty="0" smtClean="0"/>
              <a:t>pathogen can be a contributing factor to disease spread.  Part of the reason that rhinovirus (which causes the common cold) spreads easily is because it is tiny and many particles can travel long distances via aerosol/droplet infection</a:t>
            </a:r>
            <a:endParaRPr lang="en-AU" sz="2000" dirty="0"/>
          </a:p>
        </p:txBody>
      </p:sp>
    </p:spTree>
    <p:extLst>
      <p:ext uri="{BB962C8B-B14F-4D97-AF65-F5344CB8AC3E}">
        <p14:creationId xmlns:p14="http://schemas.microsoft.com/office/powerpoint/2010/main" val="3298837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260648"/>
            <a:ext cx="10012138" cy="418058"/>
          </a:xfrm>
        </p:spPr>
        <p:txBody>
          <a:bodyPr>
            <a:noAutofit/>
          </a:bodyPr>
          <a:lstStyle/>
          <a:p>
            <a:r>
              <a:rPr lang="en-AU" sz="3600" b="1" dirty="0" smtClean="0">
                <a:latin typeface="+mn-lt"/>
              </a:rPr>
              <a:t>Pathogen Types:  Bacteria</a:t>
            </a:r>
            <a:endParaRPr lang="en-AU" sz="3600" b="1" dirty="0">
              <a:latin typeface="+mn-lt"/>
            </a:endParaRPr>
          </a:p>
        </p:txBody>
      </p:sp>
      <p:sp>
        <p:nvSpPr>
          <p:cNvPr id="3" name="Content Placeholder 2"/>
          <p:cNvSpPr>
            <a:spLocks noGrp="1"/>
          </p:cNvSpPr>
          <p:nvPr>
            <p:ph idx="1"/>
          </p:nvPr>
        </p:nvSpPr>
        <p:spPr>
          <a:xfrm>
            <a:off x="78378" y="908721"/>
            <a:ext cx="5730239" cy="5657542"/>
          </a:xfrm>
        </p:spPr>
        <p:txBody>
          <a:bodyPr>
            <a:normAutofit/>
          </a:bodyPr>
          <a:lstStyle/>
          <a:p>
            <a:r>
              <a:rPr lang="en-AU" sz="2400" dirty="0" smtClean="0"/>
              <a:t>Most are harmless to humans </a:t>
            </a:r>
          </a:p>
          <a:p>
            <a:pPr lvl="2"/>
            <a:r>
              <a:rPr lang="en-AU" dirty="0" smtClean="0"/>
              <a:t>Commensal/non-pathogenic</a:t>
            </a:r>
          </a:p>
          <a:p>
            <a:pPr lvl="2"/>
            <a:r>
              <a:rPr lang="en-AU" dirty="0" smtClean="0"/>
              <a:t>Found everywhere including on skin, in gut</a:t>
            </a:r>
          </a:p>
          <a:p>
            <a:r>
              <a:rPr lang="en-AU" sz="2400" dirty="0" smtClean="0"/>
              <a:t>Some cause serious disease/death</a:t>
            </a:r>
          </a:p>
          <a:p>
            <a:pPr lvl="2"/>
            <a:r>
              <a:rPr lang="en-AU" dirty="0" smtClean="0"/>
              <a:t>These are called pathogenic bacteria</a:t>
            </a:r>
          </a:p>
          <a:p>
            <a:r>
              <a:rPr lang="en-AU" sz="2400" dirty="0" smtClean="0"/>
              <a:t>Single cell organisms</a:t>
            </a:r>
            <a:endParaRPr lang="en-AU" dirty="0" smtClean="0"/>
          </a:p>
          <a:p>
            <a:r>
              <a:rPr lang="en-AU" sz="2400" dirty="0" smtClean="0"/>
              <a:t>Can be seen using a light microscope</a:t>
            </a:r>
            <a:endParaRPr lang="en-AU" dirty="0" smtClean="0"/>
          </a:p>
          <a:p>
            <a:r>
              <a:rPr lang="en-AU" sz="2400" dirty="0" smtClean="0"/>
              <a:t>Very small </a:t>
            </a:r>
          </a:p>
          <a:p>
            <a:r>
              <a:rPr lang="en-AU" sz="2400" dirty="0" smtClean="0"/>
              <a:t>Some can be prevented via vaccination</a:t>
            </a:r>
          </a:p>
          <a:p>
            <a:r>
              <a:rPr lang="en-AU" sz="2400" dirty="0" smtClean="0"/>
              <a:t>Some can be treated with antibiotics</a:t>
            </a:r>
          </a:p>
          <a:p>
            <a:pPr lvl="1"/>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104943573"/>
              </p:ext>
            </p:extLst>
          </p:nvPr>
        </p:nvGraphicFramePr>
        <p:xfrm>
          <a:off x="5991497" y="719666"/>
          <a:ext cx="5921830" cy="4917440"/>
        </p:xfrm>
        <a:graphic>
          <a:graphicData uri="http://schemas.openxmlformats.org/drawingml/2006/table">
            <a:tbl>
              <a:tblPr firstRow="1" bandRow="1">
                <a:tableStyleId>{5C22544A-7EE6-4342-B048-85BDC9FD1C3A}</a:tableStyleId>
              </a:tblPr>
              <a:tblGrid>
                <a:gridCol w="2299063">
                  <a:extLst>
                    <a:ext uri="{9D8B030D-6E8A-4147-A177-3AD203B41FA5}">
                      <a16:colId xmlns:a16="http://schemas.microsoft.com/office/drawing/2014/main" val="2815694155"/>
                    </a:ext>
                  </a:extLst>
                </a:gridCol>
                <a:gridCol w="3622767">
                  <a:extLst>
                    <a:ext uri="{9D8B030D-6E8A-4147-A177-3AD203B41FA5}">
                      <a16:colId xmlns:a16="http://schemas.microsoft.com/office/drawing/2014/main" val="3736055389"/>
                    </a:ext>
                  </a:extLst>
                </a:gridCol>
              </a:tblGrid>
              <a:tr h="370840">
                <a:tc gridSpan="2">
                  <a:txBody>
                    <a:bodyPr/>
                    <a:lstStyle/>
                    <a:p>
                      <a:pPr algn="ctr"/>
                      <a:r>
                        <a:rPr lang="en-AU" dirty="0" smtClean="0"/>
                        <a:t>Common</a:t>
                      </a:r>
                      <a:r>
                        <a:rPr lang="en-AU" baseline="0" dirty="0" smtClean="0"/>
                        <a:t>/Well Known Bacterial Diseases</a:t>
                      </a:r>
                      <a:endParaRPr lang="en-AU" dirty="0"/>
                    </a:p>
                  </a:txBody>
                  <a:tcPr/>
                </a:tc>
                <a:tc hMerge="1">
                  <a:txBody>
                    <a:bodyPr/>
                    <a:lstStyle/>
                    <a:p>
                      <a:endParaRPr lang="en-AU" dirty="0"/>
                    </a:p>
                  </a:txBody>
                  <a:tcPr/>
                </a:tc>
                <a:extLst>
                  <a:ext uri="{0D108BD9-81ED-4DB2-BD59-A6C34878D82A}">
                    <a16:rowId xmlns:a16="http://schemas.microsoft.com/office/drawing/2014/main" val="3366020722"/>
                  </a:ext>
                </a:extLst>
              </a:tr>
              <a:tr h="370840">
                <a:tc>
                  <a:txBody>
                    <a:bodyPr/>
                    <a:lstStyle/>
                    <a:p>
                      <a:r>
                        <a:rPr lang="en-AU" sz="1400" dirty="0" smtClean="0"/>
                        <a:t>“Strep</a:t>
                      </a:r>
                      <a:r>
                        <a:rPr lang="en-AU" sz="1400" baseline="0" dirty="0" smtClean="0"/>
                        <a:t> throat”, “ear infection” </a:t>
                      </a:r>
                    </a:p>
                    <a:p>
                      <a:r>
                        <a:rPr lang="en-AU" sz="1400" i="1" baseline="0" dirty="0" smtClean="0"/>
                        <a:t>Streptococcus</a:t>
                      </a:r>
                      <a:endParaRPr lang="en-AU" sz="1400" i="1" dirty="0"/>
                    </a:p>
                  </a:txBody>
                  <a:tcPr/>
                </a:tc>
                <a:tc>
                  <a:txBody>
                    <a:bodyPr/>
                    <a:lstStyle/>
                    <a:p>
                      <a:r>
                        <a:rPr lang="en-AU" sz="1400" i="0" dirty="0" smtClean="0"/>
                        <a:t>Streptococcus</a:t>
                      </a:r>
                      <a:r>
                        <a:rPr lang="en-AU" sz="1400" i="0" baseline="0" dirty="0" smtClean="0"/>
                        <a:t> is found naturally on skin but can infect already damaged tissue.</a:t>
                      </a:r>
                      <a:endParaRPr lang="en-AU" sz="1400" i="0" dirty="0"/>
                    </a:p>
                  </a:txBody>
                  <a:tcPr/>
                </a:tc>
                <a:extLst>
                  <a:ext uri="{0D108BD9-81ED-4DB2-BD59-A6C34878D82A}">
                    <a16:rowId xmlns:a16="http://schemas.microsoft.com/office/drawing/2014/main" val="569860306"/>
                  </a:ext>
                </a:extLst>
              </a:tr>
              <a:tr h="370840">
                <a:tc>
                  <a:txBody>
                    <a:bodyPr/>
                    <a:lstStyle/>
                    <a:p>
                      <a:r>
                        <a:rPr lang="en-AU" sz="1400" dirty="0" smtClean="0"/>
                        <a:t>“Golden</a:t>
                      </a:r>
                      <a:r>
                        <a:rPr lang="en-AU" sz="1400" baseline="0" dirty="0" smtClean="0"/>
                        <a:t> staph”</a:t>
                      </a:r>
                    </a:p>
                    <a:p>
                      <a:r>
                        <a:rPr lang="en-AU" sz="1400" i="1" baseline="0" dirty="0" smtClean="0"/>
                        <a:t>Staphylococcus aureus</a:t>
                      </a:r>
                      <a:endParaRPr lang="en-AU" sz="1400" i="1" dirty="0"/>
                    </a:p>
                  </a:txBody>
                  <a:tcPr/>
                </a:tc>
                <a:tc>
                  <a:txBody>
                    <a:bodyPr/>
                    <a:lstStyle/>
                    <a:p>
                      <a:r>
                        <a:rPr lang="en-AU" sz="1400" i="0" dirty="0" smtClean="0"/>
                        <a:t>Staphylococcus</a:t>
                      </a:r>
                      <a:r>
                        <a:rPr lang="en-AU" sz="1400" i="0" baseline="0" dirty="0" smtClean="0"/>
                        <a:t> is found naturally on  skin but can infect already damaged tissue.</a:t>
                      </a:r>
                    </a:p>
                    <a:p>
                      <a:r>
                        <a:rPr lang="en-AU" sz="1400" i="0" baseline="0" dirty="0" smtClean="0"/>
                        <a:t>Can be resistant to antibiotics. </a:t>
                      </a:r>
                      <a:endParaRPr lang="en-AU" sz="1400" i="0" dirty="0"/>
                    </a:p>
                  </a:txBody>
                  <a:tcPr/>
                </a:tc>
                <a:extLst>
                  <a:ext uri="{0D108BD9-81ED-4DB2-BD59-A6C34878D82A}">
                    <a16:rowId xmlns:a16="http://schemas.microsoft.com/office/drawing/2014/main" val="4235301265"/>
                  </a:ext>
                </a:extLst>
              </a:tr>
              <a:tr h="370840">
                <a:tc>
                  <a:txBody>
                    <a:bodyPr/>
                    <a:lstStyle/>
                    <a:p>
                      <a:r>
                        <a:rPr lang="en-AU" sz="1400" i="1" dirty="0" smtClean="0"/>
                        <a:t>Salmonella</a:t>
                      </a:r>
                      <a:endParaRPr lang="en-AU" sz="1400" i="1" dirty="0"/>
                    </a:p>
                  </a:txBody>
                  <a:tcPr/>
                </a:tc>
                <a:tc>
                  <a:txBody>
                    <a:bodyPr/>
                    <a:lstStyle/>
                    <a:p>
                      <a:r>
                        <a:rPr lang="en-AU" sz="1400" i="0" dirty="0" smtClean="0"/>
                        <a:t>Causes</a:t>
                      </a:r>
                      <a:r>
                        <a:rPr lang="en-AU" sz="1400" i="0" baseline="0" dirty="0" smtClean="0"/>
                        <a:t> severe gastroenteritis</a:t>
                      </a:r>
                      <a:endParaRPr lang="en-AU" sz="1400" i="0" dirty="0"/>
                    </a:p>
                  </a:txBody>
                  <a:tcPr/>
                </a:tc>
                <a:extLst>
                  <a:ext uri="{0D108BD9-81ED-4DB2-BD59-A6C34878D82A}">
                    <a16:rowId xmlns:a16="http://schemas.microsoft.com/office/drawing/2014/main" val="743642688"/>
                  </a:ext>
                </a:extLst>
              </a:tr>
              <a:tr h="370840">
                <a:tc>
                  <a:txBody>
                    <a:bodyPr/>
                    <a:lstStyle/>
                    <a:p>
                      <a:r>
                        <a:rPr lang="en-AU" sz="1400" dirty="0" smtClean="0"/>
                        <a:t>Tetanus </a:t>
                      </a:r>
                    </a:p>
                    <a:p>
                      <a:r>
                        <a:rPr lang="en-AU" sz="1400" i="1" dirty="0" smtClean="0"/>
                        <a:t>Clostridium</a:t>
                      </a:r>
                      <a:r>
                        <a:rPr lang="en-AU" sz="1400" i="1" baseline="0" dirty="0" smtClean="0"/>
                        <a:t> </a:t>
                      </a:r>
                      <a:r>
                        <a:rPr lang="en-AU" sz="1400" i="1" baseline="0" dirty="0" err="1" smtClean="0"/>
                        <a:t>tetani</a:t>
                      </a:r>
                      <a:endParaRPr lang="en-AU" sz="1400" dirty="0"/>
                    </a:p>
                  </a:txBody>
                  <a:tcPr/>
                </a:tc>
                <a:tc>
                  <a:txBody>
                    <a:bodyPr/>
                    <a:lstStyle/>
                    <a:p>
                      <a:r>
                        <a:rPr lang="en-AU" sz="1400" dirty="0" smtClean="0"/>
                        <a:t>Causes severe,</a:t>
                      </a:r>
                      <a:r>
                        <a:rPr lang="en-AU" sz="1400" baseline="0" dirty="0" smtClean="0"/>
                        <a:t> rigid paralysis and death.  Vaccine and antitoxin available.</a:t>
                      </a:r>
                      <a:endParaRPr lang="en-AU" sz="1400" dirty="0"/>
                    </a:p>
                  </a:txBody>
                  <a:tcPr/>
                </a:tc>
                <a:extLst>
                  <a:ext uri="{0D108BD9-81ED-4DB2-BD59-A6C34878D82A}">
                    <a16:rowId xmlns:a16="http://schemas.microsoft.com/office/drawing/2014/main" val="3410809533"/>
                  </a:ext>
                </a:extLst>
              </a:tr>
              <a:tr h="370840">
                <a:tc>
                  <a:txBody>
                    <a:bodyPr/>
                    <a:lstStyle/>
                    <a:p>
                      <a:r>
                        <a:rPr lang="en-AU" sz="1400" dirty="0" smtClean="0"/>
                        <a:t>“Whooping Cough”</a:t>
                      </a:r>
                    </a:p>
                    <a:p>
                      <a:r>
                        <a:rPr lang="en-AU" sz="1400" i="1" dirty="0" err="1" smtClean="0"/>
                        <a:t>Bordetella</a:t>
                      </a:r>
                      <a:r>
                        <a:rPr lang="en-AU" sz="1400" i="1" dirty="0" smtClean="0"/>
                        <a:t> pertussis</a:t>
                      </a:r>
                      <a:endParaRPr lang="en-AU" sz="1400" dirty="0"/>
                    </a:p>
                  </a:txBody>
                  <a:tcPr/>
                </a:tc>
                <a:tc>
                  <a:txBody>
                    <a:bodyPr/>
                    <a:lstStyle/>
                    <a:p>
                      <a:r>
                        <a:rPr lang="en-AU" sz="1400" dirty="0" smtClean="0"/>
                        <a:t>Causes severe</a:t>
                      </a:r>
                      <a:r>
                        <a:rPr lang="en-AU" sz="1400" baseline="0" dirty="0" smtClean="0"/>
                        <a:t>, prolonged coughing.  Babies often die if infected.  Vaccine available.</a:t>
                      </a:r>
                      <a:endParaRPr lang="en-AU" sz="1400" dirty="0"/>
                    </a:p>
                  </a:txBody>
                  <a:tcPr/>
                </a:tc>
                <a:extLst>
                  <a:ext uri="{0D108BD9-81ED-4DB2-BD59-A6C34878D82A}">
                    <a16:rowId xmlns:a16="http://schemas.microsoft.com/office/drawing/2014/main" val="4132112485"/>
                  </a:ext>
                </a:extLst>
              </a:tr>
              <a:tr h="370840">
                <a:tc>
                  <a:txBody>
                    <a:bodyPr/>
                    <a:lstStyle/>
                    <a:p>
                      <a:r>
                        <a:rPr lang="en-AU" sz="1400" dirty="0" smtClean="0"/>
                        <a:t>Syphilis</a:t>
                      </a:r>
                      <a:endParaRPr lang="en-AU" sz="1400" baseline="0" dirty="0" smtClean="0"/>
                    </a:p>
                    <a:p>
                      <a:r>
                        <a:rPr lang="en-AU" sz="1400" i="1" baseline="0" dirty="0" err="1" smtClean="0"/>
                        <a:t>Treponema</a:t>
                      </a:r>
                      <a:r>
                        <a:rPr lang="en-AU" sz="1400" i="1" baseline="0" dirty="0" smtClean="0"/>
                        <a:t> pallidum</a:t>
                      </a:r>
                      <a:endParaRPr lang="en-AU" sz="1400" i="1" dirty="0"/>
                    </a:p>
                  </a:txBody>
                  <a:tcPr/>
                </a:tc>
                <a:tc>
                  <a:txBody>
                    <a:bodyPr/>
                    <a:lstStyle/>
                    <a:p>
                      <a:r>
                        <a:rPr lang="en-AU" sz="1400" dirty="0" smtClean="0"/>
                        <a:t>A sexually</a:t>
                      </a:r>
                      <a:r>
                        <a:rPr lang="en-AU" sz="1400" baseline="0" dirty="0" smtClean="0"/>
                        <a:t> transmitted disease.</a:t>
                      </a:r>
                      <a:endParaRPr lang="en-AU" sz="1400" dirty="0"/>
                    </a:p>
                  </a:txBody>
                  <a:tcPr/>
                </a:tc>
                <a:extLst>
                  <a:ext uri="{0D108BD9-81ED-4DB2-BD59-A6C34878D82A}">
                    <a16:rowId xmlns:a16="http://schemas.microsoft.com/office/drawing/2014/main" val="488592844"/>
                  </a:ext>
                </a:extLst>
              </a:tr>
              <a:tr h="370840">
                <a:tc>
                  <a:txBody>
                    <a:bodyPr/>
                    <a:lstStyle/>
                    <a:p>
                      <a:r>
                        <a:rPr lang="en-AU" sz="1400" dirty="0" smtClean="0"/>
                        <a:t>Tuberculosis</a:t>
                      </a:r>
                    </a:p>
                    <a:p>
                      <a:r>
                        <a:rPr lang="en-AU" sz="1400" i="1" dirty="0" smtClean="0"/>
                        <a:t>Mycobacterium</a:t>
                      </a:r>
                      <a:r>
                        <a:rPr lang="en-AU" sz="1400" i="1" baseline="0" dirty="0" smtClean="0"/>
                        <a:t> tuberculosis</a:t>
                      </a:r>
                      <a:endParaRPr lang="en-AU" sz="1400" i="1" dirty="0"/>
                    </a:p>
                  </a:txBody>
                  <a:tcPr/>
                </a:tc>
                <a:tc>
                  <a:txBody>
                    <a:bodyPr/>
                    <a:lstStyle/>
                    <a:p>
                      <a:r>
                        <a:rPr lang="en-AU" sz="1400" dirty="0" smtClean="0"/>
                        <a:t>Causes</a:t>
                      </a:r>
                      <a:r>
                        <a:rPr lang="en-AU" sz="1400" baseline="0" dirty="0" smtClean="0"/>
                        <a:t> severe, difficult to treat lung disease, used to result in death.  Now can be treated with long-term, powerful antibiotics. </a:t>
                      </a:r>
                    </a:p>
                    <a:p>
                      <a:r>
                        <a:rPr lang="en-AU" sz="1400" baseline="0" dirty="0" smtClean="0"/>
                        <a:t>Vaccine available, so has been eradicated in some countries.</a:t>
                      </a:r>
                      <a:endParaRPr lang="en-AU" sz="1400" dirty="0"/>
                    </a:p>
                  </a:txBody>
                  <a:tcPr/>
                </a:tc>
                <a:extLst>
                  <a:ext uri="{0D108BD9-81ED-4DB2-BD59-A6C34878D82A}">
                    <a16:rowId xmlns:a16="http://schemas.microsoft.com/office/drawing/2014/main" val="540814445"/>
                  </a:ext>
                </a:extLst>
              </a:tr>
            </a:tbl>
          </a:graphicData>
        </a:graphic>
      </p:graphicFrame>
      <p:sp>
        <p:nvSpPr>
          <p:cNvPr id="6" name="TextBox 5"/>
          <p:cNvSpPr txBox="1"/>
          <p:nvPr/>
        </p:nvSpPr>
        <p:spPr>
          <a:xfrm>
            <a:off x="5468984" y="6396986"/>
            <a:ext cx="6444343" cy="338554"/>
          </a:xfrm>
          <a:prstGeom prst="rect">
            <a:avLst/>
          </a:prstGeom>
          <a:solidFill>
            <a:srgbClr val="FFFF00"/>
          </a:solidFill>
        </p:spPr>
        <p:txBody>
          <a:bodyPr wrap="square" rtlCol="0">
            <a:spAutoFit/>
          </a:bodyPr>
          <a:lstStyle/>
          <a:p>
            <a:r>
              <a:rPr lang="en-AU" sz="1600" i="1" dirty="0" smtClean="0"/>
              <a:t>Learning Aim:  List several pathogenic bacteria and the diseases they cause </a:t>
            </a:r>
            <a:endParaRPr lang="en-AU" sz="1600" i="1" dirty="0"/>
          </a:p>
        </p:txBody>
      </p:sp>
    </p:spTree>
    <p:extLst>
      <p:ext uri="{BB962C8B-B14F-4D97-AF65-F5344CB8AC3E}">
        <p14:creationId xmlns:p14="http://schemas.microsoft.com/office/powerpoint/2010/main" val="1861276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065" y="676970"/>
            <a:ext cx="8683308"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82880" y="174171"/>
            <a:ext cx="11170920" cy="659553"/>
          </a:xfrm>
        </p:spPr>
        <p:txBody>
          <a:bodyPr>
            <a:noAutofit/>
          </a:bodyPr>
          <a:lstStyle/>
          <a:p>
            <a:r>
              <a:rPr lang="en-AU" sz="3600" b="1" dirty="0" smtClean="0">
                <a:latin typeface="+mn-lt"/>
              </a:rPr>
              <a:t>Bacterial Cell Structure</a:t>
            </a:r>
            <a:endParaRPr lang="en-AU" sz="3600" b="1" dirty="0">
              <a:latin typeface="+mn-lt"/>
            </a:endParaRPr>
          </a:p>
        </p:txBody>
      </p:sp>
      <p:sp>
        <p:nvSpPr>
          <p:cNvPr id="6" name="TextBox 5"/>
          <p:cNvSpPr txBox="1"/>
          <p:nvPr/>
        </p:nvSpPr>
        <p:spPr>
          <a:xfrm>
            <a:off x="0" y="6519446"/>
            <a:ext cx="4789713" cy="338554"/>
          </a:xfrm>
          <a:prstGeom prst="rect">
            <a:avLst/>
          </a:prstGeom>
          <a:solidFill>
            <a:srgbClr val="FFFF00"/>
          </a:solidFill>
        </p:spPr>
        <p:txBody>
          <a:bodyPr wrap="square" rtlCol="0">
            <a:spAutoFit/>
          </a:bodyPr>
          <a:lstStyle/>
          <a:p>
            <a:r>
              <a:rPr lang="en-AU" sz="1600" i="1" dirty="0" smtClean="0"/>
              <a:t>Learning Aim:  Discuss the general structure of bacteria </a:t>
            </a:r>
            <a:endParaRPr lang="en-AU" sz="1600" i="1" dirty="0"/>
          </a:p>
        </p:txBody>
      </p:sp>
    </p:spTree>
    <p:extLst>
      <p:ext uri="{BB962C8B-B14F-4D97-AF65-F5344CB8AC3E}">
        <p14:creationId xmlns:p14="http://schemas.microsoft.com/office/powerpoint/2010/main" val="1111463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260648"/>
            <a:ext cx="9907635" cy="418058"/>
          </a:xfrm>
        </p:spPr>
        <p:txBody>
          <a:bodyPr>
            <a:noAutofit/>
          </a:bodyPr>
          <a:lstStyle/>
          <a:p>
            <a:r>
              <a:rPr lang="en-AU" sz="3600" b="1" dirty="0" smtClean="0">
                <a:latin typeface="+mn-lt"/>
              </a:rPr>
              <a:t>Pathogen Types: Viruses</a:t>
            </a:r>
            <a:endParaRPr lang="en-AU" sz="3600" b="1" dirty="0">
              <a:latin typeface="+mn-lt"/>
            </a:endParaRPr>
          </a:p>
        </p:txBody>
      </p:sp>
      <p:sp>
        <p:nvSpPr>
          <p:cNvPr id="3" name="Content Placeholder 2"/>
          <p:cNvSpPr>
            <a:spLocks noGrp="1"/>
          </p:cNvSpPr>
          <p:nvPr>
            <p:ph idx="1"/>
          </p:nvPr>
        </p:nvSpPr>
        <p:spPr>
          <a:xfrm>
            <a:off x="235132" y="908720"/>
            <a:ext cx="5547359" cy="5949279"/>
          </a:xfrm>
        </p:spPr>
        <p:txBody>
          <a:bodyPr>
            <a:normAutofit fontScale="92500" lnSpcReduction="10000"/>
          </a:bodyPr>
          <a:lstStyle/>
          <a:p>
            <a:r>
              <a:rPr lang="en-AU" sz="2400" dirty="0"/>
              <a:t>Very small – can only be seen with electron microscope</a:t>
            </a:r>
            <a:r>
              <a:rPr lang="en-AU" sz="2400" dirty="0" smtClean="0"/>
              <a:t>.</a:t>
            </a:r>
          </a:p>
          <a:p>
            <a:pPr marL="0" indent="0">
              <a:buNone/>
            </a:pPr>
            <a:endParaRPr lang="en-AU" sz="2400" dirty="0"/>
          </a:p>
          <a:p>
            <a:r>
              <a:rPr lang="en-AU" sz="2400" dirty="0"/>
              <a:t>Contain genetic materials </a:t>
            </a:r>
            <a:r>
              <a:rPr lang="en-AU" sz="2400" dirty="0" err="1"/>
              <a:t>eg</a:t>
            </a:r>
            <a:r>
              <a:rPr lang="en-AU" sz="2400" dirty="0"/>
              <a:t> DNA/RNA, surrounded by protein coat</a:t>
            </a:r>
            <a:r>
              <a:rPr lang="en-AU" sz="2400" dirty="0" smtClean="0"/>
              <a:t>.</a:t>
            </a:r>
          </a:p>
          <a:p>
            <a:pPr marL="0" indent="0">
              <a:buNone/>
            </a:pPr>
            <a:endParaRPr lang="en-AU" sz="2400" dirty="0"/>
          </a:p>
          <a:p>
            <a:r>
              <a:rPr lang="en-AU" sz="2400" dirty="0"/>
              <a:t>Enter cell and use their DNA/RNA to take over cell processes so virus can </a:t>
            </a:r>
            <a:r>
              <a:rPr lang="en-AU" sz="2400" dirty="0" smtClean="0"/>
              <a:t>reproduce.</a:t>
            </a:r>
          </a:p>
          <a:p>
            <a:pPr marL="0" indent="0">
              <a:buNone/>
            </a:pPr>
            <a:endParaRPr lang="en-AU" sz="2400" dirty="0"/>
          </a:p>
          <a:p>
            <a:r>
              <a:rPr lang="en-AU" sz="2400" dirty="0"/>
              <a:t>Not all viruses are harmful/pathogenic – some are even used in biotechnology</a:t>
            </a:r>
            <a:r>
              <a:rPr lang="en-AU" sz="2400" dirty="0" smtClean="0"/>
              <a:t>!</a:t>
            </a:r>
          </a:p>
          <a:p>
            <a:endParaRPr lang="en-AU" sz="2400" dirty="0"/>
          </a:p>
          <a:p>
            <a:r>
              <a:rPr lang="en-AU" sz="2400" dirty="0" smtClean="0"/>
              <a:t>Cannot be treated with antibiotics</a:t>
            </a:r>
          </a:p>
          <a:p>
            <a:pPr marL="0" indent="0">
              <a:buNone/>
            </a:pPr>
            <a:endParaRPr lang="en-AU" sz="2400" dirty="0" smtClean="0"/>
          </a:p>
          <a:p>
            <a:r>
              <a:rPr lang="en-AU" sz="2400" dirty="0" smtClean="0"/>
              <a:t>Vaccines available for some deadly viral diseases</a:t>
            </a:r>
            <a:endParaRPr lang="en-AU" sz="2400" dirty="0"/>
          </a:p>
        </p:txBody>
      </p:sp>
      <p:graphicFrame>
        <p:nvGraphicFramePr>
          <p:cNvPr id="5" name="Table 4"/>
          <p:cNvGraphicFramePr>
            <a:graphicFrameLocks noGrp="1"/>
          </p:cNvGraphicFramePr>
          <p:nvPr>
            <p:extLst>
              <p:ext uri="{D42A27DB-BD31-4B8C-83A1-F6EECF244321}">
                <p14:modId xmlns:p14="http://schemas.microsoft.com/office/powerpoint/2010/main" val="3787609849"/>
              </p:ext>
            </p:extLst>
          </p:nvPr>
        </p:nvGraphicFramePr>
        <p:xfrm>
          <a:off x="5974080" y="0"/>
          <a:ext cx="5921830" cy="6741160"/>
        </p:xfrm>
        <a:graphic>
          <a:graphicData uri="http://schemas.openxmlformats.org/drawingml/2006/table">
            <a:tbl>
              <a:tblPr firstRow="1" bandRow="1">
                <a:tableStyleId>{5C22544A-7EE6-4342-B048-85BDC9FD1C3A}</a:tableStyleId>
              </a:tblPr>
              <a:tblGrid>
                <a:gridCol w="2299063">
                  <a:extLst>
                    <a:ext uri="{9D8B030D-6E8A-4147-A177-3AD203B41FA5}">
                      <a16:colId xmlns:a16="http://schemas.microsoft.com/office/drawing/2014/main" val="2815694155"/>
                    </a:ext>
                  </a:extLst>
                </a:gridCol>
                <a:gridCol w="3622767">
                  <a:extLst>
                    <a:ext uri="{9D8B030D-6E8A-4147-A177-3AD203B41FA5}">
                      <a16:colId xmlns:a16="http://schemas.microsoft.com/office/drawing/2014/main" val="3736055389"/>
                    </a:ext>
                  </a:extLst>
                </a:gridCol>
              </a:tblGrid>
              <a:tr h="370840">
                <a:tc gridSpan="2">
                  <a:txBody>
                    <a:bodyPr/>
                    <a:lstStyle/>
                    <a:p>
                      <a:pPr algn="ctr"/>
                      <a:r>
                        <a:rPr lang="en-AU" dirty="0" smtClean="0"/>
                        <a:t>Common</a:t>
                      </a:r>
                      <a:r>
                        <a:rPr lang="en-AU" baseline="0" dirty="0" smtClean="0"/>
                        <a:t>/Well Known Viral Diseases</a:t>
                      </a:r>
                      <a:endParaRPr lang="en-AU" dirty="0"/>
                    </a:p>
                  </a:txBody>
                  <a:tcPr/>
                </a:tc>
                <a:tc hMerge="1">
                  <a:txBody>
                    <a:bodyPr/>
                    <a:lstStyle/>
                    <a:p>
                      <a:endParaRPr lang="en-AU" dirty="0"/>
                    </a:p>
                  </a:txBody>
                  <a:tcPr/>
                </a:tc>
                <a:extLst>
                  <a:ext uri="{0D108BD9-81ED-4DB2-BD59-A6C34878D82A}">
                    <a16:rowId xmlns:a16="http://schemas.microsoft.com/office/drawing/2014/main" val="3366020722"/>
                  </a:ext>
                </a:extLst>
              </a:tr>
              <a:tr h="370840">
                <a:tc>
                  <a:txBody>
                    <a:bodyPr/>
                    <a:lstStyle/>
                    <a:p>
                      <a:r>
                        <a:rPr lang="en-AU" sz="1400" i="0" dirty="0" smtClean="0"/>
                        <a:t>Common</a:t>
                      </a:r>
                      <a:r>
                        <a:rPr lang="en-AU" sz="1400" i="0" baseline="0" dirty="0" smtClean="0"/>
                        <a:t> Cold</a:t>
                      </a:r>
                    </a:p>
                    <a:p>
                      <a:r>
                        <a:rPr lang="en-AU" sz="1400" i="1" baseline="0" dirty="0" smtClean="0"/>
                        <a:t>rhinovirus</a:t>
                      </a:r>
                      <a:endParaRPr lang="en-AU" sz="1400" i="1" dirty="0"/>
                    </a:p>
                  </a:txBody>
                  <a:tcPr/>
                </a:tc>
                <a:tc>
                  <a:txBody>
                    <a:bodyPr/>
                    <a:lstStyle/>
                    <a:p>
                      <a:r>
                        <a:rPr lang="en-AU" sz="1400" i="0" dirty="0" smtClean="0"/>
                        <a:t>Causes</a:t>
                      </a:r>
                      <a:r>
                        <a:rPr lang="en-AU" sz="1400" i="0" baseline="0" dirty="0" smtClean="0"/>
                        <a:t> upper respiratory tract symptoms.  Self limiting, mild.  Supportive treatment</a:t>
                      </a:r>
                      <a:endParaRPr lang="en-AU" sz="1400" i="0" dirty="0"/>
                    </a:p>
                  </a:txBody>
                  <a:tcPr/>
                </a:tc>
                <a:extLst>
                  <a:ext uri="{0D108BD9-81ED-4DB2-BD59-A6C34878D82A}">
                    <a16:rowId xmlns:a16="http://schemas.microsoft.com/office/drawing/2014/main" val="569860306"/>
                  </a:ext>
                </a:extLst>
              </a:tr>
              <a:tr h="370840">
                <a:tc>
                  <a:txBody>
                    <a:bodyPr/>
                    <a:lstStyle/>
                    <a:p>
                      <a:r>
                        <a:rPr lang="en-AU" sz="1400" i="0" dirty="0" smtClean="0"/>
                        <a:t>Flu</a:t>
                      </a:r>
                    </a:p>
                    <a:p>
                      <a:r>
                        <a:rPr lang="en-AU" sz="1400" i="1" dirty="0" smtClean="0"/>
                        <a:t>Influenza virus</a:t>
                      </a:r>
                      <a:endParaRPr lang="en-AU" sz="1400" i="1" dirty="0"/>
                    </a:p>
                  </a:txBody>
                  <a:tcPr/>
                </a:tc>
                <a:tc>
                  <a:txBody>
                    <a:bodyPr/>
                    <a:lstStyle/>
                    <a:p>
                      <a:r>
                        <a:rPr lang="en-AU" sz="1400" i="0" dirty="0" smtClean="0"/>
                        <a:t>Causes</a:t>
                      </a:r>
                      <a:r>
                        <a:rPr lang="en-AU" sz="1400" i="0" baseline="0" dirty="0" smtClean="0"/>
                        <a:t> fever and a range of other symptoms.  Moderate to severe.  Supportive treatment.</a:t>
                      </a:r>
                    </a:p>
                    <a:p>
                      <a:r>
                        <a:rPr lang="en-AU" sz="1400" i="0" baseline="0" dirty="0" smtClean="0"/>
                        <a:t>Preventative vaccine available.</a:t>
                      </a:r>
                      <a:endParaRPr lang="en-AU" sz="1400" i="0" dirty="0"/>
                    </a:p>
                  </a:txBody>
                  <a:tcPr/>
                </a:tc>
                <a:extLst>
                  <a:ext uri="{0D108BD9-81ED-4DB2-BD59-A6C34878D82A}">
                    <a16:rowId xmlns:a16="http://schemas.microsoft.com/office/drawing/2014/main" val="4235301265"/>
                  </a:ext>
                </a:extLst>
              </a:tr>
              <a:tr h="370840">
                <a:tc>
                  <a:txBody>
                    <a:bodyPr/>
                    <a:lstStyle/>
                    <a:p>
                      <a:r>
                        <a:rPr lang="en-AU" sz="1400" i="0" dirty="0" smtClean="0"/>
                        <a:t>Covid-19</a:t>
                      </a:r>
                    </a:p>
                    <a:p>
                      <a:r>
                        <a:rPr lang="en-AU" sz="1400" i="1" dirty="0" smtClean="0"/>
                        <a:t>Coronavirus</a:t>
                      </a:r>
                      <a:endParaRPr lang="en-AU" sz="1400" i="1" dirty="0"/>
                    </a:p>
                  </a:txBody>
                  <a:tcPr/>
                </a:tc>
                <a:tc>
                  <a:txBody>
                    <a:bodyPr/>
                    <a:lstStyle/>
                    <a:p>
                      <a:r>
                        <a:rPr lang="en-AU" sz="1400" i="0" dirty="0" smtClean="0"/>
                        <a:t>Respiratory disease with high</a:t>
                      </a:r>
                      <a:r>
                        <a:rPr lang="en-AU" sz="1400" i="0" baseline="0" dirty="0" smtClean="0"/>
                        <a:t> fatality rate.  Prevention via hygiene, social distancing, masking, quarantine.  Preventative vaccine becoming available.</a:t>
                      </a:r>
                      <a:endParaRPr lang="en-AU" sz="1400" i="0" dirty="0"/>
                    </a:p>
                  </a:txBody>
                  <a:tcPr/>
                </a:tc>
                <a:extLst>
                  <a:ext uri="{0D108BD9-81ED-4DB2-BD59-A6C34878D82A}">
                    <a16:rowId xmlns:a16="http://schemas.microsoft.com/office/drawing/2014/main" val="743642688"/>
                  </a:ext>
                </a:extLst>
              </a:tr>
              <a:tr h="370840">
                <a:tc>
                  <a:txBody>
                    <a:bodyPr/>
                    <a:lstStyle/>
                    <a:p>
                      <a:r>
                        <a:rPr lang="en-AU" sz="1400" dirty="0" smtClean="0"/>
                        <a:t>Measles</a:t>
                      </a:r>
                    </a:p>
                    <a:p>
                      <a:r>
                        <a:rPr lang="en-AU" sz="1400" i="1" dirty="0" smtClean="0"/>
                        <a:t>Measles</a:t>
                      </a:r>
                      <a:r>
                        <a:rPr lang="en-AU" sz="1400" i="1" baseline="0" dirty="0" smtClean="0"/>
                        <a:t> virus</a:t>
                      </a:r>
                      <a:endParaRPr lang="en-AU" sz="1400" i="1" dirty="0" smtClean="0"/>
                    </a:p>
                  </a:txBody>
                  <a:tcPr/>
                </a:tc>
                <a:tc>
                  <a:txBody>
                    <a:bodyPr/>
                    <a:lstStyle/>
                    <a:p>
                      <a:r>
                        <a:rPr lang="en-AU" sz="1400" dirty="0" smtClean="0"/>
                        <a:t>Causes</a:t>
                      </a:r>
                      <a:r>
                        <a:rPr lang="en-AU" sz="1400" baseline="0" dirty="0" smtClean="0"/>
                        <a:t> rash, fever, gastrointestinal illness.  Usually a disease of childhood.  Now rare due to vaccination.</a:t>
                      </a:r>
                      <a:endParaRPr lang="en-AU" sz="1400" dirty="0"/>
                    </a:p>
                  </a:txBody>
                  <a:tcPr/>
                </a:tc>
                <a:extLst>
                  <a:ext uri="{0D108BD9-81ED-4DB2-BD59-A6C34878D82A}">
                    <a16:rowId xmlns:a16="http://schemas.microsoft.com/office/drawing/2014/main" val="3410809533"/>
                  </a:ext>
                </a:extLst>
              </a:tr>
              <a:tr h="370840">
                <a:tc>
                  <a:txBody>
                    <a:bodyPr/>
                    <a:lstStyle/>
                    <a:p>
                      <a:r>
                        <a:rPr lang="en-AU" sz="1400" dirty="0" smtClean="0"/>
                        <a:t>Mumps</a:t>
                      </a:r>
                    </a:p>
                    <a:p>
                      <a:r>
                        <a:rPr lang="en-AU" sz="1400" i="1" dirty="0" smtClean="0"/>
                        <a:t>Mumps virus</a:t>
                      </a:r>
                      <a:endParaRPr lang="en-AU" sz="1400" i="1" dirty="0"/>
                    </a:p>
                  </a:txBody>
                  <a:tcPr/>
                </a:tc>
                <a:tc>
                  <a:txBody>
                    <a:bodyPr/>
                    <a:lstStyle/>
                    <a:p>
                      <a:r>
                        <a:rPr lang="en-AU" sz="1400" dirty="0" smtClean="0"/>
                        <a:t>Causes severe,</a:t>
                      </a:r>
                      <a:r>
                        <a:rPr lang="en-AU" sz="1400" baseline="0" dirty="0" smtClean="0"/>
                        <a:t> painful inflammation of the salivary glands.  Now rare due to vaccination</a:t>
                      </a:r>
                      <a:endParaRPr lang="en-AU" sz="1400" dirty="0"/>
                    </a:p>
                  </a:txBody>
                  <a:tcPr/>
                </a:tc>
                <a:extLst>
                  <a:ext uri="{0D108BD9-81ED-4DB2-BD59-A6C34878D82A}">
                    <a16:rowId xmlns:a16="http://schemas.microsoft.com/office/drawing/2014/main" val="4132112485"/>
                  </a:ext>
                </a:extLst>
              </a:tr>
              <a:tr h="370840">
                <a:tc>
                  <a:txBody>
                    <a:bodyPr/>
                    <a:lstStyle/>
                    <a:p>
                      <a:r>
                        <a:rPr lang="en-AU" sz="1400" i="0" dirty="0" smtClean="0"/>
                        <a:t>German</a:t>
                      </a:r>
                      <a:r>
                        <a:rPr lang="en-AU" sz="1400" i="0" baseline="0" dirty="0" smtClean="0"/>
                        <a:t> Measles</a:t>
                      </a:r>
                      <a:br>
                        <a:rPr lang="en-AU" sz="1400" i="0" baseline="0" dirty="0" smtClean="0"/>
                      </a:br>
                      <a:r>
                        <a:rPr lang="en-AU" sz="1400" i="1" baseline="0" dirty="0" smtClean="0"/>
                        <a:t>Rubella virus</a:t>
                      </a:r>
                      <a:endParaRPr lang="en-AU" sz="1400" i="0" dirty="0"/>
                    </a:p>
                  </a:txBody>
                  <a:tcPr/>
                </a:tc>
                <a:tc>
                  <a:txBody>
                    <a:bodyPr/>
                    <a:lstStyle/>
                    <a:p>
                      <a:r>
                        <a:rPr lang="en-AU" sz="1400" dirty="0" smtClean="0"/>
                        <a:t>Causes rash, fever</a:t>
                      </a:r>
                      <a:r>
                        <a:rPr lang="en-AU" sz="1400" baseline="0" dirty="0" smtClean="0"/>
                        <a:t> and other symptoms.  Can cause severe birth defects or death of foetus if caught by mother.  Vaccine to prevent.</a:t>
                      </a:r>
                      <a:endParaRPr lang="en-AU" sz="1400" dirty="0"/>
                    </a:p>
                  </a:txBody>
                  <a:tcPr/>
                </a:tc>
                <a:extLst>
                  <a:ext uri="{0D108BD9-81ED-4DB2-BD59-A6C34878D82A}">
                    <a16:rowId xmlns:a16="http://schemas.microsoft.com/office/drawing/2014/main" val="488592844"/>
                  </a:ext>
                </a:extLst>
              </a:tr>
              <a:tr h="370840">
                <a:tc>
                  <a:txBody>
                    <a:bodyPr/>
                    <a:lstStyle/>
                    <a:p>
                      <a:r>
                        <a:rPr lang="en-AU" sz="1400" i="0" dirty="0" smtClean="0"/>
                        <a:t>Chicken</a:t>
                      </a:r>
                      <a:r>
                        <a:rPr lang="en-AU" sz="1400" i="0" baseline="0" dirty="0" smtClean="0"/>
                        <a:t> Pox</a:t>
                      </a:r>
                    </a:p>
                    <a:p>
                      <a:r>
                        <a:rPr lang="en-AU" sz="1400" i="1" baseline="0" dirty="0" smtClean="0"/>
                        <a:t>Varicella virus</a:t>
                      </a:r>
                      <a:endParaRPr lang="en-AU" sz="1400" i="1" dirty="0"/>
                    </a:p>
                  </a:txBody>
                  <a:tcPr/>
                </a:tc>
                <a:tc>
                  <a:txBody>
                    <a:bodyPr/>
                    <a:lstStyle/>
                    <a:p>
                      <a:r>
                        <a:rPr lang="en-AU" sz="1400" dirty="0" smtClean="0"/>
                        <a:t>Itchy rash, fever and other symptoms. Usually</a:t>
                      </a:r>
                      <a:r>
                        <a:rPr lang="en-AU" sz="1400" baseline="0" dirty="0" smtClean="0"/>
                        <a:t> a disease of childhood.  Becoming rarer due to vaccination.</a:t>
                      </a:r>
                      <a:endParaRPr lang="en-AU" sz="1400" dirty="0"/>
                    </a:p>
                  </a:txBody>
                  <a:tcPr/>
                </a:tc>
                <a:extLst>
                  <a:ext uri="{0D108BD9-81ED-4DB2-BD59-A6C34878D82A}">
                    <a16:rowId xmlns:a16="http://schemas.microsoft.com/office/drawing/2014/main" val="540814445"/>
                  </a:ext>
                </a:extLst>
              </a:tr>
              <a:tr h="370840">
                <a:tc>
                  <a:txBody>
                    <a:bodyPr/>
                    <a:lstStyle/>
                    <a:p>
                      <a:r>
                        <a:rPr lang="en-AU" sz="1400" i="0" dirty="0" smtClean="0"/>
                        <a:t>Polio</a:t>
                      </a:r>
                    </a:p>
                    <a:p>
                      <a:r>
                        <a:rPr lang="en-AU" sz="1400" i="1" dirty="0" smtClean="0"/>
                        <a:t>Poliomyelitis</a:t>
                      </a:r>
                      <a:r>
                        <a:rPr lang="en-AU" sz="1400" i="1" baseline="0" dirty="0" smtClean="0"/>
                        <a:t> virus</a:t>
                      </a:r>
                      <a:endParaRPr lang="en-AU" sz="1400" i="1" dirty="0"/>
                    </a:p>
                  </a:txBody>
                  <a:tcPr/>
                </a:tc>
                <a:tc>
                  <a:txBody>
                    <a:bodyPr/>
                    <a:lstStyle/>
                    <a:p>
                      <a:r>
                        <a:rPr lang="en-AU" sz="1400" dirty="0" smtClean="0"/>
                        <a:t>Severe paralytic disease causing</a:t>
                      </a:r>
                      <a:r>
                        <a:rPr lang="en-AU" sz="1400" baseline="0" dirty="0" smtClean="0"/>
                        <a:t> permanent disability or death.  Now extremely rare due to vaccination.  Eradicated in many countries.</a:t>
                      </a:r>
                      <a:endParaRPr lang="en-AU" sz="1400" dirty="0"/>
                    </a:p>
                  </a:txBody>
                  <a:tcPr/>
                </a:tc>
                <a:extLst>
                  <a:ext uri="{0D108BD9-81ED-4DB2-BD59-A6C34878D82A}">
                    <a16:rowId xmlns:a16="http://schemas.microsoft.com/office/drawing/2014/main" val="781084338"/>
                  </a:ext>
                </a:extLst>
              </a:tr>
              <a:tr h="370840">
                <a:tc>
                  <a:txBody>
                    <a:bodyPr/>
                    <a:lstStyle/>
                    <a:p>
                      <a:r>
                        <a:rPr lang="en-AU" sz="1400" i="0" baseline="0" dirty="0" smtClean="0"/>
                        <a:t>Warts</a:t>
                      </a:r>
                    </a:p>
                    <a:p>
                      <a:r>
                        <a:rPr lang="en-AU" sz="1400" i="1" dirty="0" smtClean="0"/>
                        <a:t>Papilloma</a:t>
                      </a:r>
                      <a:r>
                        <a:rPr lang="en-AU" sz="1400" i="1" baseline="0" dirty="0" smtClean="0"/>
                        <a:t> virus</a:t>
                      </a:r>
                      <a:endParaRPr lang="en-AU" sz="1400" i="1" dirty="0"/>
                    </a:p>
                  </a:txBody>
                  <a:tcPr/>
                </a:tc>
                <a:tc>
                  <a:txBody>
                    <a:bodyPr/>
                    <a:lstStyle/>
                    <a:p>
                      <a:r>
                        <a:rPr lang="en-AU" sz="1400" dirty="0" smtClean="0"/>
                        <a:t>Several</a:t>
                      </a:r>
                      <a:r>
                        <a:rPr lang="en-AU" sz="1400" baseline="0" dirty="0" smtClean="0"/>
                        <a:t> types.  Some types sexually transmitted. Genital warts can cause cervical cancer. Becoming rarer due to vaccine.</a:t>
                      </a:r>
                      <a:endParaRPr lang="en-AU" sz="1400" dirty="0"/>
                    </a:p>
                  </a:txBody>
                  <a:tcPr/>
                </a:tc>
                <a:extLst>
                  <a:ext uri="{0D108BD9-81ED-4DB2-BD59-A6C34878D82A}">
                    <a16:rowId xmlns:a16="http://schemas.microsoft.com/office/drawing/2014/main" val="2433072110"/>
                  </a:ext>
                </a:extLst>
              </a:tr>
            </a:tbl>
          </a:graphicData>
        </a:graphic>
      </p:graphicFrame>
      <p:sp>
        <p:nvSpPr>
          <p:cNvPr id="6" name="TextBox 5"/>
          <p:cNvSpPr txBox="1"/>
          <p:nvPr/>
        </p:nvSpPr>
        <p:spPr>
          <a:xfrm>
            <a:off x="0" y="6517613"/>
            <a:ext cx="6444343" cy="338554"/>
          </a:xfrm>
          <a:prstGeom prst="rect">
            <a:avLst/>
          </a:prstGeom>
          <a:solidFill>
            <a:srgbClr val="FFFF00"/>
          </a:solidFill>
        </p:spPr>
        <p:txBody>
          <a:bodyPr wrap="square" rtlCol="0">
            <a:spAutoFit/>
          </a:bodyPr>
          <a:lstStyle/>
          <a:p>
            <a:r>
              <a:rPr lang="en-AU" sz="1600" i="1" dirty="0" smtClean="0"/>
              <a:t>Learning Aim:  List several pathogenic viruses and the diseases they cause </a:t>
            </a:r>
            <a:endParaRPr lang="en-AU" sz="1600" i="1" dirty="0"/>
          </a:p>
        </p:txBody>
      </p:sp>
    </p:spTree>
    <p:extLst>
      <p:ext uri="{BB962C8B-B14F-4D97-AF65-F5344CB8AC3E}">
        <p14:creationId xmlns:p14="http://schemas.microsoft.com/office/powerpoint/2010/main" val="328767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0"/>
            <a:ext cx="10515600" cy="775063"/>
          </a:xfrm>
        </p:spPr>
        <p:txBody>
          <a:bodyPr>
            <a:normAutofit/>
          </a:bodyPr>
          <a:lstStyle/>
          <a:p>
            <a:r>
              <a:rPr lang="en-AU" sz="3600" b="1" dirty="0" smtClean="0">
                <a:latin typeface="+mn-lt"/>
              </a:rPr>
              <a:t>Example of how viruses use cells to replicate</a:t>
            </a:r>
            <a:endParaRPr lang="en-AU" sz="3600" b="1" dirty="0">
              <a:latin typeface="+mn-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42" y="775063"/>
            <a:ext cx="8820467" cy="590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6519446"/>
            <a:ext cx="7689669" cy="338554"/>
          </a:xfrm>
          <a:prstGeom prst="rect">
            <a:avLst/>
          </a:prstGeom>
          <a:solidFill>
            <a:srgbClr val="FFFF00"/>
          </a:solidFill>
        </p:spPr>
        <p:txBody>
          <a:bodyPr wrap="square" rtlCol="0">
            <a:spAutoFit/>
          </a:bodyPr>
          <a:lstStyle/>
          <a:p>
            <a:r>
              <a:rPr lang="en-AU" sz="1600" i="1" dirty="0" smtClean="0"/>
              <a:t>Learning Aim:  Describe the general structure of viruses and how they use cells to replicate. </a:t>
            </a:r>
            <a:endParaRPr lang="en-AU" sz="1600" i="1" dirty="0"/>
          </a:p>
        </p:txBody>
      </p:sp>
    </p:spTree>
    <p:extLst>
      <p:ext uri="{BB962C8B-B14F-4D97-AF65-F5344CB8AC3E}">
        <p14:creationId xmlns:p14="http://schemas.microsoft.com/office/powerpoint/2010/main" val="327664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96" y="826463"/>
            <a:ext cx="7313238" cy="603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50519" y="217081"/>
            <a:ext cx="11519263" cy="383812"/>
          </a:xfrm>
        </p:spPr>
        <p:txBody>
          <a:bodyPr>
            <a:normAutofit fontScale="90000"/>
          </a:bodyPr>
          <a:lstStyle/>
          <a:p>
            <a:r>
              <a:rPr lang="en-AU" sz="3100" b="1" dirty="0" smtClean="0">
                <a:latin typeface="+mn-lt"/>
              </a:rPr>
              <a:t>A range of other pathogenic diseases not already discussed.</a:t>
            </a:r>
            <a:endParaRPr lang="en-AU" sz="3100" b="1" dirty="0">
              <a:latin typeface="+mn-lt"/>
            </a:endParaRPr>
          </a:p>
        </p:txBody>
      </p:sp>
    </p:spTree>
    <p:extLst>
      <p:ext uri="{BB962C8B-B14F-4D97-AF65-F5344CB8AC3E}">
        <p14:creationId xmlns:p14="http://schemas.microsoft.com/office/powerpoint/2010/main" val="1724728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F64953-70E3-4B58-BA8D-3DD2088F4DA8}"/>
</file>

<file path=customXml/itemProps2.xml><?xml version="1.0" encoding="utf-8"?>
<ds:datastoreItem xmlns:ds="http://schemas.openxmlformats.org/officeDocument/2006/customXml" ds:itemID="{AA05961E-81D0-497D-A1A4-3703CDBE76AA}"/>
</file>

<file path=customXml/itemProps3.xml><?xml version="1.0" encoding="utf-8"?>
<ds:datastoreItem xmlns:ds="http://schemas.openxmlformats.org/officeDocument/2006/customXml" ds:itemID="{9F5CC68C-DCAA-4C37-A72A-7B1C826E6923}"/>
</file>

<file path=docProps/app.xml><?xml version="1.0" encoding="utf-8"?>
<Properties xmlns="http://schemas.openxmlformats.org/officeDocument/2006/extended-properties" xmlns:vt="http://schemas.openxmlformats.org/officeDocument/2006/docPropsVTypes">
  <TotalTime>466</TotalTime>
  <Words>1691</Words>
  <Application>Microsoft Office PowerPoint</Application>
  <PresentationFormat>Widescreen</PresentationFormat>
  <Paragraphs>245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Immune System:  Pathogens, External Barriers, Protective Reflexes  </vt:lpstr>
      <vt:lpstr>PowerPoint Presentation</vt:lpstr>
      <vt:lpstr>Vocabulary</vt:lpstr>
      <vt:lpstr>Relative Pathogen Sizes</vt:lpstr>
      <vt:lpstr>Pathogen Types:  Bacteria</vt:lpstr>
      <vt:lpstr>Bacterial Cell Structure</vt:lpstr>
      <vt:lpstr>Pathogen Types: Viruses</vt:lpstr>
      <vt:lpstr>Example of how viruses use cells to replicate</vt:lpstr>
      <vt:lpstr>A range of other pathogenic diseases not already discussed.</vt:lpstr>
      <vt:lpstr>Transmission of Pathogens</vt:lpstr>
      <vt:lpstr>Defences Against Disease Overview</vt:lpstr>
      <vt:lpstr>Defences Against Disease: External Barriers</vt:lpstr>
      <vt:lpstr>Defences Against Disease: External Barriers</vt:lpstr>
      <vt:lpstr>PowerPoint Presentation</vt:lpstr>
      <vt:lpstr>Defences Against Disease: Protective Reflexes</vt:lpstr>
      <vt:lpstr>Assisting the Body’s External Defences</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 against Invaders</dc:title>
  <dc:creator>BYRNE Robin [Belmont City College]</dc:creator>
  <cp:lastModifiedBy>BYRNE Robin [Belmont City College]</cp:lastModifiedBy>
  <cp:revision>26</cp:revision>
  <dcterms:created xsi:type="dcterms:W3CDTF">2021-05-08T00:09:16Z</dcterms:created>
  <dcterms:modified xsi:type="dcterms:W3CDTF">2022-04-04T06:29:06Z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