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7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1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57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0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48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60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44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99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95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56E5F-AA91-4AC4-BA52-252A44823D03}" type="datetimeFigureOut">
              <a:rPr lang="en-AU" smtClean="0"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3AC5-396F-489A-9B91-74278B6AF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13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7"/>
            <a:ext cx="12026537" cy="64807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Internal Non-Specific Defences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6568" y="5709213"/>
            <a:ext cx="6400800" cy="91801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Phagocytosis</a:t>
            </a:r>
            <a:r>
              <a:rPr lang="en-AU" sz="2000" dirty="0"/>
              <a:t>, Inflammation, Fever, Lymphatic </a:t>
            </a:r>
            <a:r>
              <a:rPr lang="en-AU" sz="2000" dirty="0" smtClean="0"/>
              <a:t>System</a:t>
            </a:r>
            <a:endParaRPr lang="en-AU" sz="2000" dirty="0"/>
          </a:p>
          <a:p>
            <a:r>
              <a:rPr lang="en-AU" sz="2000" dirty="0" err="1"/>
              <a:t>Ch</a:t>
            </a:r>
            <a:r>
              <a:rPr lang="en-AU" sz="2000" dirty="0"/>
              <a:t> 7 Human Perspectives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66" y="1080793"/>
            <a:ext cx="5293244" cy="439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8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19" y="860775"/>
            <a:ext cx="5024912" cy="5923202"/>
          </a:xfrm>
        </p:spPr>
        <p:txBody>
          <a:bodyPr>
            <a:normAutofit lnSpcReduction="10000"/>
          </a:bodyPr>
          <a:lstStyle/>
          <a:p>
            <a:r>
              <a:rPr lang="en-AU" sz="1600" dirty="0" smtClean="0"/>
              <a:t>Part of the body’s natural immune response to infection.</a:t>
            </a:r>
          </a:p>
          <a:p>
            <a:r>
              <a:rPr lang="en-AU" sz="1600" dirty="0" smtClean="0"/>
              <a:t>Body raises temperature to combat pathogens such as viruses or bacteria.</a:t>
            </a:r>
          </a:p>
          <a:p>
            <a:r>
              <a:rPr lang="en-AU" sz="1600" dirty="0" smtClean="0"/>
              <a:t>After encountering infection, white blood cells release </a:t>
            </a:r>
            <a:r>
              <a:rPr lang="en-AU" sz="1600" i="1" dirty="0" err="1" smtClean="0"/>
              <a:t>pyrogens</a:t>
            </a:r>
            <a:r>
              <a:rPr lang="en-AU" sz="1600" dirty="0" smtClean="0"/>
              <a:t> (fever causing chemicals) </a:t>
            </a:r>
            <a:r>
              <a:rPr lang="en-AU" sz="1600" dirty="0" err="1" smtClean="0"/>
              <a:t>eg</a:t>
            </a:r>
            <a:r>
              <a:rPr lang="en-AU" sz="1600" dirty="0" smtClean="0"/>
              <a:t>: interleukin-1</a:t>
            </a:r>
          </a:p>
          <a:p>
            <a:r>
              <a:rPr lang="en-AU" sz="1600" dirty="0" err="1" smtClean="0"/>
              <a:t>Pyrogens</a:t>
            </a:r>
            <a:r>
              <a:rPr lang="en-AU" sz="1600" dirty="0" smtClean="0"/>
              <a:t> affect the hypothalamus so that the normal set point of 37</a:t>
            </a:r>
            <a:r>
              <a:rPr lang="en-AU" sz="1600" baseline="30000" dirty="0" smtClean="0"/>
              <a:t>o</a:t>
            </a:r>
            <a:r>
              <a:rPr lang="en-AU" sz="1600" dirty="0" smtClean="0"/>
              <a:t>C is temporarily reset to a higher temperature.</a:t>
            </a:r>
          </a:p>
          <a:p>
            <a:r>
              <a:rPr lang="en-AU" sz="1600" dirty="0" smtClean="0"/>
              <a:t>Hypothalamus then initiates warming responses to raise body temperature to the new, temporary set point. </a:t>
            </a:r>
          </a:p>
          <a:p>
            <a:r>
              <a:rPr lang="en-AU" sz="1600" dirty="0" smtClean="0"/>
              <a:t>These include normal warming responses such as shivering, vasoconstriction, seeking warmth </a:t>
            </a:r>
            <a:r>
              <a:rPr lang="en-AU" sz="1600" dirty="0" err="1" smtClean="0"/>
              <a:t>etc</a:t>
            </a:r>
            <a:r>
              <a:rPr lang="en-AU" sz="1600" dirty="0" smtClean="0"/>
              <a:t>, until the body temperature reaches the new “set point”.</a:t>
            </a:r>
          </a:p>
          <a:p>
            <a:r>
              <a:rPr lang="en-AU" sz="1600" dirty="0" smtClean="0"/>
              <a:t>Once the infection has been dealt with, the immune system stops producing </a:t>
            </a:r>
            <a:r>
              <a:rPr lang="en-AU" sz="1600" dirty="0" err="1" smtClean="0"/>
              <a:t>pyrogens</a:t>
            </a:r>
            <a:r>
              <a:rPr lang="en-AU" sz="1600" dirty="0" smtClean="0"/>
              <a:t>, and the “set point” returns to normal. </a:t>
            </a:r>
          </a:p>
          <a:p>
            <a:r>
              <a:rPr lang="en-AU" sz="1600" dirty="0" smtClean="0"/>
              <a:t>The person then feels hot and cooling responses are activated </a:t>
            </a:r>
            <a:r>
              <a:rPr lang="en-AU" sz="1600" dirty="0" err="1" smtClean="0"/>
              <a:t>eg</a:t>
            </a:r>
            <a:r>
              <a:rPr lang="en-AU" sz="1600" dirty="0" smtClean="0"/>
              <a:t> sweating and vasodilation.</a:t>
            </a:r>
          </a:p>
          <a:p>
            <a:r>
              <a:rPr lang="en-AU" sz="1600" dirty="0" smtClean="0"/>
              <a:t>Fever is beneficial, but only up to a point.  Prolonged, high fever can cause harm and even death, if the immune system is unable deal with the infection quickly and effectively.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1319" y="226693"/>
            <a:ext cx="1156511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Non-Specific Defences:  Fever (Pyrexia)</a:t>
            </a:r>
            <a:endParaRPr lang="en-AU" sz="32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31" y="1346812"/>
            <a:ext cx="6910661" cy="37651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18980" y="6445423"/>
            <a:ext cx="686311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Discuss why fever occurs and the physiological processes involved.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2036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1695611" cy="66925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Non-Specific Defences:  The Lymphatic System</a:t>
            </a:r>
            <a:endParaRPr lang="en-AU" sz="3600" b="1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24" y="2896791"/>
            <a:ext cx="4952931" cy="356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4706209" y="669259"/>
            <a:ext cx="7485791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/>
              <a:t>Network of vessels </a:t>
            </a:r>
          </a:p>
          <a:p>
            <a:r>
              <a:rPr lang="en-AU" sz="2000" dirty="0" smtClean="0"/>
              <a:t>Collects fluid in intracellular space, that has escaped capillaries</a:t>
            </a:r>
          </a:p>
          <a:p>
            <a:r>
              <a:rPr lang="en-AU" sz="2000" dirty="0" smtClean="0"/>
              <a:t>Moves it through a series of vessels (no pump – uses squeezing of skeletal muscles during body movement)</a:t>
            </a:r>
          </a:p>
          <a:p>
            <a:r>
              <a:rPr lang="en-AU" sz="2000" dirty="0" smtClean="0"/>
              <a:t>lymph nodes filter lymph and trap pathogens</a:t>
            </a:r>
          </a:p>
          <a:p>
            <a:r>
              <a:rPr lang="en-AU" sz="2000" dirty="0" smtClean="0"/>
              <a:t>Returns it to blood circulation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0" y="2691355"/>
            <a:ext cx="4593249" cy="4131568"/>
          </a:xfrm>
          <a:prstGeom prst="rect">
            <a:avLst/>
          </a:prstGeom>
        </p:spPr>
      </p:pic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60369" y="669259"/>
            <a:ext cx="2432880" cy="26475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64654"/>
            <a:ext cx="1192203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i="1" dirty="0" smtClean="0"/>
              <a:t>Learning Aim:  Describe the role and mechanism of action of the lymphatic system in non-specific defence against pathogens  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2468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098" y="1915885"/>
            <a:ext cx="7264152" cy="26561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dirty="0"/>
              <a:t>Lymph </a:t>
            </a:r>
            <a:r>
              <a:rPr lang="en-AU" sz="2400" dirty="0" smtClean="0"/>
              <a:t>nodes</a:t>
            </a:r>
          </a:p>
          <a:p>
            <a:pPr lvl="1"/>
            <a:r>
              <a:rPr lang="en-AU" sz="2000" dirty="0" smtClean="0"/>
              <a:t>Filter lymph</a:t>
            </a:r>
            <a:endParaRPr lang="en-AU" sz="2000" dirty="0"/>
          </a:p>
          <a:p>
            <a:pPr lvl="1"/>
            <a:r>
              <a:rPr lang="en-AU" sz="2000" dirty="0"/>
              <a:t>Process cell debris, foreign particles, microorganisms</a:t>
            </a:r>
          </a:p>
          <a:p>
            <a:pPr lvl="1"/>
            <a:r>
              <a:rPr lang="en-AU" sz="2000" dirty="0"/>
              <a:t>Contain </a:t>
            </a:r>
            <a:r>
              <a:rPr lang="en-AU" sz="2000" b="1" i="1" dirty="0" smtClean="0"/>
              <a:t>lymphoid follicles </a:t>
            </a:r>
            <a:r>
              <a:rPr lang="en-AU" sz="2000" dirty="0" smtClean="0"/>
              <a:t>that contain WBC </a:t>
            </a:r>
            <a:r>
              <a:rPr lang="en-AU" sz="2000" dirty="0"/>
              <a:t>– </a:t>
            </a:r>
            <a:r>
              <a:rPr lang="en-AU" sz="2000" dirty="0" err="1"/>
              <a:t>esp</a:t>
            </a:r>
            <a:r>
              <a:rPr lang="en-AU" sz="2000" dirty="0"/>
              <a:t> lymphocytes and macrophages) </a:t>
            </a:r>
          </a:p>
          <a:p>
            <a:pPr lvl="1"/>
            <a:r>
              <a:rPr lang="en-AU" sz="2000" dirty="0"/>
              <a:t>Crisscrossed by fibres to trap particles</a:t>
            </a:r>
          </a:p>
          <a:p>
            <a:pPr lvl="1"/>
            <a:r>
              <a:rPr lang="en-AU" sz="2000" dirty="0"/>
              <a:t>Can become swollen and inflamed during infection</a:t>
            </a:r>
          </a:p>
          <a:p>
            <a:pPr lvl="1"/>
            <a:r>
              <a:rPr lang="en-AU" sz="2000" dirty="0" smtClean="0"/>
              <a:t>Lymphocytes are </a:t>
            </a:r>
            <a:r>
              <a:rPr lang="en-AU" sz="2000" dirty="0"/>
              <a:t>also important in specific immunity</a:t>
            </a:r>
          </a:p>
          <a:p>
            <a:endParaRPr lang="en-AU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1695611" cy="669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+mn-lt"/>
              </a:rPr>
              <a:t>Non-Specific Defences:  The Lymphatic System – Lymph Nodes</a:t>
            </a:r>
            <a:endParaRPr lang="en-AU" sz="3600" b="1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8" y="957942"/>
            <a:ext cx="4466540" cy="5623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4654"/>
            <a:ext cx="855181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i="1" dirty="0" smtClean="0"/>
              <a:t>Learning Aim:  Describe the role of lymph nodes in non-specific defence against pathogens  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597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17545"/>
              </p:ext>
            </p:extLst>
          </p:nvPr>
        </p:nvGraphicFramePr>
        <p:xfrm>
          <a:off x="165463" y="75233"/>
          <a:ext cx="11739154" cy="64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06954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2690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your stuff, ready to start!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Non-Specific Defences</a:t>
                      </a:r>
                    </a:p>
                    <a:p>
                      <a:r>
                        <a:rPr lang="en-AU" sz="1600" b="0" i="0" baseline="0" dirty="0" smtClean="0"/>
                        <a:t>3: Review Worksheet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Complete </a:t>
                      </a:r>
                      <a:r>
                        <a:rPr lang="en-AU" sz="1600" b="0" i="0" baseline="0" dirty="0" smtClean="0"/>
                        <a:t>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Specific Immunity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non-specific defences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the mechanisms of action of the body’s non-specific defences such as: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Natural Killer Cells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Phagocytosis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Inflammation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Fever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Lymphatic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113631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baseline="0" dirty="0" smtClean="0"/>
                        <a:t>Phagocyte</a:t>
                      </a:r>
                    </a:p>
                    <a:p>
                      <a:r>
                        <a:rPr lang="en-AU" sz="1600" b="0" baseline="0" dirty="0" smtClean="0"/>
                        <a:t>Heparin</a:t>
                      </a:r>
                    </a:p>
                    <a:p>
                      <a:r>
                        <a:rPr lang="en-AU" sz="1600" b="0" baseline="0" dirty="0" smtClean="0"/>
                        <a:t>Inflammation</a:t>
                      </a:r>
                    </a:p>
                    <a:p>
                      <a:r>
                        <a:rPr lang="en-AU" sz="1600" b="0" baseline="0" dirty="0" smtClean="0"/>
                        <a:t>Leukocyte</a:t>
                      </a:r>
                    </a:p>
                    <a:p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1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3" y="222387"/>
            <a:ext cx="8229600" cy="850106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Internal Non-Specific Defences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268761"/>
            <a:ext cx="10903131" cy="4857403"/>
          </a:xfrm>
        </p:spPr>
        <p:txBody>
          <a:bodyPr/>
          <a:lstStyle/>
          <a:p>
            <a:r>
              <a:rPr lang="en-AU" dirty="0" smtClean="0"/>
              <a:t>Work </a:t>
            </a:r>
            <a:r>
              <a:rPr lang="en-AU" dirty="0" smtClean="0"/>
              <a:t>against</a:t>
            </a:r>
            <a:r>
              <a:rPr lang="en-AU" dirty="0" smtClean="0"/>
              <a:t> </a:t>
            </a:r>
            <a:r>
              <a:rPr lang="en-AU" dirty="0" smtClean="0"/>
              <a:t>any pathogen that enters the body</a:t>
            </a:r>
          </a:p>
          <a:p>
            <a:r>
              <a:rPr lang="en-AU" dirty="0" smtClean="0"/>
              <a:t>Not specific to any one pathogen</a:t>
            </a:r>
          </a:p>
          <a:p>
            <a:r>
              <a:rPr lang="en-AU" dirty="0" smtClean="0"/>
              <a:t>Broad, generalised reaction to foreign substances or tissue damage.</a:t>
            </a:r>
          </a:p>
          <a:p>
            <a:pPr lvl="1"/>
            <a:r>
              <a:rPr lang="en-AU" dirty="0" smtClean="0"/>
              <a:t>Natural Killer Cells (NKC)</a:t>
            </a:r>
          </a:p>
          <a:p>
            <a:pPr lvl="1"/>
            <a:r>
              <a:rPr lang="en-AU" dirty="0" smtClean="0"/>
              <a:t>Phagocytosis</a:t>
            </a:r>
          </a:p>
          <a:p>
            <a:pPr lvl="1"/>
            <a:r>
              <a:rPr lang="en-AU" dirty="0" smtClean="0"/>
              <a:t>Inflammation</a:t>
            </a:r>
          </a:p>
          <a:p>
            <a:pPr lvl="1"/>
            <a:r>
              <a:rPr lang="en-AU" dirty="0" smtClean="0"/>
              <a:t>Fever</a:t>
            </a:r>
          </a:p>
          <a:p>
            <a:pPr lvl="1"/>
            <a:r>
              <a:rPr lang="en-AU" dirty="0" smtClean="0"/>
              <a:t>The Lymphatic System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65759" y="6322432"/>
            <a:ext cx="43020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i="1" dirty="0" smtClean="0"/>
              <a:t>Learning Aim:  Define Non-Specific Defences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8714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9845040" cy="41805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Non- Specific Defences: Natural Killer Cells (NKC)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836713"/>
            <a:ext cx="11033760" cy="5668590"/>
          </a:xfrm>
        </p:spPr>
        <p:txBody>
          <a:bodyPr>
            <a:normAutofit/>
          </a:bodyPr>
          <a:lstStyle/>
          <a:p>
            <a:r>
              <a:rPr lang="en-AU" sz="2000" dirty="0"/>
              <a:t>A type of white blood cell (leucocyte) that </a:t>
            </a:r>
            <a:r>
              <a:rPr lang="en-AU" sz="2000" dirty="0" smtClean="0"/>
              <a:t>kills </a:t>
            </a:r>
            <a:r>
              <a:rPr lang="en-AU" sz="2000" dirty="0"/>
              <a:t>everything they encounter by releasing chemicals:</a:t>
            </a:r>
          </a:p>
          <a:p>
            <a:pPr lvl="1"/>
            <a:r>
              <a:rPr lang="en-AU" sz="2000" dirty="0"/>
              <a:t>Cytokines – alert and attract other immune cells</a:t>
            </a:r>
          </a:p>
          <a:p>
            <a:pPr lvl="1"/>
            <a:r>
              <a:rPr lang="en-AU" sz="2000" dirty="0"/>
              <a:t>Other chemicals that destroy cell membranes to kill unhealthy cells.</a:t>
            </a:r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000" dirty="0"/>
              <a:t>Why don’t they kill healthy body cells?</a:t>
            </a:r>
          </a:p>
          <a:p>
            <a:pPr lvl="1"/>
            <a:r>
              <a:rPr lang="en-AU" sz="2000" dirty="0"/>
              <a:t>Healthy body cells have proteins on their surface that act as “self” markers so they don’t get attacked.</a:t>
            </a:r>
          </a:p>
          <a:p>
            <a:pPr lvl="1"/>
            <a:r>
              <a:rPr lang="en-AU" sz="2000" dirty="0"/>
              <a:t>Virus infected cells and cancer cells have fewer of these markers, so are more likely to be killed.</a:t>
            </a:r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000" dirty="0"/>
              <a:t>Related to lymphocytes</a:t>
            </a:r>
            <a:r>
              <a:rPr lang="en-AU" sz="2000" dirty="0" smtClean="0"/>
              <a:t>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/>
              <a:t>	Note:  there’s another type of lymphocyte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/>
              <a:t>	called a </a:t>
            </a:r>
            <a:r>
              <a:rPr lang="en-AU" sz="2000" i="1" dirty="0"/>
              <a:t>killer T-cell </a:t>
            </a:r>
            <a:r>
              <a:rPr lang="en-AU" sz="2000" dirty="0"/>
              <a:t>that does a similar job 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/>
              <a:t>	is related but not identical to NKC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5" y="4320729"/>
            <a:ext cx="1952625" cy="1924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64654"/>
            <a:ext cx="911787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i="1" dirty="0" smtClean="0"/>
              <a:t>Learning Aim:  Describe the role of Natural Killer Cells in non-specific defence against pathogens  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1042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116632"/>
            <a:ext cx="9862457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Non-Specific Defences: Phagocytosis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822723"/>
            <a:ext cx="9862457" cy="5001419"/>
          </a:xfrm>
        </p:spPr>
        <p:txBody>
          <a:bodyPr>
            <a:normAutofit/>
          </a:bodyPr>
          <a:lstStyle/>
          <a:p>
            <a:r>
              <a:rPr lang="en-AU" sz="2000" dirty="0"/>
              <a:t>Phagocytes:</a:t>
            </a:r>
          </a:p>
          <a:p>
            <a:pPr lvl="1"/>
            <a:r>
              <a:rPr lang="en-AU" sz="2000" dirty="0"/>
              <a:t>Cells that can </a:t>
            </a:r>
            <a:r>
              <a:rPr lang="en-AU" sz="2000" b="1" dirty="0"/>
              <a:t>engulf and digest</a:t>
            </a:r>
            <a:r>
              <a:rPr lang="en-AU" sz="2000" dirty="0"/>
              <a:t> micro-organisms and cell debris.</a:t>
            </a:r>
          </a:p>
          <a:p>
            <a:pPr lvl="1"/>
            <a:r>
              <a:rPr lang="en-AU" sz="2000" dirty="0"/>
              <a:t>Leucocytes (white blood cells – many </a:t>
            </a:r>
            <a:r>
              <a:rPr lang="en-AU" sz="2000" dirty="0" smtClean="0"/>
              <a:t>types – </a:t>
            </a:r>
            <a:r>
              <a:rPr lang="en-AU" sz="2000" dirty="0" err="1" smtClean="0"/>
              <a:t>eg</a:t>
            </a:r>
            <a:r>
              <a:rPr lang="en-AU" sz="2000" dirty="0" smtClean="0"/>
              <a:t> Neutrophils, Eosinophils, Monocytes)</a:t>
            </a:r>
            <a:endParaRPr lang="en-AU" sz="2000" dirty="0"/>
          </a:p>
          <a:p>
            <a:pPr lvl="2"/>
            <a:r>
              <a:rPr lang="en-AU" dirty="0"/>
              <a:t>In blood stream</a:t>
            </a:r>
          </a:p>
          <a:p>
            <a:pPr lvl="2"/>
            <a:r>
              <a:rPr lang="en-AU" dirty="0"/>
              <a:t>Can leave blood and enter tissues at site of injury/disease</a:t>
            </a:r>
          </a:p>
          <a:p>
            <a:pPr lvl="1"/>
            <a:r>
              <a:rPr lang="en-AU" sz="2000" dirty="0"/>
              <a:t>Macrophages</a:t>
            </a:r>
          </a:p>
          <a:p>
            <a:pPr lvl="2"/>
            <a:r>
              <a:rPr lang="en-AU" dirty="0"/>
              <a:t>Some wander through tissues</a:t>
            </a:r>
          </a:p>
          <a:p>
            <a:pPr lvl="2"/>
            <a:r>
              <a:rPr lang="en-AU" dirty="0"/>
              <a:t>Some are fixed</a:t>
            </a:r>
          </a:p>
          <a:p>
            <a:pPr marL="914400" lvl="2" indent="0">
              <a:buNone/>
            </a:pPr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52" y="3205567"/>
            <a:ext cx="6939880" cy="2938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64654"/>
            <a:ext cx="911787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i="1" dirty="0" smtClean="0"/>
              <a:t>Learning Aim:  Describe the role of Phagocytes in non-specific defence against pathogens  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2435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73" y="691625"/>
            <a:ext cx="845965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3303443"/>
            <a:ext cx="46291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0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274638"/>
            <a:ext cx="9975669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Non-Specific Defences:  Inflammation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9" y="980728"/>
            <a:ext cx="11086011" cy="5650524"/>
          </a:xfrm>
        </p:spPr>
        <p:txBody>
          <a:bodyPr>
            <a:normAutofit/>
          </a:bodyPr>
          <a:lstStyle/>
          <a:p>
            <a:r>
              <a:rPr lang="en-AU" dirty="0"/>
              <a:t>Response to any tissue damage</a:t>
            </a:r>
          </a:p>
          <a:p>
            <a:pPr lvl="1"/>
            <a:r>
              <a:rPr lang="en-AU" dirty="0"/>
              <a:t>Reduces spread of pathogens</a:t>
            </a:r>
          </a:p>
          <a:p>
            <a:pPr lvl="1"/>
            <a:r>
              <a:rPr lang="en-AU" dirty="0"/>
              <a:t>Removes damaged tissue and cell debris</a:t>
            </a:r>
          </a:p>
          <a:p>
            <a:pPr lvl="1"/>
            <a:r>
              <a:rPr lang="en-AU" dirty="0"/>
              <a:t>Begins repair of damaged tissue</a:t>
            </a:r>
          </a:p>
          <a:p>
            <a:pPr lvl="1"/>
            <a:endParaRPr lang="en-AU" dirty="0"/>
          </a:p>
          <a:p>
            <a:r>
              <a:rPr lang="en-AU" dirty="0"/>
              <a:t>Suffix </a:t>
            </a:r>
            <a:r>
              <a:rPr lang="en-AU" i="1" dirty="0"/>
              <a:t>–itis </a:t>
            </a:r>
            <a:r>
              <a:rPr lang="en-AU" dirty="0"/>
              <a:t>refers to inflammation</a:t>
            </a:r>
          </a:p>
          <a:p>
            <a:pPr lvl="1"/>
            <a:r>
              <a:rPr lang="en-AU" dirty="0"/>
              <a:t>Tonsillitis, laryngitis, meningitis </a:t>
            </a:r>
            <a:r>
              <a:rPr lang="en-AU" dirty="0" err="1"/>
              <a:t>etc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Four </a:t>
            </a:r>
            <a:r>
              <a:rPr lang="en-AU" dirty="0"/>
              <a:t>signs of inflammation</a:t>
            </a:r>
          </a:p>
          <a:p>
            <a:pPr lvl="1"/>
            <a:r>
              <a:rPr lang="en-AU" dirty="0"/>
              <a:t>Redness</a:t>
            </a:r>
          </a:p>
          <a:p>
            <a:pPr lvl="1"/>
            <a:r>
              <a:rPr lang="en-AU" dirty="0"/>
              <a:t>Heat</a:t>
            </a:r>
          </a:p>
          <a:p>
            <a:pPr lvl="1"/>
            <a:r>
              <a:rPr lang="en-AU" dirty="0"/>
              <a:t>Swelling</a:t>
            </a:r>
          </a:p>
          <a:p>
            <a:pPr lvl="1"/>
            <a:r>
              <a:rPr lang="en-AU" dirty="0"/>
              <a:t>Pain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1030" name="Picture 6" descr="Inflammation: Causes, Symptoms &amp; Anti-Inflammatory Diet | Live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222" y="1230968"/>
            <a:ext cx="4849497" cy="363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64654"/>
            <a:ext cx="1192203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i="1" dirty="0" smtClean="0"/>
              <a:t>Learning Aim:  Describe the role and mechanism of action of inflammation in non-specific defence against pathogens  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7832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5" y="240010"/>
            <a:ext cx="6624736" cy="639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4037" y="113211"/>
            <a:ext cx="5410571" cy="6351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b="1" dirty="0" smtClean="0"/>
              <a:t>Steps in the Process of Inflammation</a:t>
            </a:r>
          </a:p>
          <a:p>
            <a:pPr marL="0" indent="0">
              <a:buNone/>
            </a:pPr>
            <a:r>
              <a:rPr lang="en-AU" sz="2000" dirty="0"/>
              <a:t>a</a:t>
            </a:r>
            <a:r>
              <a:rPr lang="en-AU" sz="2000" dirty="0" smtClean="0"/>
              <a:t>: Tissue damage occurs. </a:t>
            </a:r>
          </a:p>
          <a:p>
            <a:pPr lvl="1"/>
            <a:r>
              <a:rPr lang="en-AU" sz="1600" dirty="0" smtClean="0"/>
              <a:t>Pathogens may or may not be introduced to continue damage.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/>
              <a:t>b</a:t>
            </a:r>
            <a:r>
              <a:rPr lang="en-AU" sz="2000" dirty="0" smtClean="0"/>
              <a:t>: Tissue Damage causes Mast cells release </a:t>
            </a:r>
            <a:r>
              <a:rPr lang="en-AU" sz="2000" dirty="0"/>
              <a:t> </a:t>
            </a:r>
            <a:r>
              <a:rPr lang="en-AU" sz="2000" dirty="0" smtClean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histamine and heparin.</a:t>
            </a:r>
          </a:p>
          <a:p>
            <a:pPr lvl="1"/>
            <a:r>
              <a:rPr lang="en-AU" sz="1600" dirty="0" smtClean="0"/>
              <a:t>Histamine causes local capillaries to dilate and become leaky, allowing phagocytes and other leukocytes to enter the area.</a:t>
            </a:r>
          </a:p>
          <a:p>
            <a:pPr lvl="1"/>
            <a:r>
              <a:rPr lang="en-AU" sz="1600" dirty="0" smtClean="0"/>
              <a:t>This causes </a:t>
            </a:r>
            <a:r>
              <a:rPr lang="en-AU" sz="1600" i="1" dirty="0" smtClean="0"/>
              <a:t>heat, redness and swelling and pain</a:t>
            </a:r>
            <a:r>
              <a:rPr lang="en-AU" sz="1600" dirty="0" smtClean="0"/>
              <a:t>.</a:t>
            </a:r>
          </a:p>
          <a:p>
            <a:pPr lvl="1"/>
            <a:r>
              <a:rPr lang="en-AU" sz="1600" dirty="0" smtClean="0"/>
              <a:t>Heparin prevents clotting in the immediate area.</a:t>
            </a:r>
          </a:p>
          <a:p>
            <a:pPr marL="457200" lvl="1" indent="0">
              <a:buNone/>
            </a:pPr>
            <a:endParaRPr lang="en-A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 smtClean="0"/>
              <a:t>c:  Complement proteins are activated, and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attract phagocytes.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600" dirty="0" smtClean="0"/>
              <a:t>They are able to enter the area of damage due to the leaky, dilated capillaries from step b.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600" dirty="0" smtClean="0"/>
              <a:t>Phagocytes engulf and digest dead cells and bacteria.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600" i="1" dirty="0" smtClean="0"/>
              <a:t>Fun Fact:  pus is made from dead and dying cells and bacteria!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 smtClean="0"/>
              <a:t>d:  Once pathogens are cleared, mast cells and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/>
              <a:t> </a:t>
            </a:r>
            <a:r>
              <a:rPr lang="en-AU" sz="2000" dirty="0" smtClean="0"/>
              <a:t>     complement stop messaging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600" dirty="0" smtClean="0"/>
              <a:t>Local capillaries return to normal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600" dirty="0" smtClean="0"/>
              <a:t>Phagocytosis ceases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AU" sz="1600" dirty="0" smtClean="0"/>
              <a:t>Stage is set for tissue healing.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64654"/>
            <a:ext cx="1100763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i="1" dirty="0" smtClean="0"/>
              <a:t>Learning Aim:  Describe the role and mechanism of action of inflammation in non-specific defence against pathogens  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1751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8" y="380320"/>
            <a:ext cx="6396654" cy="631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1323" y="2209120"/>
            <a:ext cx="4441374" cy="2058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A more complex diagram of the events of inflammation after tissue injury.  You DO NOT need to know this information in this detail.  It’s just for additional perspective.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2133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D07F35B-984C-45B0-84DF-3F58F7D30ACC}"/>
</file>

<file path=customXml/itemProps2.xml><?xml version="1.0" encoding="utf-8"?>
<ds:datastoreItem xmlns:ds="http://schemas.openxmlformats.org/officeDocument/2006/customXml" ds:itemID="{DCFDC846-8430-4285-A3F7-A153653CF03D}"/>
</file>

<file path=customXml/itemProps3.xml><?xml version="1.0" encoding="utf-8"?>
<ds:datastoreItem xmlns:ds="http://schemas.openxmlformats.org/officeDocument/2006/customXml" ds:itemID="{2930B2A0-3095-4F0C-BC81-B1B6F064EB73}"/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964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Internal Non-Specific Defences</vt:lpstr>
      <vt:lpstr>PowerPoint Presentation</vt:lpstr>
      <vt:lpstr>Internal Non-Specific Defences</vt:lpstr>
      <vt:lpstr>Non- Specific Defences: Natural Killer Cells (NKC)</vt:lpstr>
      <vt:lpstr>Non-Specific Defences: Phagocytosis</vt:lpstr>
      <vt:lpstr>PowerPoint Presentation</vt:lpstr>
      <vt:lpstr>Non-Specific Defences:  Inflammation</vt:lpstr>
      <vt:lpstr>PowerPoint Presentation</vt:lpstr>
      <vt:lpstr>PowerPoint Presentation</vt:lpstr>
      <vt:lpstr>PowerPoint Presentation</vt:lpstr>
      <vt:lpstr>Non-Specific Defences:  The Lymphatic System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21</cp:revision>
  <dcterms:created xsi:type="dcterms:W3CDTF">2021-05-09T01:56:09Z</dcterms:created>
  <dcterms:modified xsi:type="dcterms:W3CDTF">2022-04-04T06:42:06Z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