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8" r:id="rId4"/>
    <p:sldId id="259" r:id="rId5"/>
    <p:sldId id="273" r:id="rId6"/>
    <p:sldId id="260" r:id="rId7"/>
    <p:sldId id="261" r:id="rId8"/>
    <p:sldId id="274" r:id="rId9"/>
    <p:sldId id="269" r:id="rId10"/>
    <p:sldId id="276" r:id="rId11"/>
    <p:sldId id="262" r:id="rId12"/>
    <p:sldId id="271" r:id="rId13"/>
    <p:sldId id="270" r:id="rId14"/>
    <p:sldId id="267" r:id="rId15"/>
    <p:sldId id="27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2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93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7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0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11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48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46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7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3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6BE6-484C-4A4B-B85D-A12976D514D6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135C-2ED7-4518-B380-F7661EE5D1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96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445" y="296091"/>
            <a:ext cx="9379077" cy="843049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Specific Resistance to Infection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511" y="5320896"/>
            <a:ext cx="6400800" cy="1248544"/>
          </a:xfrm>
        </p:spPr>
        <p:txBody>
          <a:bodyPr>
            <a:normAutofit/>
          </a:bodyPr>
          <a:lstStyle/>
          <a:p>
            <a:r>
              <a:rPr lang="en-AU" dirty="0" smtClean="0"/>
              <a:t>Specific Immune Response and Types of Immunity</a:t>
            </a:r>
          </a:p>
          <a:p>
            <a:r>
              <a:rPr lang="en-AU" dirty="0" err="1" smtClean="0"/>
              <a:t>Ch</a:t>
            </a:r>
            <a:r>
              <a:rPr lang="en-AU" dirty="0" smtClean="0"/>
              <a:t> </a:t>
            </a:r>
            <a:r>
              <a:rPr lang="en-AU" dirty="0"/>
              <a:t>7</a:t>
            </a:r>
            <a:r>
              <a:rPr lang="en-AU" dirty="0" smtClean="0"/>
              <a:t> </a:t>
            </a:r>
            <a:r>
              <a:rPr lang="en-AU" i="1" dirty="0" smtClean="0"/>
              <a:t>Human Perspectives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11" y="1319970"/>
            <a:ext cx="6447846" cy="371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571" y="609600"/>
            <a:ext cx="3644629" cy="624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4300" y="112440"/>
            <a:ext cx="11772900" cy="640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/>
            </a:r>
            <a:br>
              <a:rPr lang="en-AU" sz="3200" b="1" dirty="0" smtClean="0">
                <a:latin typeface="+mn-lt"/>
              </a:rPr>
            </a:br>
            <a:r>
              <a:rPr lang="en-AU" sz="3600" b="1" dirty="0" smtClean="0">
                <a:latin typeface="+mn-lt"/>
              </a:rPr>
              <a:t>Specific Immunity:  Antibody-Mediated (Humoral) Immunity</a:t>
            </a:r>
            <a:br>
              <a:rPr lang="en-AU" sz="3600" b="1" dirty="0" smtClean="0">
                <a:latin typeface="+mn-lt"/>
              </a:rPr>
            </a:br>
            <a:endParaRPr lang="en-AU" sz="3600" b="1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671691"/>
            <a:ext cx="812827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1:  B-lymphocytes in lymphoid tissue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457200" indent="-457200"/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Antigen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Presenting Cell (APC) which has engulfed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and destroyed pathogen,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   presents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the antigenic site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for that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pathogen on its surface.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457200" indent="-457200"/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3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:  The APC presents the antigen to a B-cell with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a matching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receptor.  </a:t>
            </a:r>
            <a:endParaRPr lang="en-AU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    The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B-cell becomes sensitised,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enlarges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and divides, producing </a:t>
            </a:r>
            <a:endParaRPr lang="en-AU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    many more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sensitised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B-cells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457200" indent="-457200"/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4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:  Most of these sensitised B-cells become plasma cells.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457200" indent="-457200"/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5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:  The plasma cells produce antibody specific for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the antigen originally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    presented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by the APC.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457200" indent="-457200"/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6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:  The antibody is released, and is then able to bind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to antigenic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sites on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the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    same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pathogens as the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one originally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presented by the APC,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neutralising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    the pathogen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457200" indent="-457200"/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7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: Sensitised Memory B-cells remain in circulation, so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that the response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   proceeds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more quickly if the pathogen is </a:t>
            </a:r>
            <a:r>
              <a:rPr lang="en-AU" dirty="0" smtClean="0">
                <a:latin typeface="Arial" panose="020B0604020202020204" pitchFamily="34" charset="0"/>
                <a:ea typeface="Calibri" panose="020F0502020204030204" pitchFamily="34" charset="0"/>
              </a:rPr>
              <a:t>encountered 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again.</a:t>
            </a:r>
          </a:p>
          <a:p>
            <a:pPr marL="457200" indent="-457200"/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19446"/>
            <a:ext cx="938212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in detail the function and processes involved in antibody-mediated (humoral) immunity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955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" y="112713"/>
            <a:ext cx="1009650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Specific Immunity:  Antibodies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99" y="674787"/>
            <a:ext cx="11563350" cy="514543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special type of protein with active sites/receptors that bind to specific antigen.  Forms antigen-antibody complex.</a:t>
            </a:r>
          </a:p>
          <a:p>
            <a:r>
              <a:rPr lang="en-AU" sz="2400" dirty="0" smtClean="0"/>
              <a:t>Produced during Antibody-mediated immunity in </a:t>
            </a:r>
            <a:r>
              <a:rPr lang="en-AU" sz="2400" dirty="0"/>
              <a:t>response to non-self </a:t>
            </a:r>
            <a:r>
              <a:rPr lang="en-AU" sz="2400" dirty="0" smtClean="0"/>
              <a:t>antigens.</a:t>
            </a:r>
            <a:endParaRPr lang="en-AU" sz="2400" dirty="0"/>
          </a:p>
          <a:p>
            <a:r>
              <a:rPr lang="en-AU" sz="2400" dirty="0" smtClean="0"/>
              <a:t>Antibodies are </a:t>
            </a:r>
            <a:r>
              <a:rPr lang="en-AU" sz="2400" dirty="0"/>
              <a:t>a</a:t>
            </a:r>
            <a:r>
              <a:rPr lang="en-AU" sz="2400" dirty="0" smtClean="0"/>
              <a:t>lso </a:t>
            </a:r>
            <a:r>
              <a:rPr lang="en-AU" sz="2400" dirty="0"/>
              <a:t>called </a:t>
            </a:r>
            <a:r>
              <a:rPr lang="en-AU" sz="2400" i="1" dirty="0"/>
              <a:t>immunoglobulins (Ig)</a:t>
            </a:r>
          </a:p>
          <a:p>
            <a:r>
              <a:rPr lang="en-AU" sz="2400" dirty="0"/>
              <a:t>Five classes – IgA, </a:t>
            </a:r>
            <a:r>
              <a:rPr lang="en-AU" sz="2400" dirty="0" err="1"/>
              <a:t>IgD</a:t>
            </a:r>
            <a:r>
              <a:rPr lang="en-AU" sz="2400" dirty="0"/>
              <a:t>, </a:t>
            </a:r>
            <a:r>
              <a:rPr lang="en-AU" sz="2400" dirty="0" err="1"/>
              <a:t>IgE</a:t>
            </a:r>
            <a:r>
              <a:rPr lang="en-AU" sz="2400" dirty="0"/>
              <a:t>, </a:t>
            </a:r>
            <a:r>
              <a:rPr lang="en-AU" sz="2400" dirty="0" err="1"/>
              <a:t>IgG</a:t>
            </a:r>
            <a:r>
              <a:rPr lang="en-AU" sz="2400" dirty="0"/>
              <a:t>, </a:t>
            </a:r>
            <a:r>
              <a:rPr lang="en-AU" sz="2400" dirty="0" err="1"/>
              <a:t>IgM</a:t>
            </a:r>
            <a:endParaRPr lang="en-AU" sz="2400" dirty="0"/>
          </a:p>
          <a:p>
            <a:r>
              <a:rPr lang="en-AU" sz="2400" dirty="0" smtClean="0"/>
              <a:t>Antibodies surround </a:t>
            </a:r>
            <a:r>
              <a:rPr lang="en-AU" sz="2400" dirty="0"/>
              <a:t>pathogens and neutralise them in various </a:t>
            </a:r>
            <a:r>
              <a:rPr lang="en-AU" sz="2400" dirty="0" smtClean="0"/>
              <a:t>ways by binding to their antigenic sites</a:t>
            </a:r>
            <a:endParaRPr lang="en-A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7" y="3916797"/>
            <a:ext cx="2376264" cy="2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47" y="3718543"/>
            <a:ext cx="40957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6519446"/>
            <a:ext cx="6477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“antibody” and discuss when antibodies are produced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6447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93675"/>
            <a:ext cx="11239500" cy="596899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Specific Immunity: How </a:t>
            </a:r>
            <a:r>
              <a:rPr lang="en-AU" sz="3600" b="1" dirty="0">
                <a:latin typeface="+mn-lt"/>
              </a:rPr>
              <a:t>antibodies </a:t>
            </a:r>
            <a:r>
              <a:rPr lang="en-AU" sz="3600" b="1" dirty="0" smtClean="0">
                <a:latin typeface="+mn-lt"/>
              </a:rPr>
              <a:t>destroy pathogens</a:t>
            </a:r>
            <a:endParaRPr lang="en-AU" sz="36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" y="996950"/>
            <a:ext cx="6200774" cy="5613400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Specific antibody is produced in response to the specific antigen for a specific pathogen after it invades.</a:t>
            </a:r>
          </a:p>
          <a:p>
            <a:pPr lvl="1"/>
            <a:r>
              <a:rPr lang="en-AU" sz="2000" dirty="0" smtClean="0"/>
              <a:t>EG:  Measles antibody is produced in response to the antigenic site on the measles virus after it enters the body.</a:t>
            </a:r>
          </a:p>
          <a:p>
            <a:r>
              <a:rPr lang="en-AU" sz="2400" dirty="0" smtClean="0"/>
              <a:t>Antibody binds to the antigenic site on the pathogen, neutralising it in a variety of ways: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 smtClean="0"/>
              <a:t>1:  Binding to active sites so virus/bacteria/toxin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 smtClean="0"/>
              <a:t>      can no longer cause damage.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 smtClean="0"/>
              <a:t>2:  Sticking multiple pathogens together – </a:t>
            </a:r>
            <a:r>
              <a:rPr lang="en-AU" sz="2000" i="1" dirty="0" smtClean="0"/>
              <a:t>agglutination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 smtClean="0"/>
              <a:t>3:  Reacting with soluble antigens to make them insoluble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 smtClean="0"/>
              <a:t>4:  Inhibiting reactions in foreign cells or compounds,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leading to cell breakdown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790574"/>
            <a:ext cx="4991099" cy="373615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" name="Right Brace 4"/>
          <p:cNvSpPr/>
          <p:nvPr/>
        </p:nvSpPr>
        <p:spPr>
          <a:xfrm>
            <a:off x="6140902" y="3803650"/>
            <a:ext cx="348343" cy="1706880"/>
          </a:xfrm>
          <a:prstGeom prst="rightBrace">
            <a:avLst>
              <a:gd name="adj1" fmla="val 8333"/>
              <a:gd name="adj2" fmla="val 627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618514" y="4657090"/>
            <a:ext cx="31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These enhance phagocytosis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519446"/>
            <a:ext cx="710565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List and describe the ways in which antibody neutralises pathogens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3236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523220"/>
            <a:ext cx="10421159" cy="2736304"/>
          </a:xfrm>
        </p:spPr>
        <p:txBody>
          <a:bodyPr>
            <a:normAutofit/>
          </a:bodyPr>
          <a:lstStyle/>
          <a:p>
            <a:r>
              <a:rPr lang="en-AU" sz="2000" i="1" dirty="0" smtClean="0"/>
              <a:t>Primary </a:t>
            </a:r>
            <a:r>
              <a:rPr lang="en-AU" sz="2000" i="1" dirty="0"/>
              <a:t>Response</a:t>
            </a:r>
            <a:r>
              <a:rPr lang="en-AU" sz="2000" dirty="0"/>
              <a:t>:  the first time a specific antigen is encountered.  </a:t>
            </a:r>
          </a:p>
          <a:p>
            <a:pPr lvl="1"/>
            <a:r>
              <a:rPr lang="en-AU" sz="2000" dirty="0"/>
              <a:t>Slower response – takes several days to clone B-cells and manufacture antibody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dirty="0" smtClean="0"/>
              <a:t>Symptoms occur and are then overcome.</a:t>
            </a:r>
            <a:endParaRPr lang="en-AU" sz="2000" dirty="0"/>
          </a:p>
          <a:p>
            <a:r>
              <a:rPr lang="en-AU" sz="2000" i="1" dirty="0"/>
              <a:t>Secondary Response:  </a:t>
            </a:r>
            <a:r>
              <a:rPr lang="en-AU" sz="2000" dirty="0"/>
              <a:t>subsequent times that the specific antigen is encountered.</a:t>
            </a:r>
          </a:p>
          <a:p>
            <a:pPr lvl="1"/>
            <a:r>
              <a:rPr lang="en-AU" sz="2000" dirty="0"/>
              <a:t>Faster response – memory cells allow for faster recognition of antigen and therefore antibody release, before signs of illness develop.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 smtClean="0"/>
              <a:t>Antibody concentration over multiple exposures to a specific  pathogen</a:t>
            </a:r>
            <a:endParaRPr lang="en-A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9" y="2650635"/>
            <a:ext cx="6922792" cy="3769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519446"/>
            <a:ext cx="886777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differences between the first and second time the same pathogen is encountered.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019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847725"/>
            <a:ext cx="3279346" cy="5748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676276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+mn-lt"/>
              </a:rPr>
              <a:t/>
            </a:r>
            <a:br>
              <a:rPr lang="en-AU" sz="4000" b="1" dirty="0" smtClean="0">
                <a:latin typeface="+mn-lt"/>
              </a:rPr>
            </a:br>
            <a:r>
              <a:rPr lang="en-AU" sz="4000" b="1" dirty="0" smtClean="0">
                <a:latin typeface="+mn-lt"/>
              </a:rPr>
              <a:t>Specific Immunity: Cell-Mediated </a:t>
            </a:r>
            <a:r>
              <a:rPr lang="en-AU" sz="4000" b="1" dirty="0">
                <a:latin typeface="+mn-lt"/>
              </a:rPr>
              <a:t>Immunity</a:t>
            </a:r>
            <a:r>
              <a:rPr lang="en-AU" sz="3200" b="1" dirty="0"/>
              <a:t/>
            </a:r>
            <a:br>
              <a:rPr lang="en-AU" sz="3200" b="1" dirty="0"/>
            </a:b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16" y="813989"/>
            <a:ext cx="4466084" cy="572492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Also known as T-Cell Immunity</a:t>
            </a:r>
          </a:p>
          <a:p>
            <a:r>
              <a:rPr lang="en-AU" sz="2400" dirty="0" smtClean="0"/>
              <a:t>Involves T-Lymphocytes </a:t>
            </a:r>
          </a:p>
          <a:p>
            <a:pPr lvl="1"/>
            <a:r>
              <a:rPr lang="en-AU" sz="2000" dirty="0" smtClean="0"/>
              <a:t>Made in bone marrow</a:t>
            </a:r>
          </a:p>
          <a:p>
            <a:pPr lvl="1"/>
            <a:r>
              <a:rPr lang="en-AU" sz="2000" dirty="0" smtClean="0"/>
              <a:t>Mature in Thymus</a:t>
            </a:r>
          </a:p>
          <a:p>
            <a:r>
              <a:rPr lang="en-AU" sz="2400" dirty="0" smtClean="0"/>
              <a:t>Deals with pathogens that have entered cells </a:t>
            </a:r>
            <a:r>
              <a:rPr lang="en-AU" sz="2400" dirty="0" err="1" smtClean="0"/>
              <a:t>eg</a:t>
            </a:r>
            <a:r>
              <a:rPr lang="en-AU" sz="2400" dirty="0" smtClean="0"/>
              <a:t>:</a:t>
            </a:r>
          </a:p>
          <a:p>
            <a:pPr lvl="1"/>
            <a:r>
              <a:rPr lang="en-AU" sz="2000" dirty="0" smtClean="0"/>
              <a:t>Viruses which replicate inside cells</a:t>
            </a:r>
          </a:p>
          <a:p>
            <a:pPr lvl="1"/>
            <a:r>
              <a:rPr lang="en-AU" sz="2000" dirty="0" smtClean="0"/>
              <a:t>Some bacteria that replicate inside cells (</a:t>
            </a:r>
            <a:r>
              <a:rPr lang="en-AU" sz="2000" dirty="0" err="1" smtClean="0"/>
              <a:t>eg</a:t>
            </a:r>
            <a:r>
              <a:rPr lang="en-AU" sz="2000" dirty="0" smtClean="0"/>
              <a:t> Tuberculosis)</a:t>
            </a:r>
          </a:p>
          <a:p>
            <a:r>
              <a:rPr lang="en-AU" sz="2400" dirty="0" smtClean="0"/>
              <a:t>Deals with “abnormal” or “foreign” cells:</a:t>
            </a:r>
          </a:p>
          <a:p>
            <a:pPr lvl="1"/>
            <a:r>
              <a:rPr lang="en-AU" sz="2000" dirty="0" smtClean="0"/>
              <a:t>Fungi</a:t>
            </a:r>
          </a:p>
          <a:p>
            <a:pPr lvl="1"/>
            <a:r>
              <a:rPr lang="en-AU" sz="2000" dirty="0" smtClean="0"/>
              <a:t>Parasites</a:t>
            </a:r>
          </a:p>
          <a:p>
            <a:pPr lvl="1"/>
            <a:r>
              <a:rPr lang="en-AU" sz="2000" dirty="0" smtClean="0"/>
              <a:t>Tissue transplant rejection</a:t>
            </a:r>
          </a:p>
          <a:p>
            <a:pPr lvl="1"/>
            <a:r>
              <a:rPr lang="en-AU" sz="2000" dirty="0" smtClean="0"/>
              <a:t>Fighting cancer cells.</a:t>
            </a:r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70321" y="676276"/>
            <a:ext cx="4607354" cy="5862636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1800" dirty="0" smtClean="0"/>
              <a:t>1:   T-cells (T-lymphocytes) in lymphoid tissue.</a:t>
            </a: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2:   APC has engulfed pathogen and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presents antigen to one 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of T-cell.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3:   T-cell is sensitised, enlarges and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divides.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4:   Many clones of the T-cell are produced,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sensitised for the antigen that was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</a:t>
            </a:r>
            <a:r>
              <a:rPr lang="en-AU" sz="1800" dirty="0" smtClean="0"/>
              <a:t>      presented.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5:  Sensitised T-cells can be: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800" dirty="0" smtClean="0"/>
              <a:t>Killer T-Cells (Cytotoxic T-Cells)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400" dirty="0" smtClean="0"/>
              <a:t>Cells that have been infected have markers on their surface.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400" dirty="0" smtClean="0"/>
              <a:t>Killer T-Cells move to sites of infection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400" dirty="0" smtClean="0"/>
              <a:t>Attach to infected or foreign cells and destroy them.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800" dirty="0" smtClean="0"/>
              <a:t>Suppressor T-Cells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400" dirty="0" smtClean="0"/>
              <a:t>Stop action of Killer T-Cells once infected cells have been destroyed.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AU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800" dirty="0" smtClean="0"/>
              <a:t>Helper T-Cells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400" dirty="0" smtClean="0"/>
              <a:t>Secrete substances that sensitise more lymphocytes, attract macrophages and enhance macrophage activity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800" dirty="0" smtClean="0"/>
              <a:t>Memory T-Cells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AU" sz="1400" dirty="0" smtClean="0"/>
              <a:t>Remain sensitised to the specific pathogen, in circulation and tissues, so that future responses to the pathogen are much more rapid.</a:t>
            </a:r>
          </a:p>
          <a:p>
            <a:endParaRPr lang="en-AU" sz="2000" dirty="0" smtClean="0"/>
          </a:p>
          <a:p>
            <a:endParaRPr lang="en-AU" sz="20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519446"/>
            <a:ext cx="798195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in detail the function and processes involved in cell-mediated immunity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6756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58285"/>
            <a:ext cx="11194707" cy="564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764857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Compare the processes of antibody-mediated and cell-mediated immunity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9864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0"/>
            <a:ext cx="10062754" cy="68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01573"/>
              </p:ext>
            </p:extLst>
          </p:nvPr>
        </p:nvGraphicFramePr>
        <p:xfrm>
          <a:off x="95794" y="121918"/>
          <a:ext cx="11739154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1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907383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276066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56585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stuff, ready to start!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Specific Immunity</a:t>
                      </a:r>
                    </a:p>
                    <a:p>
                      <a:r>
                        <a:rPr lang="en-AU" sz="1600" b="0" i="0" baseline="0" dirty="0" smtClean="0"/>
                        <a:t>3: Review Worksheet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smtClean="0"/>
                        <a:t>Complete </a:t>
                      </a:r>
                      <a:r>
                        <a:rPr lang="en-AU" sz="1600" b="0" i="0" baseline="0" dirty="0" smtClean="0"/>
                        <a:t>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Vaccination and Specific Immunity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specific defences against disease and list the two main cell types involved.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“antigen” and discuss what parts of pathogens can be antigenic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function of Antigen Presenting Cells (APC) in specific defence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where lymphocytes are produced and where they can be found.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Compare B- and T- lymphocyte maturation and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the two types of specific immunity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in details the function and processes involved in Antibody-Mediated (Humoral) Immunity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“antibody” and discuss when antibodies are produced.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ways in which antibody neutralises pathogens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differences between the first and second time the same pathogen is encountered in terms of: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Time the body takes to respond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Symptoms observed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Antibody concentration over time.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in detail the function and processes involved in Cell-Mediated Immunity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Compare the processes of antibody mediated and cell mediated immunity.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141436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baseline="0" dirty="0" smtClean="0"/>
                        <a:t>Antigen</a:t>
                      </a:r>
                    </a:p>
                    <a:p>
                      <a:r>
                        <a:rPr lang="en-AU" sz="1600" b="0" baseline="0" dirty="0" smtClean="0"/>
                        <a:t>Antibody</a:t>
                      </a:r>
                    </a:p>
                    <a:p>
                      <a:r>
                        <a:rPr lang="en-AU" sz="1600" b="0" baseline="0" dirty="0" smtClean="0"/>
                        <a:t>Lymphocyte</a:t>
                      </a:r>
                    </a:p>
                    <a:p>
                      <a:r>
                        <a:rPr lang="en-AU" sz="1600" b="0" baseline="0" dirty="0" smtClean="0"/>
                        <a:t>Antigen Presenting Cell</a:t>
                      </a:r>
                    </a:p>
                    <a:p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6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6" y="274638"/>
            <a:ext cx="9940834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Specific Defences against Disease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5" y="1196753"/>
            <a:ext cx="11451771" cy="4929411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/>
              <a:t>Tailored </a:t>
            </a:r>
            <a:r>
              <a:rPr lang="en-AU" sz="2400" dirty="0" smtClean="0"/>
              <a:t>to each </a:t>
            </a:r>
            <a:r>
              <a:rPr lang="en-AU" sz="2400" dirty="0"/>
              <a:t>individual </a:t>
            </a:r>
            <a:r>
              <a:rPr lang="en-AU" sz="2400" dirty="0" smtClean="0"/>
              <a:t>pathogen to overcome infection AND to respond quickly on subsequent encounters to clear infection before symptoms develop.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Creates “memory” to prevent getting it again. </a:t>
            </a:r>
          </a:p>
          <a:p>
            <a:pPr lvl="1"/>
            <a:r>
              <a:rPr lang="en-AU" sz="2000" dirty="0" err="1"/>
              <a:t>Eg</a:t>
            </a:r>
            <a:r>
              <a:rPr lang="en-AU" sz="2000" dirty="0"/>
              <a:t>:  Once you’ve had measles, you’re immune.  You don’t get it a second time (usually</a:t>
            </a:r>
            <a:r>
              <a:rPr lang="en-AU" sz="2000" dirty="0" smtClean="0"/>
              <a:t>)</a:t>
            </a:r>
          </a:p>
          <a:p>
            <a:endParaRPr lang="en-AU" sz="2400" dirty="0" smtClean="0"/>
          </a:p>
          <a:p>
            <a:r>
              <a:rPr lang="en-AU" sz="2400" dirty="0" smtClean="0"/>
              <a:t>Involves Macrophages and other phagocytes</a:t>
            </a:r>
          </a:p>
          <a:p>
            <a:pPr lvl="1"/>
            <a:r>
              <a:rPr lang="en-AU" sz="2000" dirty="0" smtClean="0"/>
              <a:t>Also involved in non-specific immunity</a:t>
            </a:r>
          </a:p>
          <a:p>
            <a:pPr lvl="1"/>
            <a:r>
              <a:rPr lang="en-AU" sz="2000" dirty="0" smtClean="0"/>
              <a:t>Engulf pathogens and present antigen on surface to lymphocytes</a:t>
            </a:r>
          </a:p>
          <a:p>
            <a:pPr lvl="1"/>
            <a:r>
              <a:rPr lang="en-AU" sz="2000" dirty="0" smtClean="0"/>
              <a:t>Are therefore “Antigen Presenting Cells”.</a:t>
            </a:r>
            <a:endParaRPr lang="en-AU" sz="2000" dirty="0"/>
          </a:p>
          <a:p>
            <a:endParaRPr lang="en-AU" sz="2400" dirty="0" smtClean="0"/>
          </a:p>
          <a:p>
            <a:r>
              <a:rPr lang="en-AU" sz="2400" dirty="0" smtClean="0"/>
              <a:t>Involves Lymphocytes </a:t>
            </a:r>
            <a:endParaRPr lang="en-AU" sz="2400" dirty="0"/>
          </a:p>
          <a:p>
            <a:pPr lvl="1"/>
            <a:r>
              <a:rPr lang="en-AU" sz="2000" dirty="0" smtClean="0"/>
              <a:t>Also involved in non-specific immunity</a:t>
            </a:r>
            <a:endParaRPr lang="en-AU" sz="2000" dirty="0"/>
          </a:p>
          <a:p>
            <a:pPr lvl="1"/>
            <a:r>
              <a:rPr lang="en-AU" sz="2000" dirty="0" smtClean="0"/>
              <a:t>Receive antigen and trigger specific immunity (cell-mediated and antibody mediated)</a:t>
            </a:r>
            <a:endParaRPr lang="en-AU" sz="2000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802630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“specific defences against disease” and list the main cell types involved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82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188640"/>
            <a:ext cx="10107933" cy="508046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Specific Defences – What are Antigens?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0" y="836712"/>
            <a:ext cx="11773989" cy="5760640"/>
          </a:xfrm>
        </p:spPr>
        <p:txBody>
          <a:bodyPr>
            <a:normAutofit/>
          </a:bodyPr>
          <a:lstStyle/>
          <a:p>
            <a:r>
              <a:rPr lang="en-AU" dirty="0"/>
              <a:t>Definition:  A substance capable of producing an immune response:</a:t>
            </a:r>
          </a:p>
          <a:p>
            <a:pPr lvl="1"/>
            <a:r>
              <a:rPr lang="en-AU" dirty="0"/>
              <a:t>The part of the pathogen that triggers the immune response:  “antigenic site</a:t>
            </a:r>
            <a:r>
              <a:rPr lang="en-AU" dirty="0" smtClean="0"/>
              <a:t>”.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May not be a pathogen</a:t>
            </a:r>
            <a:r>
              <a:rPr lang="en-AU" sz="2000" dirty="0"/>
              <a:t>:  </a:t>
            </a:r>
            <a:r>
              <a:rPr lang="en-AU" dirty="0"/>
              <a:t>Allergy occurs when the immune system reacts to a substance that is not harmful</a:t>
            </a:r>
            <a:r>
              <a:rPr lang="en-AU" dirty="0" smtClean="0"/>
              <a:t>. Vaccines contain antigen to stimulate immunity without disease.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Usually large </a:t>
            </a:r>
            <a:r>
              <a:rPr lang="en-AU" dirty="0" smtClean="0"/>
              <a:t>molecules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Could be a variety of things:</a:t>
            </a:r>
          </a:p>
          <a:p>
            <a:pPr lvl="2"/>
            <a:r>
              <a:rPr lang="en-AU" dirty="0"/>
              <a:t>Whole microorganism</a:t>
            </a:r>
          </a:p>
          <a:p>
            <a:pPr lvl="2"/>
            <a:r>
              <a:rPr lang="en-AU" dirty="0"/>
              <a:t>Part of the protein coat</a:t>
            </a:r>
          </a:p>
          <a:p>
            <a:pPr lvl="2"/>
            <a:r>
              <a:rPr lang="en-AU" dirty="0"/>
              <a:t>A toxin produced by a pathogen</a:t>
            </a:r>
          </a:p>
          <a:p>
            <a:pPr lvl="2"/>
            <a:r>
              <a:rPr lang="en-AU" dirty="0"/>
              <a:t>Foreign tissue (</a:t>
            </a:r>
            <a:r>
              <a:rPr lang="en-AU" dirty="0" err="1"/>
              <a:t>eg</a:t>
            </a:r>
            <a:r>
              <a:rPr lang="en-AU" dirty="0"/>
              <a:t> donor blood or tissue</a:t>
            </a:r>
            <a:r>
              <a:rPr lang="en-AU" dirty="0" smtClean="0"/>
              <a:t>)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Immune system can distinguish between self-antigens and non-self antigens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292" y="3381426"/>
            <a:ext cx="2155544" cy="1944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519446"/>
            <a:ext cx="733425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“antigen” and discuss what parts of pathogens can be antigenic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7979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63" y="208371"/>
            <a:ext cx="10515600" cy="71473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Specific Defences – </a:t>
            </a:r>
            <a:r>
              <a:rPr lang="en-AU" sz="3600" b="1" dirty="0" smtClean="0">
                <a:latin typeface="+mn-lt"/>
              </a:rPr>
              <a:t>Antigen Presenting Cells (APC)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99" y="923109"/>
            <a:ext cx="11797938" cy="5460274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 smtClean="0"/>
              <a:t>These cells are phagocytes, that ingest pathogens as part of the non-specific response.</a:t>
            </a:r>
          </a:p>
          <a:p>
            <a:r>
              <a:rPr lang="en-AU" sz="2400" dirty="0" smtClean="0"/>
              <a:t>they then present the antigen (part of the pathogen that the immune system recognises) on their surface.  </a:t>
            </a:r>
          </a:p>
          <a:p>
            <a:r>
              <a:rPr lang="en-AU" sz="2400" dirty="0" smtClean="0"/>
              <a:t>They “present” the antigen to lymphocytes which are involved in the specific immune response. </a:t>
            </a:r>
          </a:p>
          <a:p>
            <a:r>
              <a:rPr lang="en-AU" sz="2400" dirty="0" smtClean="0"/>
              <a:t>Some examples of APC include:</a:t>
            </a:r>
          </a:p>
          <a:p>
            <a:pPr lvl="1"/>
            <a:r>
              <a:rPr lang="en-AU" sz="2000" dirty="0" smtClean="0"/>
              <a:t>Macrophages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2000" dirty="0" smtClean="0"/>
              <a:t>Some lymphocytes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 smtClean="0"/>
              <a:t>    (have several roles, not just APC)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Dendritic cells (not a focus in Y12 HB)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2400" dirty="0" smtClean="0"/>
              <a:t>Note: many of one type of pathogen enter the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/>
              <a:t>	</a:t>
            </a:r>
            <a:r>
              <a:rPr lang="en-AU" sz="2400" dirty="0" smtClean="0"/>
              <a:t>body at once, so while the APCs are doing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/>
              <a:t>	</a:t>
            </a:r>
            <a:r>
              <a:rPr lang="en-AU" sz="2400" dirty="0" smtClean="0"/>
              <a:t>their work, others of the specific pathogen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/>
              <a:t>	</a:t>
            </a:r>
            <a:r>
              <a:rPr lang="en-AU" sz="2400" dirty="0" smtClean="0"/>
              <a:t>are starting to cause disease.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658929"/>
            <a:ext cx="5786437" cy="4099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519446"/>
            <a:ext cx="551497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function of Antigen Presenting Cells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8173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274638"/>
            <a:ext cx="9963150" cy="592137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Specific Defences - Lymphocytes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1196753"/>
            <a:ext cx="6867253" cy="4857403"/>
          </a:xfrm>
        </p:spPr>
        <p:txBody>
          <a:bodyPr>
            <a:normAutofit/>
          </a:bodyPr>
          <a:lstStyle/>
          <a:p>
            <a:r>
              <a:rPr lang="en-AU" sz="2400" dirty="0"/>
              <a:t>Lymphocytes:  </a:t>
            </a:r>
            <a:r>
              <a:rPr lang="en-AU" sz="2400" dirty="0" smtClean="0"/>
              <a:t>white blood cells </a:t>
            </a:r>
            <a:r>
              <a:rPr lang="en-AU" sz="2400" dirty="0"/>
              <a:t>that are involved in both non-specific and specific </a:t>
            </a:r>
            <a:r>
              <a:rPr lang="en-AU" sz="2400" dirty="0" smtClean="0"/>
              <a:t>defence</a:t>
            </a:r>
          </a:p>
          <a:p>
            <a:r>
              <a:rPr lang="en-AU" sz="2400" dirty="0" smtClean="0"/>
              <a:t>Can be found:</a:t>
            </a:r>
          </a:p>
          <a:p>
            <a:pPr lvl="1"/>
            <a:r>
              <a:rPr lang="en-AU" sz="2000" dirty="0" smtClean="0"/>
              <a:t>In blood circulation</a:t>
            </a:r>
          </a:p>
          <a:p>
            <a:pPr lvl="1"/>
            <a:r>
              <a:rPr lang="en-AU" sz="2000" dirty="0" smtClean="0"/>
              <a:t>In tissues</a:t>
            </a:r>
          </a:p>
          <a:p>
            <a:pPr lvl="1"/>
            <a:r>
              <a:rPr lang="en-AU" sz="2000" dirty="0" smtClean="0"/>
              <a:t>In lymph nodes</a:t>
            </a:r>
            <a:endParaRPr lang="en-AU" sz="2000" dirty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Produced in bone </a:t>
            </a:r>
            <a:r>
              <a:rPr lang="en-AU" sz="2400" dirty="0" smtClean="0"/>
              <a:t>marrow.</a:t>
            </a:r>
          </a:p>
          <a:p>
            <a:pPr marL="0" indent="0">
              <a:buNone/>
            </a:pPr>
            <a:endParaRPr lang="en-A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43512"/>
            <a:ext cx="4590791" cy="591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7" y="4374237"/>
            <a:ext cx="2400263" cy="227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33924" y="6519446"/>
            <a:ext cx="743902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where lymphocytes are produced and where they can be found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956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26" y="131467"/>
            <a:ext cx="10039350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Specific Defences - Lymphocytes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" y="908720"/>
            <a:ext cx="10144125" cy="5949280"/>
          </a:xfrm>
        </p:spPr>
        <p:txBody>
          <a:bodyPr>
            <a:normAutofit/>
          </a:bodyPr>
          <a:lstStyle/>
          <a:p>
            <a:r>
              <a:rPr lang="en-AU" sz="2400" dirty="0"/>
              <a:t>2 types involved in specific immunity:</a:t>
            </a:r>
          </a:p>
          <a:p>
            <a:pPr lvl="1"/>
            <a:r>
              <a:rPr lang="en-AU" sz="2000" dirty="0"/>
              <a:t>B- Lymphocytes (B-cells) – antibody </a:t>
            </a:r>
            <a:r>
              <a:rPr lang="en-AU" sz="2000" dirty="0" smtClean="0"/>
              <a:t>mediated (humoral) </a:t>
            </a:r>
            <a:r>
              <a:rPr lang="en-AU" sz="2000" dirty="0"/>
              <a:t>immunity</a:t>
            </a:r>
          </a:p>
          <a:p>
            <a:pPr lvl="1"/>
            <a:r>
              <a:rPr lang="en-AU" sz="2000" dirty="0"/>
              <a:t>T- Lymphocytes (T-cells) – cell mediated immunity</a:t>
            </a:r>
          </a:p>
          <a:p>
            <a:pPr lvl="1"/>
            <a:r>
              <a:rPr lang="en-AU" sz="2000" dirty="0"/>
              <a:t>Both produced by bone marrow, but mature in different ways</a:t>
            </a:r>
          </a:p>
          <a:p>
            <a:r>
              <a:rPr lang="en-AU" sz="2400" dirty="0"/>
              <a:t>B-cells:</a:t>
            </a:r>
          </a:p>
          <a:p>
            <a:pPr lvl="1"/>
            <a:r>
              <a:rPr lang="en-AU" sz="2000" dirty="0"/>
              <a:t>Made in bone marrow</a:t>
            </a:r>
          </a:p>
          <a:p>
            <a:pPr lvl="1"/>
            <a:r>
              <a:rPr lang="en-AU" sz="2000" b="1" dirty="0"/>
              <a:t>Mature in bone marrow</a:t>
            </a:r>
          </a:p>
          <a:p>
            <a:pPr lvl="1"/>
            <a:r>
              <a:rPr lang="en-AU" sz="2000" dirty="0"/>
              <a:t>Move to lymphoid tissues and blood</a:t>
            </a:r>
          </a:p>
          <a:p>
            <a:pPr lvl="1"/>
            <a:r>
              <a:rPr lang="en-AU" sz="2000" dirty="0"/>
              <a:t>Involved in </a:t>
            </a:r>
            <a:r>
              <a:rPr lang="en-AU" sz="2000" i="1" dirty="0" smtClean="0"/>
              <a:t>anti-body mediated (humoral)</a:t>
            </a:r>
            <a:r>
              <a:rPr lang="en-AU" sz="2000" dirty="0" smtClean="0"/>
              <a:t> </a:t>
            </a:r>
            <a:r>
              <a:rPr lang="en-AU" sz="2000" i="1" dirty="0"/>
              <a:t>immunity</a:t>
            </a:r>
          </a:p>
          <a:p>
            <a:r>
              <a:rPr lang="en-AU" sz="2400" dirty="0"/>
              <a:t>T-Cells</a:t>
            </a:r>
          </a:p>
          <a:p>
            <a:pPr lvl="1"/>
            <a:r>
              <a:rPr lang="en-AU" sz="2000" dirty="0"/>
              <a:t>Made in bone marrow</a:t>
            </a:r>
          </a:p>
          <a:p>
            <a:pPr lvl="1"/>
            <a:r>
              <a:rPr lang="en-AU" sz="2000" b="1" dirty="0"/>
              <a:t>Mature in Thymus</a:t>
            </a:r>
          </a:p>
          <a:p>
            <a:pPr lvl="1"/>
            <a:r>
              <a:rPr lang="en-AU" sz="2000" dirty="0"/>
              <a:t>Move to lymphoid tissues and blood</a:t>
            </a:r>
          </a:p>
          <a:p>
            <a:pPr lvl="1"/>
            <a:r>
              <a:rPr lang="en-AU" sz="2000" dirty="0"/>
              <a:t>Involved in </a:t>
            </a:r>
            <a:r>
              <a:rPr lang="en-AU" sz="2000" i="1" dirty="0" smtClean="0"/>
              <a:t>cell-mediated </a:t>
            </a:r>
            <a:r>
              <a:rPr lang="en-AU" sz="2000" i="1" dirty="0"/>
              <a:t>immunity</a:t>
            </a:r>
          </a:p>
          <a:p>
            <a:r>
              <a:rPr lang="en-AU" sz="2400" dirty="0"/>
              <a:t>B and T cells make up the  majority of the lymphoid tissues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66836" y="1532165"/>
            <a:ext cx="5637165" cy="28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67533" y="5768632"/>
            <a:ext cx="283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Lymphocytes in lymphoid tissue</a:t>
            </a:r>
            <a:endParaRPr lang="en-AU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" y="6519446"/>
            <a:ext cx="609599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Compare B- and T- lymphocyte maturation and function.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0035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27000"/>
            <a:ext cx="11134725" cy="64452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Specific Immunity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771525"/>
            <a:ext cx="11601450" cy="592455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APC and lymphocytes work together to identify and neutralise specific pathogens, and form memory cells so that long-term immunity to those pathogens is achieved. 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Two types of specific immunity:</a:t>
            </a:r>
          </a:p>
          <a:p>
            <a:pPr lvl="1"/>
            <a:r>
              <a:rPr lang="en-AU" dirty="0" smtClean="0"/>
              <a:t>Antibody-Mediated (Humoral) – deals with pathogens before entry to cells</a:t>
            </a:r>
          </a:p>
          <a:p>
            <a:pPr lvl="1"/>
            <a:r>
              <a:rPr lang="en-AU" dirty="0" smtClean="0"/>
              <a:t>Cell-Mediated Immunity – deals with pathogens that have entered cells</a:t>
            </a:r>
          </a:p>
          <a:p>
            <a:endParaRPr lang="en-AU" dirty="0" smtClean="0"/>
          </a:p>
          <a:p>
            <a:r>
              <a:rPr lang="en-AU" dirty="0" smtClean="0"/>
              <a:t>Effective for pathogens that produce consistent antigenic sites.</a:t>
            </a:r>
          </a:p>
          <a:p>
            <a:pPr lvl="1"/>
            <a:r>
              <a:rPr lang="en-AU" dirty="0" smtClean="0"/>
              <a:t>EG:  Measles virus has consistent antigenic sites.  </a:t>
            </a:r>
          </a:p>
          <a:p>
            <a:pPr lvl="2"/>
            <a:r>
              <a:rPr lang="en-AU" dirty="0" smtClean="0"/>
              <a:t>The first time measles is encountered, APC present the antigen to lymphocytes which act specifically to destroy the measles virus.  </a:t>
            </a:r>
          </a:p>
          <a:p>
            <a:pPr lvl="2"/>
            <a:r>
              <a:rPr lang="en-AU" dirty="0" smtClean="0"/>
              <a:t>Memory lymphocytes are produced which remember the antigenic site for the measles virus so it can be destroyed before it causes disease the next time it is encountered. 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EG:  this will not work as well for the virus that causes the common cold. </a:t>
            </a:r>
          </a:p>
          <a:p>
            <a:pPr lvl="2"/>
            <a:r>
              <a:rPr lang="en-AU" dirty="0" smtClean="0"/>
              <a:t>the antigenic site on the cold virus varies, so cannot be recognised by memory cells in subsequent encounters</a:t>
            </a:r>
          </a:p>
        </p:txBody>
      </p:sp>
    </p:spTree>
    <p:extLst>
      <p:ext uri="{BB962C8B-B14F-4D97-AF65-F5344CB8AC3E}">
        <p14:creationId xmlns:p14="http://schemas.microsoft.com/office/powerpoint/2010/main" val="10752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91" y="587457"/>
            <a:ext cx="3347419" cy="58140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52475"/>
            <a:ext cx="7270569" cy="573614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Also known as B-Cell Immunity</a:t>
            </a:r>
          </a:p>
          <a:p>
            <a:r>
              <a:rPr lang="en-AU" sz="2400" dirty="0" smtClean="0"/>
              <a:t>Involves B-lymphocytes</a:t>
            </a:r>
          </a:p>
          <a:p>
            <a:pPr lvl="1"/>
            <a:r>
              <a:rPr lang="en-AU" sz="2000" dirty="0" smtClean="0"/>
              <a:t>Made in bone marrow</a:t>
            </a:r>
          </a:p>
          <a:p>
            <a:pPr lvl="1"/>
            <a:r>
              <a:rPr lang="en-AU" sz="2000" dirty="0" smtClean="0"/>
              <a:t>Mature in bone marrow</a:t>
            </a:r>
          </a:p>
          <a:p>
            <a:pPr lvl="1"/>
            <a:r>
              <a:rPr lang="en-AU" sz="2000" dirty="0" smtClean="0"/>
              <a:t>Have thousands of unique receptors on surface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r>
              <a:rPr lang="en-AU" sz="2400" dirty="0" smtClean="0"/>
              <a:t>Deals with pathogens that have not yet entered body cells.</a:t>
            </a:r>
          </a:p>
          <a:p>
            <a:pPr lvl="1"/>
            <a:r>
              <a:rPr lang="en-AU" sz="2000" dirty="0" err="1" smtClean="0"/>
              <a:t>Eg</a:t>
            </a:r>
            <a:r>
              <a:rPr lang="en-AU" sz="2000" dirty="0" smtClean="0"/>
              <a:t> viruses before entry to cell</a:t>
            </a:r>
          </a:p>
          <a:p>
            <a:pPr lvl="1"/>
            <a:r>
              <a:rPr lang="en-AU" sz="2000" dirty="0" smtClean="0"/>
              <a:t>Bacteria </a:t>
            </a:r>
          </a:p>
          <a:p>
            <a:pPr lvl="1"/>
            <a:r>
              <a:rPr lang="en-AU" sz="2000" dirty="0" smtClean="0"/>
              <a:t>Some toxins</a:t>
            </a:r>
          </a:p>
          <a:p>
            <a:pPr marL="457200" lvl="1" indent="0">
              <a:buNone/>
            </a:pPr>
            <a:endParaRPr lang="en-AU" sz="2400" dirty="0"/>
          </a:p>
          <a:p>
            <a:r>
              <a:rPr lang="en-AU" sz="2400" dirty="0" smtClean="0"/>
              <a:t>Production </a:t>
            </a:r>
            <a:r>
              <a:rPr lang="en-AU" sz="2400" dirty="0"/>
              <a:t>and release of </a:t>
            </a:r>
            <a:r>
              <a:rPr lang="en-AU" sz="2400" b="1" dirty="0"/>
              <a:t>antibodies</a:t>
            </a:r>
            <a:r>
              <a:rPr lang="en-AU" sz="2400" dirty="0"/>
              <a:t> into blood and lymph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" y="112440"/>
            <a:ext cx="11772900" cy="640035"/>
          </a:xfrm>
        </p:spPr>
        <p:txBody>
          <a:bodyPr>
            <a:noAutofit/>
          </a:bodyPr>
          <a:lstStyle/>
          <a:p>
            <a:r>
              <a:rPr lang="en-AU" sz="3200" b="1" dirty="0" smtClean="0">
                <a:latin typeface="+mn-lt"/>
              </a:rPr>
              <a:t/>
            </a:r>
            <a:br>
              <a:rPr lang="en-AU" sz="3200" b="1" dirty="0" smtClean="0">
                <a:latin typeface="+mn-lt"/>
              </a:rPr>
            </a:br>
            <a:r>
              <a:rPr lang="en-AU" sz="3600" b="1" dirty="0" smtClean="0">
                <a:latin typeface="+mn-lt"/>
              </a:rPr>
              <a:t>Specific Immunity:  Antibody-Mediated (Humoral) </a:t>
            </a:r>
            <a:r>
              <a:rPr lang="en-AU" sz="3600" b="1" dirty="0">
                <a:latin typeface="+mn-lt"/>
              </a:rPr>
              <a:t>Immunity</a:t>
            </a:r>
            <a:br>
              <a:rPr lang="en-AU" sz="3600" b="1" dirty="0">
                <a:latin typeface="+mn-lt"/>
              </a:rPr>
            </a:br>
            <a:endParaRPr lang="en-AU" sz="36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938212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in detail the function and processes involved in antibody-mediated (humoral) immunity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8496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B651CF-72B3-4050-8542-34527BC18EDF}"/>
</file>

<file path=customXml/itemProps2.xml><?xml version="1.0" encoding="utf-8"?>
<ds:datastoreItem xmlns:ds="http://schemas.openxmlformats.org/officeDocument/2006/customXml" ds:itemID="{F9CFD420-8AAD-460B-BCF5-FAED68AB1A87}"/>
</file>

<file path=customXml/itemProps3.xml><?xml version="1.0" encoding="utf-8"?>
<ds:datastoreItem xmlns:ds="http://schemas.openxmlformats.org/officeDocument/2006/customXml" ds:itemID="{0F6CA83E-E423-466E-A7AD-ABC6F086D259}"/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1747</Words>
  <Application>Microsoft Office PowerPoint</Application>
  <PresentationFormat>Widescreen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Specific Resistance to Infection</vt:lpstr>
      <vt:lpstr>PowerPoint Presentation</vt:lpstr>
      <vt:lpstr>Specific Defences against Disease</vt:lpstr>
      <vt:lpstr>Specific Defences – What are Antigens?</vt:lpstr>
      <vt:lpstr>Specific Defences – Antigen Presenting Cells (APC)</vt:lpstr>
      <vt:lpstr>Specific Defences - Lymphocytes</vt:lpstr>
      <vt:lpstr>Specific Defences - Lymphocytes</vt:lpstr>
      <vt:lpstr>Specific Immunity</vt:lpstr>
      <vt:lpstr> Specific Immunity:  Antibody-Mediated (Humoral) Immunity </vt:lpstr>
      <vt:lpstr>PowerPoint Presentation</vt:lpstr>
      <vt:lpstr>Specific Immunity:  Antibodies</vt:lpstr>
      <vt:lpstr>Specific Immunity: How antibodies destroy pathogens</vt:lpstr>
      <vt:lpstr>PowerPoint Presentation</vt:lpstr>
      <vt:lpstr> Specific Immunity: Cell-Mediated Immunity 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39</cp:revision>
  <dcterms:created xsi:type="dcterms:W3CDTF">2021-05-13T03:38:53Z</dcterms:created>
  <dcterms:modified xsi:type="dcterms:W3CDTF">2022-04-29T02:09:38Z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