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0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74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42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7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73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63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7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C5E0-C3F0-414E-9736-488C2594D665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95E1-9CBF-41C5-A115-D8092981E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8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2658"/>
            <a:ext cx="7772400" cy="940090"/>
          </a:xfrm>
        </p:spPr>
        <p:txBody>
          <a:bodyPr/>
          <a:lstStyle/>
          <a:p>
            <a:r>
              <a:rPr lang="en-AU" dirty="0" smtClean="0"/>
              <a:t>Antibiotics and Antivirals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626806"/>
            <a:ext cx="6400800" cy="792088"/>
          </a:xfrm>
        </p:spPr>
        <p:txBody>
          <a:bodyPr/>
          <a:lstStyle/>
          <a:p>
            <a:r>
              <a:rPr lang="en-AU" dirty="0" smtClean="0"/>
              <a:t>Specific Resistance to Infection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935616"/>
            <a:ext cx="2984004" cy="302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0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13934"/>
              </p:ext>
            </p:extLst>
          </p:nvPr>
        </p:nvGraphicFramePr>
        <p:xfrm>
          <a:off x="95794" y="121920"/>
          <a:ext cx="11739154" cy="633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907383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52274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118155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stuff, ready to start!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Antibiotics and Antivirals</a:t>
                      </a:r>
                    </a:p>
                    <a:p>
                      <a:r>
                        <a:rPr lang="en-AU" sz="1600" b="0" i="0" baseline="0" dirty="0" smtClean="0"/>
                        <a:t>3: Review Worksheet</a:t>
                      </a:r>
                    </a:p>
                    <a:p>
                      <a:r>
                        <a:rPr lang="en-AU" sz="1600" b="0" i="0" baseline="0" dirty="0" smtClean="0"/>
                        <a:t>4: Revision for Test on Monday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Revision for upcoming assessments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term “antibiotics”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two broad types of antibiotics and how they 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spectrums of action of antibiotics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how culture and sensitivity works to identify an antibiotic that will work for a specific pathogen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why antibiotic resistance is a concern and outline things that contribute to resistance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antivirals work and give examples of antiviral drugs and the viral diseases they treat.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851995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baseline="0" dirty="0" smtClean="0"/>
                        <a:t>Antibiotic</a:t>
                      </a:r>
                    </a:p>
                    <a:p>
                      <a:r>
                        <a:rPr lang="en-AU" sz="1600" b="0" baseline="0" dirty="0" smtClean="0"/>
                        <a:t>Antiviral</a:t>
                      </a:r>
                    </a:p>
                    <a:p>
                      <a:r>
                        <a:rPr lang="en-AU" sz="1600" b="0" baseline="0" dirty="0" smtClean="0"/>
                        <a:t>Culture and sensitivity</a:t>
                      </a:r>
                    </a:p>
                    <a:p>
                      <a:r>
                        <a:rPr lang="en-AU" sz="1600" b="0" baseline="0" dirty="0" err="1" smtClean="0"/>
                        <a:t>Bacteriocidal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Bacteriostatic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Do you want Antibiotic resistance This is how you get antibiotic resistance  - Archer - Do you want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927" y="3025664"/>
            <a:ext cx="3885021" cy="355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74638"/>
            <a:ext cx="9862457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Antibiotics (antimicrobials)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952263"/>
            <a:ext cx="11482252" cy="5688632"/>
          </a:xfrm>
        </p:spPr>
        <p:txBody>
          <a:bodyPr>
            <a:normAutofit/>
          </a:bodyPr>
          <a:lstStyle/>
          <a:p>
            <a:r>
              <a:rPr lang="en-AU" sz="2000" dirty="0"/>
              <a:t>Not the same thing as antibodies, antigens, or vaccines!</a:t>
            </a:r>
          </a:p>
          <a:p>
            <a:r>
              <a:rPr lang="en-AU" sz="2000" dirty="0"/>
              <a:t>Anti – “against” </a:t>
            </a:r>
            <a:r>
              <a:rPr lang="en-AU" sz="2000" dirty="0" err="1"/>
              <a:t>Biotics</a:t>
            </a:r>
            <a:r>
              <a:rPr lang="en-AU" sz="2000" dirty="0"/>
              <a:t> – “living things”</a:t>
            </a:r>
          </a:p>
          <a:p>
            <a:r>
              <a:rPr lang="en-AU" sz="2000" dirty="0"/>
              <a:t>Class of drugs used to fight </a:t>
            </a:r>
            <a:r>
              <a:rPr lang="en-AU" sz="2000" dirty="0" smtClean="0"/>
              <a:t>micro-organisms – usually bacteria</a:t>
            </a:r>
          </a:p>
          <a:p>
            <a:r>
              <a:rPr lang="en-AU" sz="2000" dirty="0" smtClean="0"/>
              <a:t>Generally not preventative – they are given </a:t>
            </a:r>
            <a:r>
              <a:rPr lang="en-AU" sz="2000" i="1" dirty="0" smtClean="0"/>
              <a:t>after infection</a:t>
            </a:r>
            <a:r>
              <a:rPr lang="en-AU" sz="2000" dirty="0" smtClean="0"/>
              <a:t> to help kill the pathogen</a:t>
            </a:r>
            <a:endParaRPr lang="en-AU" sz="2000" dirty="0"/>
          </a:p>
          <a:p>
            <a:r>
              <a:rPr lang="en-AU" sz="2000" dirty="0"/>
              <a:t>Revolution in treatment of infection</a:t>
            </a:r>
          </a:p>
          <a:p>
            <a:pPr lvl="1"/>
            <a:r>
              <a:rPr lang="en-AU" sz="2000" dirty="0"/>
              <a:t>Before penicillin, many deaths resulted</a:t>
            </a:r>
          </a:p>
          <a:p>
            <a:r>
              <a:rPr lang="en-AU" sz="2000" dirty="0"/>
              <a:t>Many classes of antibiotics, depending on mode of action</a:t>
            </a:r>
          </a:p>
          <a:p>
            <a:pPr lvl="1"/>
            <a:r>
              <a:rPr lang="en-AU" sz="2000" dirty="0"/>
              <a:t>Penicillins: prevent bacteria from developing cell walls, therefore inhibiting reproduction</a:t>
            </a:r>
          </a:p>
          <a:p>
            <a:pPr lvl="1"/>
            <a:r>
              <a:rPr lang="en-AU" sz="2000" dirty="0" err="1"/>
              <a:t>Actinomycins</a:t>
            </a:r>
            <a:r>
              <a:rPr lang="en-AU" sz="2000" dirty="0"/>
              <a:t>:  interfere with protein synthesis in bacterial cells</a:t>
            </a:r>
          </a:p>
          <a:p>
            <a:pPr lvl="1"/>
            <a:r>
              <a:rPr lang="en-AU" sz="2000" dirty="0" err="1"/>
              <a:t>Cephalosporins</a:t>
            </a:r>
            <a:r>
              <a:rPr lang="en-AU" sz="2000" dirty="0"/>
              <a:t>: interfere with bacterial cell wall synthesis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86" y="4666676"/>
            <a:ext cx="3384376" cy="1974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488668"/>
            <a:ext cx="377081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the term “antibiotics”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368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74638"/>
            <a:ext cx="978408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Antibiotics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908720"/>
            <a:ext cx="9949543" cy="5688632"/>
          </a:xfrm>
        </p:spPr>
        <p:txBody>
          <a:bodyPr>
            <a:normAutofit/>
          </a:bodyPr>
          <a:lstStyle/>
          <a:p>
            <a:r>
              <a:rPr lang="en-AU" sz="2000" dirty="0"/>
              <a:t>Two broad types:</a:t>
            </a:r>
          </a:p>
          <a:p>
            <a:pPr lvl="1"/>
            <a:r>
              <a:rPr lang="en-AU" sz="2000" b="1" dirty="0"/>
              <a:t>Bactericidal – kill bacteria </a:t>
            </a:r>
            <a:r>
              <a:rPr lang="en-AU" sz="2000" dirty="0"/>
              <a:t>by:</a:t>
            </a:r>
          </a:p>
          <a:p>
            <a:pPr lvl="2"/>
            <a:r>
              <a:rPr lang="en-AU" dirty="0"/>
              <a:t>Inhibiting cell wall synthesis</a:t>
            </a:r>
          </a:p>
          <a:p>
            <a:pPr lvl="2"/>
            <a:r>
              <a:rPr lang="en-AU" dirty="0"/>
              <a:t>Inhibiting bacterial enzymes</a:t>
            </a:r>
          </a:p>
          <a:p>
            <a:pPr lvl="2"/>
            <a:r>
              <a:rPr lang="en-AU" dirty="0"/>
              <a:t>Inhibiting protein translation within the bacterium</a:t>
            </a:r>
          </a:p>
          <a:p>
            <a:pPr lvl="1"/>
            <a:r>
              <a:rPr lang="en-AU" sz="2000" b="1" dirty="0"/>
              <a:t>Bacteriostatic -  prevent bacteria from multiplying </a:t>
            </a:r>
            <a:r>
              <a:rPr lang="en-AU" sz="2000" dirty="0"/>
              <a:t>while the immune system deals with them.</a:t>
            </a:r>
          </a:p>
          <a:p>
            <a:pPr lvl="2"/>
            <a:r>
              <a:rPr lang="en-AU" dirty="0"/>
              <a:t>Inhibit bacterial protein production</a:t>
            </a:r>
          </a:p>
          <a:p>
            <a:pPr lvl="2"/>
            <a:r>
              <a:rPr lang="en-AU" dirty="0"/>
              <a:t>Inhibiting bacterial DNA replication</a:t>
            </a:r>
          </a:p>
          <a:p>
            <a:pPr lvl="2"/>
            <a:r>
              <a:rPr lang="en-AU" dirty="0"/>
              <a:t>Interfering with other aspects of bacterial metabolism</a:t>
            </a:r>
          </a:p>
          <a:p>
            <a:pPr lvl="1"/>
            <a:endParaRPr lang="en-AU" sz="2000" dirty="0"/>
          </a:p>
          <a:p>
            <a:r>
              <a:rPr lang="en-AU" sz="2000" dirty="0"/>
              <a:t>Different spectrums of action:</a:t>
            </a:r>
          </a:p>
          <a:p>
            <a:pPr lvl="1"/>
            <a:r>
              <a:rPr lang="en-AU" sz="2000" b="1" dirty="0"/>
              <a:t>Broad spectrum:</a:t>
            </a:r>
          </a:p>
          <a:p>
            <a:pPr lvl="2"/>
            <a:r>
              <a:rPr lang="en-AU" dirty="0"/>
              <a:t>Work against a wide range of bacterial types</a:t>
            </a:r>
          </a:p>
          <a:p>
            <a:pPr lvl="1"/>
            <a:r>
              <a:rPr lang="en-AU" sz="2000" b="1" dirty="0"/>
              <a:t>Narrow-spectrum</a:t>
            </a:r>
          </a:p>
          <a:p>
            <a:pPr lvl="2"/>
            <a:r>
              <a:rPr lang="en-AU" dirty="0"/>
              <a:t>Effective against a narrow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488668"/>
            <a:ext cx="1099892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two broad types of antibiotics and how each works   |   Describe the spectrums of action of antibiotics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9928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6" y="274638"/>
            <a:ext cx="9879874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Antibiotics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0036"/>
            <a:ext cx="7885611" cy="5688632"/>
          </a:xfrm>
        </p:spPr>
        <p:txBody>
          <a:bodyPr>
            <a:normAutofit/>
          </a:bodyPr>
          <a:lstStyle/>
          <a:p>
            <a:r>
              <a:rPr lang="en-AU" sz="2000" dirty="0"/>
              <a:t>Each type of antibiotic only works against certain types of bacteria, even if broad spectrum.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Culture </a:t>
            </a:r>
            <a:r>
              <a:rPr lang="en-AU" sz="2000" dirty="0"/>
              <a:t>and </a:t>
            </a:r>
            <a:r>
              <a:rPr lang="en-AU" sz="2000" dirty="0" smtClean="0"/>
              <a:t>sensitivity is </a:t>
            </a:r>
            <a:r>
              <a:rPr lang="en-AU" sz="2000" dirty="0"/>
              <a:t>used to determine which bacterium is present and which antibiotic will work. </a:t>
            </a:r>
            <a:endParaRPr lang="en-AU" sz="2000" dirty="0" smtClean="0"/>
          </a:p>
          <a:p>
            <a:pPr lvl="2"/>
            <a:r>
              <a:rPr lang="en-AU" dirty="0" smtClean="0"/>
              <a:t>Bacteria smeared on petri dish</a:t>
            </a:r>
          </a:p>
          <a:p>
            <a:pPr lvl="2"/>
            <a:r>
              <a:rPr lang="en-AU" dirty="0" smtClean="0"/>
              <a:t>Discs with antibiotic put on</a:t>
            </a:r>
          </a:p>
          <a:p>
            <a:pPr lvl="2"/>
            <a:r>
              <a:rPr lang="en-AU" dirty="0" smtClean="0"/>
              <a:t>Bacteria don’t colonise areas with antibiotic that kill that bacterium</a:t>
            </a:r>
            <a:endParaRPr lang="en-AU" dirty="0"/>
          </a:p>
          <a:p>
            <a:pPr lvl="1"/>
            <a:endParaRPr lang="en-AU" sz="2000" dirty="0"/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dirty="0"/>
              <a:t>Antibiotics DO NOT work on viruses</a:t>
            </a:r>
          </a:p>
          <a:p>
            <a:r>
              <a:rPr lang="en-AU" sz="2000" dirty="0"/>
              <a:t>Prescription from Dr required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37" y="3786316"/>
            <a:ext cx="3312368" cy="25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488668"/>
            <a:ext cx="1032836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how culture and sensitivity works to determine an antibiotic that will work for a specific pathogen</a:t>
            </a:r>
            <a:endParaRPr lang="en-AU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05" y="1134076"/>
            <a:ext cx="4476750" cy="52292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35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74638"/>
            <a:ext cx="10036629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Antibiotic Resistance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2737"/>
            <a:ext cx="10036629" cy="5226143"/>
          </a:xfrm>
        </p:spPr>
        <p:txBody>
          <a:bodyPr>
            <a:normAutofit/>
          </a:bodyPr>
          <a:lstStyle/>
          <a:p>
            <a:r>
              <a:rPr lang="en-AU" sz="2000" dirty="0"/>
              <a:t>Bacteria evolve over time, to become resistant to antibiotics.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New antibiotics must be developed to combat this.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Things that contribute to resistance:</a:t>
            </a:r>
          </a:p>
          <a:p>
            <a:pPr lvl="1"/>
            <a:r>
              <a:rPr lang="en-AU" sz="2000" dirty="0"/>
              <a:t>Overuse of antibiotics, even when not necessary.</a:t>
            </a:r>
          </a:p>
          <a:p>
            <a:pPr lvl="1"/>
            <a:r>
              <a:rPr lang="en-AU" sz="2000" dirty="0"/>
              <a:t>Agricultural use as ‘growth promoters’ in livestock.</a:t>
            </a:r>
          </a:p>
          <a:p>
            <a:pPr lvl="1"/>
            <a:r>
              <a:rPr lang="en-AU" sz="2000" dirty="0"/>
              <a:t>Incorrect prescribing:  giving an antibiotic that won’t work, or as a preventative without good reason.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dirty="0"/>
              <a:t>Some bacteria now show multiple drug resistance and total drug resistance, meaning we no longer have treatment for them. 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" y="6488668"/>
            <a:ext cx="993647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Explain why antibiotic resistance is a concern and outline things that contribute to antibiotic resistance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252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6" y="83947"/>
            <a:ext cx="10062754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Antivirals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844031"/>
            <a:ext cx="10062754" cy="5537297"/>
          </a:xfrm>
        </p:spPr>
        <p:txBody>
          <a:bodyPr>
            <a:normAutofit/>
          </a:bodyPr>
          <a:lstStyle/>
          <a:p>
            <a:r>
              <a:rPr lang="en-AU" sz="2000" dirty="0"/>
              <a:t>Specifically for viral infections.</a:t>
            </a:r>
          </a:p>
          <a:p>
            <a:endParaRPr lang="en-AU" sz="2000" dirty="0"/>
          </a:p>
          <a:p>
            <a:r>
              <a:rPr lang="en-AU" sz="2000" dirty="0"/>
              <a:t>Difficult to find drugs for this, as virus enters cell – any drug that interferes with virus may also harm host cell.</a:t>
            </a:r>
          </a:p>
          <a:p>
            <a:endParaRPr lang="en-AU" sz="2000" dirty="0"/>
          </a:p>
          <a:p>
            <a:r>
              <a:rPr lang="en-AU" sz="2000" dirty="0"/>
              <a:t>Research today targets specific viral proteins (not found in humans) to disable the virus.</a:t>
            </a:r>
          </a:p>
          <a:p>
            <a:endParaRPr lang="en-AU" sz="2000" dirty="0"/>
          </a:p>
          <a:p>
            <a:r>
              <a:rPr lang="en-AU" sz="2000" dirty="0"/>
              <a:t>Antivirals inhibit development of virus, rather than killing it.</a:t>
            </a:r>
          </a:p>
          <a:p>
            <a:pPr lvl="1"/>
            <a:r>
              <a:rPr lang="en-AU" sz="2000" dirty="0"/>
              <a:t>“</a:t>
            </a:r>
            <a:r>
              <a:rPr lang="en-AU" sz="2000" dirty="0" err="1"/>
              <a:t>Zovirax</a:t>
            </a:r>
            <a:r>
              <a:rPr lang="en-AU" sz="2000" dirty="0"/>
              <a:t>” (acyclovir) – herpes </a:t>
            </a:r>
          </a:p>
          <a:p>
            <a:pPr lvl="1"/>
            <a:r>
              <a:rPr lang="en-AU" sz="2000" dirty="0"/>
              <a:t>Interferons – Hepatitis B</a:t>
            </a:r>
          </a:p>
          <a:p>
            <a:pPr lvl="1"/>
            <a:r>
              <a:rPr lang="en-AU" sz="2000" dirty="0"/>
              <a:t>AZT (</a:t>
            </a:r>
            <a:r>
              <a:rPr lang="en-AU" sz="2000" dirty="0" err="1"/>
              <a:t>azidothymidine</a:t>
            </a:r>
            <a:r>
              <a:rPr lang="en-AU" sz="2000" dirty="0"/>
              <a:t>) -  HIV</a:t>
            </a:r>
          </a:p>
          <a:p>
            <a:pPr lvl="1"/>
            <a:r>
              <a:rPr lang="en-AU" sz="2000" dirty="0"/>
              <a:t>“Tamiflu” (</a:t>
            </a:r>
            <a:r>
              <a:rPr lang="en-AU" sz="2000" dirty="0" err="1"/>
              <a:t>Oseltamivir</a:t>
            </a:r>
            <a:r>
              <a:rPr lang="en-AU" sz="2000" dirty="0"/>
              <a:t>) - influenza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46" y="3566458"/>
            <a:ext cx="2593599" cy="286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488668"/>
            <a:ext cx="927462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how antiviral drugs work, give examples of antiviral drugs and the diseases they treat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992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4DBCE5-D7B4-4657-B3E9-226124027396}"/>
</file>

<file path=customXml/itemProps2.xml><?xml version="1.0" encoding="utf-8"?>
<ds:datastoreItem xmlns:ds="http://schemas.openxmlformats.org/officeDocument/2006/customXml" ds:itemID="{60A63F11-A030-4ACE-98C6-6BCB31F471FB}"/>
</file>

<file path=customXml/itemProps3.xml><?xml version="1.0" encoding="utf-8"?>
<ds:datastoreItem xmlns:ds="http://schemas.openxmlformats.org/officeDocument/2006/customXml" ds:itemID="{3A4D24A7-406E-4E9E-9017-B33918D8C8BE}"/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657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Antibiotics and Antivirals</vt:lpstr>
      <vt:lpstr>PowerPoint Presentation</vt:lpstr>
      <vt:lpstr>Antibiotics (antimicrobials)</vt:lpstr>
      <vt:lpstr>Antibiotics</vt:lpstr>
      <vt:lpstr>Antibiotics</vt:lpstr>
      <vt:lpstr>Antibiotic Resistance</vt:lpstr>
      <vt:lpstr>Antivirals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Antibiotics and Antivirals</dc:title>
  <dc:creator>BYRNE Robin [Belmont City College]</dc:creator>
  <cp:lastModifiedBy>BYRNE Robin [Belmont City College]</cp:lastModifiedBy>
  <cp:revision>12</cp:revision>
  <dcterms:created xsi:type="dcterms:W3CDTF">2021-05-19T01:55:37Z</dcterms:created>
  <dcterms:modified xsi:type="dcterms:W3CDTF">2022-04-28T05:26:51Z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