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1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77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4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0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8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4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79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4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7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CE3E-2C9C-4646-976D-930F3209000C}" type="datetimeFigureOut">
              <a:rPr lang="en-AU" smtClean="0"/>
              <a:t>23/10/2020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5ECF-857E-4A3B-B8C7-D715B9D4D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6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218739"/>
            <a:ext cx="8949935" cy="64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4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98" y="4104170"/>
            <a:ext cx="8216213" cy="26045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400" dirty="0" smtClean="0"/>
              <a:t>The plasma cells now produce large amounts of antibody specific for the original pathogen.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This then circulates in body fluids, and neutralises and removes pathogens.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Several chemicals are also produced (including complement) that assist in destroying pathogens.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5" y="381257"/>
            <a:ext cx="3569202" cy="3276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40" y="381258"/>
            <a:ext cx="3892153" cy="32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760" y="987425"/>
            <a:ext cx="3932820" cy="4075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Killer T-cells phagocytose pathogens that have been neutralised by antibody.</a:t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They also produce proteins that directly destroy some pathogens, or cells that contain pathogens</a:t>
            </a: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1" y="987426"/>
            <a:ext cx="3835369" cy="40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051" y="3180119"/>
            <a:ext cx="3428967" cy="21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B-memory cells remain, so that antibody can be produced much more quickly next time the specific pathogen is encountered.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55" y="156982"/>
            <a:ext cx="2601880" cy="30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587" y="3442995"/>
            <a:ext cx="10018132" cy="849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The pathogen invades a body cell.  The body cell processes it and presents the antigen on its cell surface.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7" y="430667"/>
            <a:ext cx="2829711" cy="2741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11" y="397085"/>
            <a:ext cx="2808903" cy="2808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8" y="430667"/>
            <a:ext cx="3610821" cy="27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07" y="3872205"/>
            <a:ext cx="5958242" cy="97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Cytotoxic T-cells activated during the Activation Phase bind to the antigen on the cell surface, and produce a chemical called perforin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7" y="214603"/>
            <a:ext cx="5958242" cy="34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93" y="4624776"/>
            <a:ext cx="4473996" cy="1188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Perforin causes the infected cell to rupture and die, also killing the pathogens inside.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3" y="550506"/>
            <a:ext cx="4591995" cy="40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79" y="3713585"/>
            <a:ext cx="6315077" cy="2205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As the infection is brought under control, the activated Cytotoxic T-Cells are turned off by Regulatory (Suppressor) T-Cells.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79" y="438539"/>
            <a:ext cx="6315077" cy="32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48" y="2603241"/>
            <a:ext cx="3790841" cy="2007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Memory T-cells stay in circulation so that the response will be faster next time the pathogen is encountered.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8" y="914400"/>
            <a:ext cx="3790841" cy="15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4537"/>
            <a:ext cx="12858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594144" y="949234"/>
            <a:ext cx="4467225" cy="496388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 smtClean="0"/>
              <a:t>Invading Pathogen encounters APC in extracellular fluid surrounding tissues or in lymph node.</a:t>
            </a:r>
          </a:p>
          <a:p>
            <a:pPr marL="0" indent="0">
              <a:buNone/>
            </a:pPr>
            <a:endParaRPr lang="en-AU" sz="2400" dirty="0" smtClean="0"/>
          </a:p>
          <a:p>
            <a:pPr lvl="1"/>
            <a:r>
              <a:rPr lang="en-AU" dirty="0" smtClean="0"/>
              <a:t>Pathogen </a:t>
            </a:r>
            <a:r>
              <a:rPr lang="en-AU" dirty="0" err="1" smtClean="0"/>
              <a:t>eg</a:t>
            </a:r>
            <a:r>
              <a:rPr lang="en-AU" dirty="0" smtClean="0"/>
              <a:t>:  virus, bacterium</a:t>
            </a:r>
          </a:p>
          <a:p>
            <a:pPr lvl="1"/>
            <a:r>
              <a:rPr lang="en-AU" dirty="0" smtClean="0"/>
              <a:t>APC </a:t>
            </a:r>
            <a:r>
              <a:rPr lang="en-AU" dirty="0" err="1" smtClean="0"/>
              <a:t>eg</a:t>
            </a:r>
            <a:r>
              <a:rPr lang="en-AU" dirty="0" smtClean="0"/>
              <a:t>: macrophage, lymphocyte</a:t>
            </a:r>
          </a:p>
          <a:p>
            <a:pPr marL="0" indent="0">
              <a:buNone/>
            </a:pPr>
            <a:r>
              <a:rPr lang="en-AU" sz="2400" dirty="0"/>
              <a:t>	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83" y="869513"/>
            <a:ext cx="6373813" cy="4389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54331" y="949234"/>
            <a:ext cx="356534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Antigen Presenting Cell  (APC)</a:t>
            </a:r>
            <a:endParaRPr lang="en-A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18998" y="1618298"/>
            <a:ext cx="1267098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Pathogen</a:t>
            </a:r>
            <a:endParaRPr lang="en-A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999933" y="3068165"/>
            <a:ext cx="1232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Antigenic sites on pathogen</a:t>
            </a:r>
            <a:endParaRPr lang="en-AU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618785" y="2677433"/>
            <a:ext cx="356507" cy="3869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8" y="214310"/>
            <a:ext cx="2921541" cy="260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00025"/>
            <a:ext cx="2945266" cy="2600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184" y="200024"/>
            <a:ext cx="3162969" cy="26003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408897" y="3024184"/>
            <a:ext cx="2921541" cy="99536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… and presents the antigen on its surface</a:t>
            </a:r>
            <a:endParaRPr lang="en-AU" sz="24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230120" y="3024184"/>
            <a:ext cx="2105025" cy="99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... </a:t>
            </a:r>
            <a:r>
              <a:rPr lang="en-AU" sz="2400" dirty="0"/>
              <a:t>a</a:t>
            </a:r>
            <a:r>
              <a:rPr lang="en-AU" sz="2400" dirty="0" smtClean="0"/>
              <a:t>nd processes it…</a:t>
            </a:r>
            <a:endParaRPr lang="en-AU" sz="24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18388" y="3024184"/>
            <a:ext cx="2921541" cy="99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The APC engulfs the pathogen …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988" y="323850"/>
            <a:ext cx="51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3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4962" y="457200"/>
            <a:ext cx="2962275" cy="289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3</a:t>
            </a:r>
            <a:r>
              <a:rPr lang="en-AU" sz="2000" dirty="0" smtClean="0"/>
              <a:t>.</a:t>
            </a:r>
            <a:br>
              <a:rPr lang="en-AU" sz="2000" dirty="0" smtClean="0"/>
            </a:br>
            <a:r>
              <a:rPr lang="en-AU" sz="2000" dirty="0" smtClean="0"/>
              <a:t>Helper T Cells recognise the antigen on the surface of the APC and bind to it. </a:t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This causes the release of chemicals that activate the T Cells.</a:t>
            </a:r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57200"/>
            <a:ext cx="4814199" cy="2890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8625" y="523875"/>
            <a:ext cx="14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Helper T Cell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08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53" y="2444361"/>
            <a:ext cx="4582195" cy="385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T-cells divide and proliferate into different types, producing many that have the specific receptor for the antigen.</a:t>
            </a:r>
          </a:p>
          <a:p>
            <a:pPr marL="0" indent="0">
              <a:buNone/>
            </a:pPr>
            <a:r>
              <a:rPr lang="en-AU" sz="2400" dirty="0" smtClean="0"/>
              <a:t>T-cell types include:</a:t>
            </a:r>
          </a:p>
          <a:p>
            <a:pPr lvl="1"/>
            <a:r>
              <a:rPr lang="en-AU" sz="2000" dirty="0" smtClean="0"/>
              <a:t>Helper T-cells</a:t>
            </a:r>
          </a:p>
          <a:p>
            <a:pPr lvl="1"/>
            <a:r>
              <a:rPr lang="en-AU" sz="2000" dirty="0" smtClean="0"/>
              <a:t>Cytotoxic T-cells</a:t>
            </a:r>
          </a:p>
          <a:p>
            <a:pPr lvl="1"/>
            <a:r>
              <a:rPr lang="en-AU" sz="2000" dirty="0" smtClean="0"/>
              <a:t>Suppressor T-cells</a:t>
            </a:r>
          </a:p>
          <a:p>
            <a:pPr lvl="1"/>
            <a:r>
              <a:rPr lang="en-AU" sz="2000" dirty="0" smtClean="0"/>
              <a:t>Killer T-cells</a:t>
            </a:r>
          </a:p>
          <a:p>
            <a:pPr lvl="1"/>
            <a:r>
              <a:rPr lang="en-AU" sz="2000" dirty="0" smtClean="0"/>
              <a:t>Memory T-cells</a:t>
            </a:r>
          </a:p>
          <a:p>
            <a:pPr lvl="1"/>
            <a:endParaRPr lang="en-AU" sz="20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3" y="223934"/>
            <a:ext cx="4582195" cy="2220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579" y="298580"/>
            <a:ext cx="4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99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67" y="3088238"/>
            <a:ext cx="5372774" cy="1819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1. B-cell with the same receptor as for the original antigen binds to the pathogen.</a:t>
            </a:r>
          </a:p>
          <a:p>
            <a:pPr lvl="1"/>
            <a:r>
              <a:rPr lang="en-AU" sz="2000" dirty="0" smtClean="0"/>
              <a:t>Both B and T Lymphocytes express many receptors on their surface, that match many pathogens.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67" y="457200"/>
            <a:ext cx="5372774" cy="26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87" y="2883159"/>
            <a:ext cx="5734884" cy="1231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dirty="0" smtClean="0"/>
              <a:t>2. The B-cell engulfs the pathogen, processes it and presents the antigen on its surface. </a:t>
            </a:r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7" y="317241"/>
            <a:ext cx="2622165" cy="245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79" y="317240"/>
            <a:ext cx="2605792" cy="24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439" y="3340359"/>
            <a:ext cx="4441404" cy="2856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3. A helper T-cell binds, and releases chemicals that stimulate the B-cell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39" y="458013"/>
            <a:ext cx="5078928" cy="28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22" y="4077477"/>
            <a:ext cx="4903204" cy="3603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4. The stimulated B-cell then divides, and proliferates into plasma cells, and B-memory cells.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1" y="373224"/>
            <a:ext cx="4815927" cy="36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9841ED-341B-4ACD-AF7F-1D7A4C5FC7AB}"/>
</file>

<file path=customXml/itemProps2.xml><?xml version="1.0" encoding="utf-8"?>
<ds:datastoreItem xmlns:ds="http://schemas.openxmlformats.org/officeDocument/2006/customXml" ds:itemID="{9882381D-F0E8-457C-8C36-E32C3DCDC363}"/>
</file>

<file path=customXml/itemProps3.xml><?xml version="1.0" encoding="utf-8"?>
<ds:datastoreItem xmlns:ds="http://schemas.openxmlformats.org/officeDocument/2006/customXml" ds:itemID="{B269E536-3BC4-490F-A666-CEA3B5C907C3}"/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407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19</cp:revision>
  <dcterms:created xsi:type="dcterms:W3CDTF">2020-05-01T06:43:49Z</dcterms:created>
  <dcterms:modified xsi:type="dcterms:W3CDTF">2020-10-23T01:46:47Z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