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2" r:id="rId2"/>
    <p:sldId id="257" r:id="rId3"/>
    <p:sldId id="258" r:id="rId4"/>
    <p:sldId id="259" r:id="rId5"/>
    <p:sldId id="260" r:id="rId6"/>
    <p:sldId id="263" r:id="rId7"/>
    <p:sldId id="264" r:id="rId8"/>
    <p:sldId id="279" r:id="rId9"/>
    <p:sldId id="288" r:id="rId10"/>
    <p:sldId id="281" r:id="rId11"/>
    <p:sldId id="290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0EFB3-F9EB-472C-9733-B7F878D41619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549F9-95E1-48CC-A8DB-B6940C7D7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0002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884A-CC17-4F98-8D12-9178F7C8DE86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1696-73DE-46CE-AE9D-D0E18E005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254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884A-CC17-4F98-8D12-9178F7C8DE86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1696-73DE-46CE-AE9D-D0E18E005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506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884A-CC17-4F98-8D12-9178F7C8DE86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1696-73DE-46CE-AE9D-D0E18E005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942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884A-CC17-4F98-8D12-9178F7C8DE86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1696-73DE-46CE-AE9D-D0E18E005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308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884A-CC17-4F98-8D12-9178F7C8DE86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1696-73DE-46CE-AE9D-D0E18E005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309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884A-CC17-4F98-8D12-9178F7C8DE86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1696-73DE-46CE-AE9D-D0E18E005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828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884A-CC17-4F98-8D12-9178F7C8DE86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1696-73DE-46CE-AE9D-D0E18E005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179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884A-CC17-4F98-8D12-9178F7C8DE86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1696-73DE-46CE-AE9D-D0E18E005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31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884A-CC17-4F98-8D12-9178F7C8DE86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1696-73DE-46CE-AE9D-D0E18E005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43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884A-CC17-4F98-8D12-9178F7C8DE86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1696-73DE-46CE-AE9D-D0E18E005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935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884A-CC17-4F98-8D12-9178F7C8DE86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1696-73DE-46CE-AE9D-D0E18E005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54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1884A-CC17-4F98-8D12-9178F7C8DE86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C1696-73DE-46CE-AE9D-D0E18E005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818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289785"/>
              </p:ext>
            </p:extLst>
          </p:nvPr>
        </p:nvGraphicFramePr>
        <p:xfrm>
          <a:off x="165463" y="75232"/>
          <a:ext cx="11739154" cy="6701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577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5869577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439061">
                <a:tc>
                  <a:txBody>
                    <a:bodyPr/>
                    <a:lstStyle/>
                    <a:p>
                      <a:r>
                        <a:rPr lang="en-AU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3976233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baseline="0" dirty="0" smtClean="0"/>
                    </a:p>
                    <a:p>
                      <a:r>
                        <a:rPr lang="en-AU" sz="1600" b="0" baseline="0" dirty="0" smtClean="0"/>
                        <a:t>Get out your equipment and textbook.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Review of DNA Alleles and Genes</a:t>
                      </a:r>
                    </a:p>
                    <a:p>
                      <a:r>
                        <a:rPr lang="en-AU" sz="1600" b="0" baseline="0" dirty="0" smtClean="0"/>
                        <a:t>3: Start on the Review Worksheet</a:t>
                      </a:r>
                      <a:endParaRPr lang="en-AU" sz="1600" b="0" i="0" baseline="0" dirty="0" smtClean="0"/>
                    </a:p>
                    <a:p>
                      <a:r>
                        <a:rPr lang="en-AU" sz="1600" b="0" i="0" baseline="0" dirty="0" smtClean="0"/>
                        <a:t>4: Lesson summary and wind-up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endParaRPr lang="en-AU" sz="1600" b="1" i="0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600" b="0" i="0" baseline="0" dirty="0" smtClean="0"/>
                        <a:t>Complete review worksheet, then mark and correct using the answer key on Connect (compulsory).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600" b="0" i="0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Past Exam Question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Meiosis and sources of human variation</a:t>
                      </a:r>
                      <a:endParaRPr lang="en-AU" sz="16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</a:p>
                    <a:p>
                      <a:endParaRPr lang="en-AU" sz="1600" b="1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Review understandings of DNA, Alleles and Genes including: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Structure of DNA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Replication of DNA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Genes, protein production and protein functions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Structure of proteins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Structure of chromosomes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Alleles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Human karyotype</a:t>
                      </a:r>
                      <a:br>
                        <a:rPr lang="en-AU" sz="1600" b="0" baseline="0" dirty="0" smtClean="0"/>
                      </a:br>
                      <a:endParaRPr lang="en-AU" sz="16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2280388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r>
                        <a:rPr lang="en-AU" sz="1600" b="0" dirty="0" smtClean="0"/>
                        <a:t>DNA</a:t>
                      </a:r>
                    </a:p>
                    <a:p>
                      <a:r>
                        <a:rPr lang="en-AU" sz="1600" b="0" dirty="0" smtClean="0"/>
                        <a:t>Replication</a:t>
                      </a:r>
                    </a:p>
                    <a:p>
                      <a:r>
                        <a:rPr lang="en-AU" sz="1600" b="0" dirty="0" smtClean="0"/>
                        <a:t>Gene</a:t>
                      </a:r>
                    </a:p>
                    <a:p>
                      <a:r>
                        <a:rPr lang="en-AU" sz="1600" b="0" dirty="0" smtClean="0"/>
                        <a:t>Base</a:t>
                      </a:r>
                      <a:r>
                        <a:rPr lang="en-AU" sz="1600" b="0" baseline="0" dirty="0" smtClean="0"/>
                        <a:t> sequence</a:t>
                      </a:r>
                    </a:p>
                    <a:p>
                      <a:r>
                        <a:rPr lang="en-AU" sz="1600" b="0" baseline="0" dirty="0" smtClean="0"/>
                        <a:t>mRNA</a:t>
                      </a:r>
                    </a:p>
                    <a:p>
                      <a:r>
                        <a:rPr lang="en-AU" sz="1600" b="0" baseline="0" dirty="0" err="1" smtClean="0"/>
                        <a:t>tRNA</a:t>
                      </a:r>
                      <a:endParaRPr lang="en-AU" sz="1600" b="0" baseline="0" dirty="0" smtClean="0"/>
                    </a:p>
                    <a:p>
                      <a:r>
                        <a:rPr lang="en-AU" sz="1600" b="0" baseline="0" dirty="0" smtClean="0"/>
                        <a:t>Protein</a:t>
                      </a:r>
                    </a:p>
                    <a:p>
                      <a:r>
                        <a:rPr lang="en-AU" sz="1600" b="0" baseline="0" dirty="0" smtClean="0"/>
                        <a:t>Allele</a:t>
                      </a:r>
                      <a:endParaRPr lang="en-AU" sz="16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219" y="3108421"/>
            <a:ext cx="3180398" cy="366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4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3177" y="274639"/>
            <a:ext cx="9827623" cy="561975"/>
          </a:xfrm>
        </p:spPr>
        <p:txBody>
          <a:bodyPr>
            <a:noAutofit/>
          </a:bodyPr>
          <a:lstStyle/>
          <a:p>
            <a:pPr eaLnBrk="1" hangingPunct="1"/>
            <a:r>
              <a:rPr lang="en-AU" altLang="en-US" sz="3600" b="1" dirty="0" smtClean="0">
                <a:latin typeface="+mn-lt"/>
              </a:rPr>
              <a:t>Genes in DNA code for protein production</a:t>
            </a:r>
            <a:endParaRPr lang="en-AU" altLang="en-US" sz="3600" b="1" dirty="0">
              <a:latin typeface="+mn-lt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0629" y="1052513"/>
            <a:ext cx="7188200" cy="5472112"/>
          </a:xfrm>
        </p:spPr>
        <p:txBody>
          <a:bodyPr>
            <a:normAutofit/>
          </a:bodyPr>
          <a:lstStyle/>
          <a:p>
            <a:pPr eaLnBrk="1" hangingPunct="1"/>
            <a:r>
              <a:rPr lang="en-AU" altLang="en-US" sz="2400" dirty="0" smtClean="0"/>
              <a:t> Proteins are complex </a:t>
            </a:r>
            <a:r>
              <a:rPr lang="en-AU" altLang="en-US" sz="2400" dirty="0"/>
              <a:t>structures made from chains of amino acids.  </a:t>
            </a:r>
          </a:p>
          <a:p>
            <a:pPr eaLnBrk="1" hangingPunct="1"/>
            <a:r>
              <a:rPr lang="en-AU" altLang="en-US" sz="2400" dirty="0"/>
              <a:t>Lots of different proteins:</a:t>
            </a:r>
          </a:p>
          <a:p>
            <a:pPr lvl="1" eaLnBrk="1" hangingPunct="1"/>
            <a:r>
              <a:rPr lang="en-AU" altLang="en-US" dirty="0"/>
              <a:t>Different shapes, sizes and functions</a:t>
            </a:r>
          </a:p>
          <a:p>
            <a:pPr lvl="1" eaLnBrk="1" hangingPunct="1"/>
            <a:r>
              <a:rPr lang="en-AU" altLang="en-US" dirty="0"/>
              <a:t>Made from different combinations of amino acids</a:t>
            </a:r>
          </a:p>
          <a:p>
            <a:pPr eaLnBrk="1" hangingPunct="1"/>
            <a:endParaRPr lang="en-AU" altLang="en-US" sz="2400" dirty="0"/>
          </a:p>
          <a:p>
            <a:pPr eaLnBrk="1" hangingPunct="1"/>
            <a:r>
              <a:rPr lang="en-AU" altLang="en-US" sz="2400" dirty="0"/>
              <a:t>Assembled by interaction of:</a:t>
            </a:r>
          </a:p>
          <a:p>
            <a:pPr lvl="1" eaLnBrk="1" hangingPunct="1"/>
            <a:r>
              <a:rPr lang="en-AU" altLang="en-US" dirty="0"/>
              <a:t>Ribosomes</a:t>
            </a:r>
          </a:p>
          <a:p>
            <a:pPr lvl="1" eaLnBrk="1" hangingPunct="1"/>
            <a:r>
              <a:rPr lang="en-AU" altLang="en-US" dirty="0" err="1"/>
              <a:t>tRNA</a:t>
            </a:r>
            <a:r>
              <a:rPr lang="en-AU" altLang="en-US" dirty="0"/>
              <a:t> </a:t>
            </a:r>
            <a:r>
              <a:rPr lang="en-AU" altLang="en-US" dirty="0" smtClean="0"/>
              <a:t>which carries </a:t>
            </a:r>
            <a:r>
              <a:rPr lang="en-AU" altLang="en-US" dirty="0"/>
              <a:t>amino </a:t>
            </a:r>
            <a:r>
              <a:rPr lang="en-AU" altLang="en-US" dirty="0" smtClean="0"/>
              <a:t>acids and a corresponding triplet codon</a:t>
            </a:r>
            <a:endParaRPr lang="en-AU" altLang="en-US" dirty="0"/>
          </a:p>
          <a:p>
            <a:pPr lvl="1" eaLnBrk="1" hangingPunct="1"/>
            <a:r>
              <a:rPr lang="en-AU" altLang="en-US" dirty="0"/>
              <a:t>mRNA carrying instructions</a:t>
            </a:r>
          </a:p>
        </p:txBody>
      </p:sp>
      <p:pic>
        <p:nvPicPr>
          <p:cNvPr id="6148" name="Picture 5" descr="Protein-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915" y="777875"/>
            <a:ext cx="4416425" cy="602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519446"/>
            <a:ext cx="3823063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Review Structure of Proteins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912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4469" y="274639"/>
            <a:ext cx="9836331" cy="490537"/>
          </a:xfrm>
        </p:spPr>
        <p:txBody>
          <a:bodyPr>
            <a:noAutofit/>
          </a:bodyPr>
          <a:lstStyle/>
          <a:p>
            <a:pPr eaLnBrk="1" hangingPunct="1"/>
            <a:r>
              <a:rPr lang="en-AU" altLang="en-US" sz="3600" b="1" dirty="0">
                <a:latin typeface="+mn-lt"/>
              </a:rPr>
              <a:t>Mitochondrial DNA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898" y="1083765"/>
            <a:ext cx="5878286" cy="5341961"/>
          </a:xfrm>
        </p:spPr>
        <p:txBody>
          <a:bodyPr/>
          <a:lstStyle/>
          <a:p>
            <a:pPr eaLnBrk="1" hangingPunct="1"/>
            <a:r>
              <a:rPr lang="en-AU" altLang="en-US" sz="2400" dirty="0"/>
              <a:t>Mitochondria </a:t>
            </a:r>
            <a:r>
              <a:rPr lang="en-AU" altLang="en-US" sz="2400" dirty="0" smtClean="0"/>
              <a:t>have </a:t>
            </a:r>
            <a:r>
              <a:rPr lang="en-AU" altLang="en-US" sz="2400" dirty="0"/>
              <a:t>their own DNA!</a:t>
            </a:r>
          </a:p>
          <a:p>
            <a:pPr eaLnBrk="1" hangingPunct="1"/>
            <a:r>
              <a:rPr lang="en-AU" altLang="en-US" sz="2400" dirty="0"/>
              <a:t>Small circular molecules rather than large strands</a:t>
            </a:r>
          </a:p>
          <a:p>
            <a:pPr eaLnBrk="1" hangingPunct="1"/>
            <a:r>
              <a:rPr lang="en-AU" altLang="en-US" sz="2400" dirty="0"/>
              <a:t>Codes for enzymes used in cellular respiration</a:t>
            </a:r>
          </a:p>
          <a:p>
            <a:pPr eaLnBrk="1" hangingPunct="1"/>
            <a:r>
              <a:rPr lang="en-AU" altLang="en-US" sz="2400" dirty="0"/>
              <a:t>Inherited entirely through the </a:t>
            </a:r>
            <a:r>
              <a:rPr lang="en-AU" altLang="en-US" sz="2400" dirty="0" smtClean="0"/>
              <a:t>mother –why?</a:t>
            </a:r>
            <a:endParaRPr lang="en-AU" altLang="en-US" sz="2400" dirty="0"/>
          </a:p>
          <a:p>
            <a:pPr lvl="1" eaLnBrk="1" hangingPunct="1"/>
            <a:r>
              <a:rPr lang="en-AU" altLang="en-US" sz="2000" dirty="0"/>
              <a:t>Can trace populations through mitochondrial </a:t>
            </a:r>
            <a:r>
              <a:rPr lang="en-AU" altLang="en-US" sz="2000" dirty="0" smtClean="0"/>
              <a:t>DNA</a:t>
            </a:r>
            <a:endParaRPr lang="en-AU" altLang="en-US" sz="2000" dirty="0"/>
          </a:p>
        </p:txBody>
      </p:sp>
      <p:pic>
        <p:nvPicPr>
          <p:cNvPr id="2050" name="Picture 2" descr="Mitochondrial DNA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613" y="519907"/>
            <a:ext cx="5386156" cy="601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55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32658"/>
            <a:ext cx="7772400" cy="8430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DNA and Karyotypes </a:t>
            </a:r>
            <a:endParaRPr lang="en-AU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895600" y="5649551"/>
            <a:ext cx="6400800" cy="550912"/>
          </a:xfrm>
        </p:spPr>
        <p:txBody>
          <a:bodyPr>
            <a:norm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Revision prior to </a:t>
            </a:r>
            <a:r>
              <a:rPr lang="en-AU" dirty="0" err="1" smtClean="0">
                <a:solidFill>
                  <a:schemeClr val="bg1">
                    <a:lumMod val="50000"/>
                  </a:schemeClr>
                </a:solidFill>
              </a:rPr>
              <a:t>Ch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9 </a:t>
            </a:r>
            <a:r>
              <a:rPr lang="en-AU" i="1" dirty="0" smtClean="0">
                <a:solidFill>
                  <a:schemeClr val="bg1">
                    <a:lumMod val="50000"/>
                  </a:schemeClr>
                </a:solidFill>
              </a:rPr>
              <a:t>HP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294" y="1628801"/>
            <a:ext cx="4427413" cy="3282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20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69"/>
    </mc:Choice>
    <mc:Fallback xmlns="">
      <p:transition spd="slow" advTm="18569"/>
    </mc:Fallback>
  </mc:AlternateContent>
  <p:timing>
    <p:tnLst>
      <p:par>
        <p:cTn id="1" dur="indefinite" restart="never" nodeType="tmRoot"/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592" y="1124743"/>
            <a:ext cx="2196379" cy="4848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7568" y="332657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This is Fred.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519446"/>
            <a:ext cx="635725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Review structure of chromosomes, gene location and alleles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0960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03"/>
    </mc:Choice>
    <mc:Fallback xmlns="">
      <p:transition spd="slow" advTm="23703"/>
    </mc:Fallback>
  </mc:AlternateContent>
  <p:timing>
    <p:tnLst>
      <p:par>
        <p:cTn id="1" dur="indefinite" restart="never" nodeType="tmRoot"/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1268760"/>
            <a:ext cx="3384376" cy="328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19536" y="476672"/>
            <a:ext cx="7488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This is one of many cells that make up Fred’s body.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84032" y="3933057"/>
            <a:ext cx="38164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In the nucleus, Fred’s cell has DNA, which codes for Fred’s characteristics.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519446"/>
            <a:ext cx="635725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Review structure of chromosomes, gene location and alleles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80512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42"/>
    </mc:Choice>
    <mc:Fallback xmlns="">
      <p:transition spd="slow" advTm="23442"/>
    </mc:Fallback>
  </mc:AlternateContent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673" y="548680"/>
            <a:ext cx="115649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During Interphase (resting phase), Fred’s DNA is arranged in 46 very long strands in the nucleus.  </a:t>
            </a:r>
            <a:endParaRPr lang="en-AU" sz="2400" dirty="0" smtClean="0"/>
          </a:p>
          <a:p>
            <a:endParaRPr lang="en-AU" sz="2400" dirty="0"/>
          </a:p>
          <a:p>
            <a:r>
              <a:rPr lang="en-AU" sz="2400" dirty="0" smtClean="0"/>
              <a:t>The </a:t>
            </a:r>
            <a:r>
              <a:rPr lang="en-AU" sz="2400" dirty="0"/>
              <a:t>46 strands are organised into 23 pairs. </a:t>
            </a:r>
          </a:p>
          <a:p>
            <a:endParaRPr lang="en-AU" sz="2400" dirty="0"/>
          </a:p>
          <a:p>
            <a:r>
              <a:rPr lang="en-AU" sz="2400" dirty="0"/>
              <a:t> Each pair contains </a:t>
            </a:r>
            <a:r>
              <a:rPr lang="en-AU" sz="2400" dirty="0" smtClean="0"/>
              <a:t>the same genes.  There are around 30 000 genes in the human genome (the total number of genes in the 23 chromosome pairs)</a:t>
            </a:r>
            <a:endParaRPr lang="en-A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34" y="3166445"/>
            <a:ext cx="7432670" cy="335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519446"/>
            <a:ext cx="635725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Review structure of chromosomes, gene location and alleles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16313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847"/>
    </mc:Choice>
    <mc:Fallback xmlns="">
      <p:transition spd="slow" advTm="48847"/>
    </mc:Fallback>
  </mc:AlternateContent>
  <p:timing>
    <p:tnLst>
      <p:par>
        <p:cTn id="1" dur="indefinite" restart="never" nodeType="tmRoot"/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589" y="476673"/>
            <a:ext cx="9864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Fred has inherited one half of each pair from his Mum, and one from his Dad.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287688" y="3068960"/>
            <a:ext cx="180020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023992" y="2636912"/>
            <a:ext cx="237626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51584" y="3861049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This one’s from Mum.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01860" y="2313747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This one’s from Dad.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1181100"/>
            <a:ext cx="10024304" cy="52806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6519446"/>
            <a:ext cx="635725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Review structure of chromosomes, gene location and alleles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8289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77"/>
    </mc:Choice>
    <mc:Fallback xmlns="">
      <p:transition spd="slow" advTm="35677"/>
    </mc:Fallback>
  </mc:AlternateContent>
  <p:timing>
    <p:tnLst>
      <p:par>
        <p:cTn id="1" dur="indefinite" restart="never" nodeType="tmRoot"/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091" y="332657"/>
            <a:ext cx="11120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Each half of the pair contains genes for the same things, but Fred has inherited different variants (alleles) from each parent: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7" y="1844824"/>
            <a:ext cx="1669129" cy="34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943872" y="2643289"/>
            <a:ext cx="432048" cy="419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5735960" y="2643289"/>
            <a:ext cx="432048" cy="419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5051884" y="2693795"/>
            <a:ext cx="216024" cy="3182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68008" y="2492896"/>
            <a:ext cx="144016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506091" y="2832057"/>
            <a:ext cx="144016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08168" y="2125826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Dimple gene:  inherited dominant “dimpling” version from Dad.  [D]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4346" y="3192097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Dimple gene:  inherited weaker “non-dimpling” version from Mum. [d]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6091" y="5410217"/>
            <a:ext cx="11617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Fred has dimples because the dominant variant (allele) of the gene he got from his dad </a:t>
            </a:r>
            <a:r>
              <a:rPr lang="en-AU" dirty="0" smtClean="0"/>
              <a:t>“overcame” </a:t>
            </a:r>
            <a:r>
              <a:rPr lang="en-AU" dirty="0"/>
              <a:t>the weaker variant from his Mum.  The “dimpling” gene is really a code giving instructions for protein production to the muscles in the cheek, which affects how those cells arrange themselves.  One variant of the protein production </a:t>
            </a:r>
            <a:r>
              <a:rPr lang="en-AU" dirty="0" smtClean="0"/>
              <a:t>results in dimples</a:t>
            </a:r>
            <a:r>
              <a:rPr lang="en-AU" dirty="0"/>
              <a:t>.  The other </a:t>
            </a:r>
            <a:r>
              <a:rPr lang="en-AU" dirty="0" smtClean="0"/>
              <a:t>does not.  In this case the dimpling gene is dominant.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5834743" y="6519446"/>
            <a:ext cx="635725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Review structure of chromosomes, gene location and alleles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29371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648"/>
    </mc:Choice>
    <mc:Fallback xmlns="">
      <p:transition spd="slow" advTm="133648"/>
    </mc:Fallback>
  </mc:AlternateContent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131" y="1808300"/>
            <a:ext cx="9550045" cy="4642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282" y="565449"/>
            <a:ext cx="11260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When Fred’s cell is ready to divide, each of the chromosomes replicates, or copies itself exactly.  So now the pairs look like this: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519446"/>
            <a:ext cx="635725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Review structure of chromosomes, gene location and alleles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97428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71"/>
    </mc:Choice>
    <mc:Fallback xmlns="">
      <p:transition spd="slow" advTm="41471"/>
    </mc:Fallback>
  </mc:AlternateContent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383" y="308330"/>
            <a:ext cx="11704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When we are discussing DNA and gene inheritance, it is less confusing if we look at the chromosomes during Interphase, like this: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15" y="1718224"/>
            <a:ext cx="9791273" cy="442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519446"/>
            <a:ext cx="635725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Review structure of chromosomes, gene location and alleles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423388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97"/>
    </mc:Choice>
    <mc:Fallback xmlns="">
      <p:transition spd="slow" advTm="20897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47851" y="476250"/>
            <a:ext cx="8424863" cy="1011238"/>
          </a:xfrm>
        </p:spPr>
        <p:txBody>
          <a:bodyPr anchor="ctr"/>
          <a:lstStyle/>
          <a:p>
            <a:pPr eaLnBrk="1" hangingPunct="1"/>
            <a:r>
              <a:rPr lang="en-AU" altLang="en-US" sz="4000"/>
              <a:t>DNA:  Structure and Replication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631282" y="5336496"/>
            <a:ext cx="68580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Revision prior to </a:t>
            </a:r>
            <a:r>
              <a:rPr lang="en-AU" dirty="0" err="1" smtClean="0">
                <a:solidFill>
                  <a:schemeClr val="bg1">
                    <a:lumMod val="50000"/>
                  </a:schemeClr>
                </a:solidFill>
              </a:rPr>
              <a:t>Ch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9 </a:t>
            </a:r>
            <a:r>
              <a:rPr lang="en-AU" i="1" dirty="0" smtClean="0">
                <a:solidFill>
                  <a:schemeClr val="bg1">
                    <a:lumMod val="50000"/>
                  </a:schemeClr>
                </a:solidFill>
              </a:rPr>
              <a:t>HP</a:t>
            </a:r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100" name="Picture 5" descr="ANd9GcT_7W4tgWM8tGe8qEQ_Zv9YGY-nGN8Fln94RwcXPJCWhKfg45WLO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1" y="1686152"/>
            <a:ext cx="3452040" cy="33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259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73" y="548681"/>
            <a:ext cx="11660777" cy="5577483"/>
          </a:xfrm>
        </p:spPr>
        <p:txBody>
          <a:bodyPr>
            <a:normAutofit/>
          </a:bodyPr>
          <a:lstStyle/>
          <a:p>
            <a:r>
              <a:rPr lang="en-AU" sz="2400" dirty="0"/>
              <a:t>Some traits (</a:t>
            </a:r>
            <a:r>
              <a:rPr lang="en-AU" sz="2400" dirty="0" err="1"/>
              <a:t>eg</a:t>
            </a:r>
            <a:r>
              <a:rPr lang="en-AU" sz="2400" dirty="0"/>
              <a:t> Fred’s dimples) are the result of one gene.  Others are the result of several genes on several chromosomes (</a:t>
            </a:r>
            <a:r>
              <a:rPr lang="en-AU" sz="2400" dirty="0" err="1"/>
              <a:t>eg</a:t>
            </a:r>
            <a:r>
              <a:rPr lang="en-AU" sz="2400" dirty="0"/>
              <a:t> Fred’s hair colour</a:t>
            </a:r>
            <a:r>
              <a:rPr lang="en-AU" sz="2400" dirty="0" smtClean="0"/>
              <a:t>)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 smtClean="0"/>
              <a:t>Some </a:t>
            </a:r>
            <a:r>
              <a:rPr lang="en-AU" sz="2400" dirty="0"/>
              <a:t>genes have a greater effect on the body than others.  A gene controlling whether or not dimples develop doesn’t have a huge effect, but </a:t>
            </a:r>
            <a:r>
              <a:rPr lang="en-AU" sz="2400" dirty="0" smtClean="0"/>
              <a:t>inheriting two non-working alleles </a:t>
            </a:r>
            <a:r>
              <a:rPr lang="en-AU" sz="2400" dirty="0"/>
              <a:t>of the gene that regulates mucus breakdown in the lungs has a big effect:  Cystic Fibrosis</a:t>
            </a:r>
            <a:r>
              <a:rPr lang="en-AU" sz="2400" dirty="0" smtClean="0"/>
              <a:t>.  </a:t>
            </a:r>
            <a:endParaRPr lang="en-AU" sz="2400" dirty="0"/>
          </a:p>
          <a:p>
            <a:endParaRPr lang="en-AU" sz="2400" dirty="0" smtClean="0"/>
          </a:p>
          <a:p>
            <a:r>
              <a:rPr lang="en-AU" sz="2400" dirty="0" smtClean="0"/>
              <a:t>Another example: inheriting an allele that has mutated to damage tissue can also cause huge problems – </a:t>
            </a:r>
            <a:r>
              <a:rPr lang="en-AU" sz="2400" dirty="0" err="1" smtClean="0"/>
              <a:t>eg</a:t>
            </a:r>
            <a:r>
              <a:rPr lang="en-AU" sz="2400" dirty="0" smtClean="0"/>
              <a:t>:  Huntington’s Disease</a:t>
            </a: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" y="6519446"/>
            <a:ext cx="4302034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Review effects of genes and alleles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54353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507"/>
    </mc:Choice>
    <mc:Fallback xmlns="">
      <p:transition spd="slow" advTm="253507"/>
    </mc:Fallback>
  </mc:AlternateContent>
  <p:timing>
    <p:tnLst>
      <p:par>
        <p:cTn id="1" dur="indefinite" restart="never" nodeType="tmRoot"/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589" y="399162"/>
            <a:ext cx="11652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A </a:t>
            </a:r>
            <a:r>
              <a:rPr lang="en-AU" sz="2400" i="1" dirty="0"/>
              <a:t>karyotype</a:t>
            </a:r>
            <a:r>
              <a:rPr lang="en-AU" sz="2400" dirty="0"/>
              <a:t> is a picture of all the chromosomes in a cell.  </a:t>
            </a:r>
          </a:p>
          <a:p>
            <a:endParaRPr lang="en-AU" sz="2400" dirty="0"/>
          </a:p>
          <a:p>
            <a:r>
              <a:rPr lang="en-AU" sz="2400" dirty="0"/>
              <a:t>Sometimes human karyotypes are shown as the chromosomes would appear in interphase: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374" y="1917481"/>
            <a:ext cx="6105713" cy="452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519446"/>
            <a:ext cx="306541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Review karyotypes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88680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51"/>
    </mc:Choice>
    <mc:Fallback xmlns="">
      <p:transition spd="slow" advTm="21251"/>
    </mc:Fallback>
  </mc:AlternateContent>
  <p:timing>
    <p:tnLst>
      <p:par>
        <p:cTn id="1" dur="indefinite" restart="never" nodeType="tmRoot"/>
      </p:par>
    </p:tn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297" y="346911"/>
            <a:ext cx="11617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Other times human karyotypes are shown as the chromosomes would appear just before cell division, when the chromosomes have replicated: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2" y="1977571"/>
            <a:ext cx="6763302" cy="4407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519446"/>
            <a:ext cx="306541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Review karyotypes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41101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78"/>
    </mc:Choice>
    <mc:Fallback xmlns="">
      <p:transition spd="slow" advTm="16178"/>
    </mc:Fallback>
  </mc:AlternateContent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31" y="274639"/>
            <a:ext cx="9975669" cy="706437"/>
          </a:xfrm>
        </p:spPr>
        <p:txBody>
          <a:bodyPr>
            <a:normAutofit/>
          </a:bodyPr>
          <a:lstStyle/>
          <a:p>
            <a:pPr eaLnBrk="1" hangingPunct="1"/>
            <a:r>
              <a:rPr lang="en-AU" altLang="en-US" sz="3600" b="1" dirty="0">
                <a:latin typeface="+mn-lt"/>
              </a:rPr>
              <a:t>DNA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469" y="1196975"/>
            <a:ext cx="9847444" cy="5111750"/>
          </a:xfrm>
        </p:spPr>
        <p:txBody>
          <a:bodyPr/>
          <a:lstStyle/>
          <a:p>
            <a:pPr eaLnBrk="1" hangingPunct="1"/>
            <a:r>
              <a:rPr lang="en-AU" altLang="en-US" dirty="0"/>
              <a:t>DNA:  </a:t>
            </a:r>
            <a:r>
              <a:rPr lang="en-AU" altLang="en-US" dirty="0" err="1"/>
              <a:t>DeoxyriboNucleic</a:t>
            </a:r>
            <a:r>
              <a:rPr lang="en-AU" altLang="en-US" dirty="0"/>
              <a:t> Acid</a:t>
            </a:r>
          </a:p>
          <a:p>
            <a:pPr lvl="1" eaLnBrk="1" hangingPunct="1"/>
            <a:r>
              <a:rPr lang="en-AU" altLang="en-US" dirty="0"/>
              <a:t>Found in nucleus of cells of all living things</a:t>
            </a:r>
          </a:p>
          <a:p>
            <a:pPr lvl="1" eaLnBrk="1" hangingPunct="1"/>
            <a:endParaRPr lang="en-AU" altLang="en-US" dirty="0"/>
          </a:p>
          <a:p>
            <a:pPr lvl="1" eaLnBrk="1" hangingPunct="1"/>
            <a:r>
              <a:rPr lang="en-AU" altLang="en-US" dirty="0"/>
              <a:t>Contain genetic information</a:t>
            </a:r>
          </a:p>
          <a:p>
            <a:pPr lvl="2" eaLnBrk="1" hangingPunct="1"/>
            <a:r>
              <a:rPr lang="en-AU" altLang="en-US" dirty="0"/>
              <a:t>Recipe for making </a:t>
            </a:r>
            <a:r>
              <a:rPr lang="en-AU" altLang="en-US" dirty="0" smtClean="0"/>
              <a:t>proteins </a:t>
            </a:r>
            <a:r>
              <a:rPr lang="en-AU" altLang="en-US" dirty="0"/>
              <a:t>used by body and for cell division, </a:t>
            </a:r>
            <a:r>
              <a:rPr lang="en-AU" altLang="en-US" dirty="0" smtClean="0"/>
              <a:t>replication and repair; and managing chemical reactions (enzymes)</a:t>
            </a:r>
            <a:endParaRPr lang="en-AU" altLang="en-US" dirty="0"/>
          </a:p>
          <a:p>
            <a:pPr lvl="1" eaLnBrk="1" hangingPunct="1"/>
            <a:endParaRPr lang="en-AU" altLang="en-US" dirty="0"/>
          </a:p>
          <a:p>
            <a:pPr lvl="1" eaLnBrk="1" hangingPunct="1"/>
            <a:r>
              <a:rPr lang="en-AU" altLang="en-US" dirty="0"/>
              <a:t>Complex molecule arranged in very long strands</a:t>
            </a:r>
          </a:p>
          <a:p>
            <a:pPr marL="457200" lvl="1" indent="0" eaLnBrk="1" hangingPunct="1">
              <a:buNone/>
            </a:pPr>
            <a:endParaRPr lang="en-AU" altLang="en-US" dirty="0" smtClean="0"/>
          </a:p>
          <a:p>
            <a:pPr marL="457200" lvl="1" indent="0" eaLnBrk="1" hangingPunct="1">
              <a:buNone/>
            </a:pPr>
            <a:endParaRPr lang="en-AU" altLang="en-US" dirty="0"/>
          </a:p>
          <a:p>
            <a:pPr lvl="1" eaLnBrk="1" hangingPunct="1"/>
            <a:r>
              <a:rPr lang="en-AU" altLang="en-US" dirty="0"/>
              <a:t>Human cells have 46 DNA molecules (23 pairs)  </a:t>
            </a:r>
          </a:p>
          <a:p>
            <a:pPr lvl="2" eaLnBrk="1" hangingPunct="1"/>
            <a:r>
              <a:rPr lang="en-AU" altLang="en-US" dirty="0"/>
              <a:t>Each molecule = 1 chromosome.</a:t>
            </a:r>
          </a:p>
          <a:p>
            <a:pPr lvl="2" eaLnBrk="1" hangingPunct="1"/>
            <a:endParaRPr lang="en-AU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5130" y="6461760"/>
            <a:ext cx="372726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Review Structure of DNA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63031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6389" y="274640"/>
            <a:ext cx="8229600" cy="561975"/>
          </a:xfrm>
        </p:spPr>
        <p:txBody>
          <a:bodyPr>
            <a:noAutofit/>
          </a:bodyPr>
          <a:lstStyle/>
          <a:p>
            <a:pPr eaLnBrk="1" hangingPunct="1"/>
            <a:r>
              <a:rPr lang="en-AU" altLang="en-US" sz="3600" b="1" dirty="0">
                <a:latin typeface="+mn-lt"/>
              </a:rPr>
              <a:t>Structure of DNA molecule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6389" y="1052514"/>
            <a:ext cx="5815511" cy="554513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AU" altLang="en-US" dirty="0"/>
              <a:t>Very LONG strands</a:t>
            </a:r>
          </a:p>
          <a:p>
            <a:pPr eaLnBrk="1" hangingPunct="1"/>
            <a:r>
              <a:rPr lang="en-AU" altLang="en-US" dirty="0"/>
              <a:t>Like a ladder:</a:t>
            </a:r>
          </a:p>
          <a:p>
            <a:pPr lvl="1" eaLnBrk="1" hangingPunct="1"/>
            <a:r>
              <a:rPr lang="en-AU" altLang="en-US" dirty="0"/>
              <a:t>Sugar phosphate sides</a:t>
            </a:r>
          </a:p>
          <a:p>
            <a:pPr lvl="1" eaLnBrk="1" hangingPunct="1"/>
            <a:r>
              <a:rPr lang="en-AU" altLang="en-US" dirty="0"/>
              <a:t>Rungs of base pairs</a:t>
            </a:r>
          </a:p>
          <a:p>
            <a:pPr eaLnBrk="1" hangingPunct="1"/>
            <a:r>
              <a:rPr lang="en-AU" altLang="en-US" dirty="0"/>
              <a:t>Base pairs:</a:t>
            </a:r>
          </a:p>
          <a:p>
            <a:pPr lvl="1" eaLnBrk="1" hangingPunct="1"/>
            <a:r>
              <a:rPr lang="en-AU" altLang="en-US" dirty="0"/>
              <a:t>Joined by hydrogen </a:t>
            </a:r>
            <a:r>
              <a:rPr lang="en-AU" altLang="en-US" dirty="0" smtClean="0"/>
              <a:t>bonds</a:t>
            </a:r>
          </a:p>
          <a:p>
            <a:pPr marL="457200" lvl="1" indent="0" eaLnBrk="1" hangingPunct="1">
              <a:buNone/>
            </a:pPr>
            <a:endParaRPr lang="en-AU" altLang="en-US" dirty="0"/>
          </a:p>
          <a:p>
            <a:pPr lvl="1" eaLnBrk="1" hangingPunct="1"/>
            <a:r>
              <a:rPr lang="en-AU" altLang="en-US" dirty="0"/>
              <a:t>C = Cytosine</a:t>
            </a:r>
          </a:p>
          <a:p>
            <a:pPr lvl="1" eaLnBrk="1" hangingPunct="1"/>
            <a:r>
              <a:rPr lang="en-AU" altLang="en-US" dirty="0"/>
              <a:t>G = </a:t>
            </a:r>
            <a:r>
              <a:rPr lang="en-AU" altLang="en-US" dirty="0" smtClean="0"/>
              <a:t>Guanine</a:t>
            </a:r>
          </a:p>
          <a:p>
            <a:pPr marL="457200" lvl="1" indent="0" eaLnBrk="1" hangingPunct="1">
              <a:buNone/>
            </a:pPr>
            <a:endParaRPr lang="en-AU" altLang="en-US" dirty="0"/>
          </a:p>
          <a:p>
            <a:pPr lvl="1" eaLnBrk="1" hangingPunct="1"/>
            <a:r>
              <a:rPr lang="en-AU" altLang="en-US" dirty="0"/>
              <a:t>T = Thymine</a:t>
            </a:r>
          </a:p>
          <a:p>
            <a:pPr lvl="1" eaLnBrk="1" hangingPunct="1"/>
            <a:r>
              <a:rPr lang="en-AU" altLang="en-US" dirty="0"/>
              <a:t>A = </a:t>
            </a:r>
            <a:r>
              <a:rPr lang="en-AU" altLang="en-US" dirty="0" smtClean="0"/>
              <a:t>Adenine</a:t>
            </a:r>
          </a:p>
          <a:p>
            <a:pPr marL="0" indent="0" eaLnBrk="1" hangingPunct="1">
              <a:buNone/>
            </a:pPr>
            <a:endParaRPr lang="en-AU" altLang="en-US" dirty="0" smtClean="0"/>
          </a:p>
          <a:p>
            <a:pPr eaLnBrk="1" hangingPunct="1"/>
            <a:r>
              <a:rPr lang="en-AU" altLang="en-US" dirty="0" smtClean="0"/>
              <a:t>Strands </a:t>
            </a:r>
            <a:r>
              <a:rPr lang="en-AU" altLang="en-US" dirty="0"/>
              <a:t>twisted into helix</a:t>
            </a:r>
          </a:p>
          <a:p>
            <a:pPr lvl="1" eaLnBrk="1" hangingPunct="1">
              <a:buFontTx/>
              <a:buNone/>
            </a:pPr>
            <a:endParaRPr lang="en-AU" altLang="en-US" dirty="0"/>
          </a:p>
          <a:p>
            <a:pPr eaLnBrk="1" hangingPunct="1"/>
            <a:endParaRPr lang="en-AU" altLang="en-US" dirty="0"/>
          </a:p>
        </p:txBody>
      </p:sp>
      <p:pic>
        <p:nvPicPr>
          <p:cNvPr id="614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975" y="274640"/>
            <a:ext cx="4925314" cy="632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511" y="3755027"/>
            <a:ext cx="2038350" cy="1943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64731" y="6519446"/>
            <a:ext cx="372726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Review Structure of DNA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427342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9" y="421482"/>
            <a:ext cx="1501775" cy="192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1" y="195809"/>
            <a:ext cx="2727325" cy="619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2" name="Line 6"/>
          <p:cNvSpPr>
            <a:spLocks noChangeShapeType="1"/>
          </p:cNvSpPr>
          <p:nvPr/>
        </p:nvSpPr>
        <p:spPr bwMode="auto">
          <a:xfrm flipV="1">
            <a:off x="1882504" y="326437"/>
            <a:ext cx="936625" cy="1428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1936502" y="2371520"/>
            <a:ext cx="1008063" cy="14446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74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6672263" y="908051"/>
            <a:ext cx="3859212" cy="1008063"/>
          </a:xfrm>
        </p:spPr>
        <p:txBody>
          <a:bodyPr/>
          <a:lstStyle/>
          <a:p>
            <a:pPr eaLnBrk="1" hangingPunct="1"/>
            <a:r>
              <a:rPr lang="en-AU" altLang="en-US" sz="2400"/>
              <a:t>Strands are twisted into a “double helix”</a:t>
            </a:r>
          </a:p>
        </p:txBody>
      </p:sp>
      <p:pic>
        <p:nvPicPr>
          <p:cNvPr id="7175" name="Picture 12" descr="ANd9GcRCoH5DcE0xveAd_eRVtIJhtP0lgXA9RfVcCRyLbJ5ua1ZBG75Sk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2997201"/>
            <a:ext cx="2286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Text Box 13"/>
          <p:cNvSpPr txBox="1">
            <a:spLocks noChangeArrowheads="1"/>
          </p:cNvSpPr>
          <p:nvPr/>
        </p:nvSpPr>
        <p:spPr bwMode="auto">
          <a:xfrm>
            <a:off x="6024564" y="5013326"/>
            <a:ext cx="46434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AU" altLang="en-US" b="1"/>
              <a:t>Nucleotide</a:t>
            </a:r>
            <a:r>
              <a:rPr lang="en-AU" altLang="en-US"/>
              <a:t> =  Phosphate, sugar and base</a:t>
            </a:r>
          </a:p>
        </p:txBody>
      </p:sp>
      <p:sp>
        <p:nvSpPr>
          <p:cNvPr id="7177" name="Line 14"/>
          <p:cNvSpPr>
            <a:spLocks noChangeShapeType="1"/>
          </p:cNvSpPr>
          <p:nvPr/>
        </p:nvSpPr>
        <p:spPr bwMode="auto">
          <a:xfrm>
            <a:off x="6959600" y="3068639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78" name="Line 15"/>
          <p:cNvSpPr>
            <a:spLocks noChangeShapeType="1"/>
          </p:cNvSpPr>
          <p:nvPr/>
        </p:nvSpPr>
        <p:spPr bwMode="auto">
          <a:xfrm>
            <a:off x="6959600" y="30686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79" name="Line 16"/>
          <p:cNvSpPr>
            <a:spLocks noChangeShapeType="1"/>
          </p:cNvSpPr>
          <p:nvPr/>
        </p:nvSpPr>
        <p:spPr bwMode="auto">
          <a:xfrm>
            <a:off x="6959600" y="46529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80" name="Freeform 17"/>
          <p:cNvSpPr>
            <a:spLocks/>
          </p:cNvSpPr>
          <p:nvPr/>
        </p:nvSpPr>
        <p:spPr bwMode="auto">
          <a:xfrm>
            <a:off x="6408739" y="3933826"/>
            <a:ext cx="479425" cy="1008063"/>
          </a:xfrm>
          <a:custGeom>
            <a:avLst/>
            <a:gdLst>
              <a:gd name="T0" fmla="*/ 192088 w 302"/>
              <a:gd name="T1" fmla="*/ 1008063 h 635"/>
              <a:gd name="T2" fmla="*/ 47625 w 302"/>
              <a:gd name="T3" fmla="*/ 431800 h 635"/>
              <a:gd name="T4" fmla="*/ 479425 w 302"/>
              <a:gd name="T5" fmla="*/ 0 h 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2" h="635">
                <a:moveTo>
                  <a:pt x="121" y="635"/>
                </a:moveTo>
                <a:cubicBezTo>
                  <a:pt x="60" y="506"/>
                  <a:pt x="0" y="378"/>
                  <a:pt x="30" y="272"/>
                </a:cubicBezTo>
                <a:cubicBezTo>
                  <a:pt x="60" y="166"/>
                  <a:pt x="249" y="45"/>
                  <a:pt x="30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81" name="Line 18"/>
          <p:cNvSpPr>
            <a:spLocks noChangeShapeType="1"/>
          </p:cNvSpPr>
          <p:nvPr/>
        </p:nvSpPr>
        <p:spPr bwMode="auto">
          <a:xfrm flipH="1">
            <a:off x="6743701" y="3933825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82" name="Line 19"/>
          <p:cNvSpPr>
            <a:spLocks noChangeShapeType="1"/>
          </p:cNvSpPr>
          <p:nvPr/>
        </p:nvSpPr>
        <p:spPr bwMode="auto">
          <a:xfrm>
            <a:off x="6888163" y="3933826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72867" y="6483691"/>
            <a:ext cx="372726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Review Structure of DNA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46047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5" y="0"/>
            <a:ext cx="561657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5869577" y="214994"/>
            <a:ext cx="5869577" cy="20840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sz="2000" dirty="0" smtClean="0"/>
              <a:t>In a </a:t>
            </a:r>
            <a:r>
              <a:rPr lang="en-AU" altLang="en-US" sz="2000" b="1" dirty="0" smtClean="0"/>
              <a:t>non-dividing </a:t>
            </a:r>
            <a:r>
              <a:rPr lang="en-AU" altLang="en-US" sz="2000" dirty="0" smtClean="0"/>
              <a:t>cell:</a:t>
            </a:r>
          </a:p>
          <a:p>
            <a:pPr lvl="1"/>
            <a:r>
              <a:rPr lang="en-AU" altLang="en-US" sz="2000" dirty="0" smtClean="0"/>
              <a:t>Double helix wound around histones.</a:t>
            </a:r>
          </a:p>
          <a:p>
            <a:pPr lvl="1"/>
            <a:endParaRPr lang="en-AU" altLang="en-US" sz="2000" dirty="0" smtClean="0"/>
          </a:p>
          <a:p>
            <a:pPr lvl="1"/>
            <a:r>
              <a:rPr lang="en-AU" altLang="en-US" sz="2000" dirty="0" smtClean="0"/>
              <a:t>Forms coil structure.</a:t>
            </a:r>
          </a:p>
          <a:p>
            <a:pPr lvl="1"/>
            <a:endParaRPr lang="en-AU" altLang="en-US" sz="2000" dirty="0" smtClean="0"/>
          </a:p>
          <a:p>
            <a:pPr lvl="1"/>
            <a:r>
              <a:rPr lang="en-AU" altLang="en-US" sz="2000" dirty="0" smtClean="0"/>
              <a:t>Forms tangled web of chromatin in nucleus</a:t>
            </a:r>
          </a:p>
          <a:p>
            <a:pPr lvl="1"/>
            <a:endParaRPr lang="en-AU" altLang="en-US" sz="2800" dirty="0" smtClean="0"/>
          </a:p>
          <a:p>
            <a:pPr lvl="1"/>
            <a:endParaRPr lang="en-AU" altLang="en-US" sz="1800" dirty="0"/>
          </a:p>
        </p:txBody>
      </p:sp>
      <p:sp>
        <p:nvSpPr>
          <p:cNvPr id="4" name="Rectangle 10"/>
          <p:cNvSpPr txBox="1">
            <a:spLocks noChangeArrowheads="1"/>
          </p:cNvSpPr>
          <p:nvPr/>
        </p:nvSpPr>
        <p:spPr>
          <a:xfrm>
            <a:off x="6015490" y="3960223"/>
            <a:ext cx="6002338" cy="2238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sz="2000" dirty="0" smtClean="0"/>
              <a:t>During </a:t>
            </a:r>
            <a:r>
              <a:rPr lang="en-AU" altLang="en-US" sz="2000" b="1" dirty="0" smtClean="0"/>
              <a:t>cell division</a:t>
            </a:r>
          </a:p>
          <a:p>
            <a:pPr lvl="1"/>
            <a:r>
              <a:rPr lang="en-AU" altLang="en-US" sz="2000" dirty="0" smtClean="0"/>
              <a:t>Coils of DNA become super-coiled</a:t>
            </a:r>
          </a:p>
          <a:p>
            <a:pPr lvl="1"/>
            <a:endParaRPr lang="en-AU" altLang="en-US" sz="2000" dirty="0" smtClean="0"/>
          </a:p>
          <a:p>
            <a:pPr lvl="1"/>
            <a:r>
              <a:rPr lang="en-AU" altLang="en-US" sz="2000" dirty="0" smtClean="0"/>
              <a:t>Forms chromosome structure</a:t>
            </a:r>
            <a:endParaRPr lang="en-AU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464731" y="6519446"/>
            <a:ext cx="372726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Review Structure of DNA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69258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26" y="231776"/>
            <a:ext cx="8229600" cy="633412"/>
          </a:xfrm>
        </p:spPr>
        <p:txBody>
          <a:bodyPr>
            <a:normAutofit/>
          </a:bodyPr>
          <a:lstStyle/>
          <a:p>
            <a:pPr eaLnBrk="1" hangingPunct="1"/>
            <a:r>
              <a:rPr lang="en-AU" altLang="en-US" sz="3600" b="1" dirty="0">
                <a:latin typeface="+mn-lt"/>
              </a:rPr>
              <a:t>DNA Replication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527" y="1052513"/>
            <a:ext cx="6125028" cy="5073650"/>
          </a:xfrm>
        </p:spPr>
        <p:txBody>
          <a:bodyPr/>
          <a:lstStyle/>
          <a:p>
            <a:pPr eaLnBrk="1" hangingPunct="1"/>
            <a:r>
              <a:rPr lang="en-AU" altLang="en-US" sz="2400" dirty="0"/>
              <a:t>Replication = copying = duplication</a:t>
            </a:r>
          </a:p>
          <a:p>
            <a:pPr eaLnBrk="1" hangingPunct="1"/>
            <a:r>
              <a:rPr lang="en-AU" altLang="en-US" sz="2400" dirty="0"/>
              <a:t>During interphase, chromatids replicate ready for division</a:t>
            </a:r>
            <a:r>
              <a:rPr lang="en-AU" altLang="en-US" sz="2400" dirty="0" smtClean="0"/>
              <a:t>:</a:t>
            </a:r>
            <a:endParaRPr lang="en-AU" altLang="en-US" sz="2400" dirty="0"/>
          </a:p>
          <a:p>
            <a:pPr eaLnBrk="1" hangingPunct="1"/>
            <a:r>
              <a:rPr lang="en-AU" altLang="en-US" sz="2400" dirty="0"/>
              <a:t>Chains with base pairs separate, and new base pairs join to each half.  </a:t>
            </a:r>
          </a:p>
        </p:txBody>
      </p:sp>
      <p:pic>
        <p:nvPicPr>
          <p:cNvPr id="11268" name="Picture 5" descr="chromosom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26" y="3589338"/>
            <a:ext cx="3595800" cy="286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209" y="548482"/>
            <a:ext cx="5973521" cy="5355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07975" y="6447973"/>
            <a:ext cx="372726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Review Replication of DNA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70977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79650" y="260352"/>
            <a:ext cx="7772400" cy="976266"/>
          </a:xfrm>
        </p:spPr>
        <p:txBody>
          <a:bodyPr/>
          <a:lstStyle/>
          <a:p>
            <a:pPr eaLnBrk="1" hangingPunct="1"/>
            <a:r>
              <a:rPr lang="en-AU" altLang="en-US" dirty="0" smtClean="0"/>
              <a:t>DNA makes Proteins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831557" y="5823495"/>
            <a:ext cx="6400800" cy="538163"/>
          </a:xfrm>
        </p:spPr>
        <p:txBody>
          <a:bodyPr/>
          <a:lstStyle/>
          <a:p>
            <a:pPr>
              <a:defRPr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Revision prior to </a:t>
            </a:r>
            <a:r>
              <a:rPr lang="en-AU" dirty="0" err="1" smtClean="0">
                <a:solidFill>
                  <a:schemeClr val="bg1">
                    <a:lumMod val="50000"/>
                  </a:schemeClr>
                </a:solidFill>
              </a:rPr>
              <a:t>Ch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9 </a:t>
            </a:r>
            <a:r>
              <a:rPr lang="en-AU" i="1" dirty="0" smtClean="0">
                <a:solidFill>
                  <a:schemeClr val="bg1">
                    <a:lumMod val="50000"/>
                  </a:schemeClr>
                </a:solidFill>
              </a:rPr>
              <a:t>HP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100" name="Picture 5" descr="ANd9GcROfQT2ooVLSXsZ1dLDcRw5Kp9sAh2vut8W1xGEoWL28127No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059" y="1591039"/>
            <a:ext cx="5703163" cy="345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3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9"/>
            <a:ext cx="9906000" cy="490537"/>
          </a:xfrm>
        </p:spPr>
        <p:txBody>
          <a:bodyPr>
            <a:noAutofit/>
          </a:bodyPr>
          <a:lstStyle/>
          <a:p>
            <a:pPr eaLnBrk="1" hangingPunct="1"/>
            <a:r>
              <a:rPr lang="en-AU" altLang="en-US" sz="3600" b="1" dirty="0" smtClean="0">
                <a:latin typeface="+mn-lt"/>
              </a:rPr>
              <a:t>Genes in DNA code for protein production</a:t>
            </a:r>
            <a:endParaRPr lang="en-AU" altLang="en-US" sz="3600" b="1" dirty="0">
              <a:latin typeface="+mn-lt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08051"/>
            <a:ext cx="5042263" cy="5675629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AU" altLang="en-US" sz="2000" dirty="0" smtClean="0"/>
              <a:t>Genes are long </a:t>
            </a:r>
            <a:r>
              <a:rPr lang="en-AU" altLang="en-US" sz="2000" dirty="0"/>
              <a:t>sequences of DNA </a:t>
            </a:r>
            <a:r>
              <a:rPr lang="en-AU" altLang="en-US" sz="2000" dirty="0" smtClean="0"/>
              <a:t>base triplets that code for amino acids to be assembled (see picture) into long strands.</a:t>
            </a:r>
          </a:p>
          <a:p>
            <a:pPr marL="0" indent="0" eaLnBrk="1" hangingPunct="1">
              <a:buNone/>
            </a:pPr>
            <a:endParaRPr lang="en-AU" altLang="en-US" sz="2000" dirty="0" smtClean="0"/>
          </a:p>
          <a:p>
            <a:pPr eaLnBrk="1" hangingPunct="1"/>
            <a:r>
              <a:rPr lang="en-AU" altLang="en-US" sz="2000" dirty="0" smtClean="0"/>
              <a:t>These strands fold, and bind, and form specifically structured proteins.</a:t>
            </a:r>
          </a:p>
          <a:p>
            <a:pPr eaLnBrk="1" hangingPunct="1"/>
            <a:endParaRPr lang="en-AU" altLang="en-US" sz="2000" dirty="0"/>
          </a:p>
          <a:p>
            <a:r>
              <a:rPr lang="en-AU" altLang="en-US" sz="2000" dirty="0"/>
              <a:t>Each human gene codes for between 1 and 3 proteins</a:t>
            </a:r>
            <a:r>
              <a:rPr lang="en-AU" altLang="en-US" sz="2000" dirty="0" smtClean="0"/>
              <a:t>.</a:t>
            </a:r>
          </a:p>
          <a:p>
            <a:pPr marL="0" indent="0" eaLnBrk="1" hangingPunct="1">
              <a:buNone/>
            </a:pPr>
            <a:endParaRPr lang="en-AU" altLang="en-US" sz="2000" dirty="0" smtClean="0"/>
          </a:p>
          <a:p>
            <a:pPr eaLnBrk="1" hangingPunct="1"/>
            <a:r>
              <a:rPr lang="en-AU" altLang="en-US" sz="2000" dirty="0" smtClean="0"/>
              <a:t>Proteins perform a variety of functions:</a:t>
            </a:r>
            <a:endParaRPr lang="en-AU" altLang="en-US" sz="2000" dirty="0"/>
          </a:p>
          <a:p>
            <a:pPr lvl="2" eaLnBrk="1" hangingPunct="1"/>
            <a:r>
              <a:rPr lang="en-AU" altLang="en-US" dirty="0"/>
              <a:t>Structural material for cells</a:t>
            </a:r>
          </a:p>
          <a:p>
            <a:pPr lvl="2" eaLnBrk="1" hangingPunct="1"/>
            <a:r>
              <a:rPr lang="en-AU" altLang="en-US" dirty="0"/>
              <a:t>Control of chemical reactions (enzymes are proteins</a:t>
            </a:r>
            <a:r>
              <a:rPr lang="en-AU" altLang="en-US" dirty="0" smtClean="0"/>
              <a:t>)</a:t>
            </a:r>
          </a:p>
          <a:p>
            <a:pPr lvl="2" eaLnBrk="1" hangingPunct="1"/>
            <a:r>
              <a:rPr lang="en-AU" altLang="en-US" dirty="0" smtClean="0"/>
              <a:t>Control of some aspects of membrane transport (as protein channels and/or receptors)</a:t>
            </a:r>
          </a:p>
          <a:p>
            <a:pPr marL="0" indent="0" eaLnBrk="1" hangingPunct="1">
              <a:buNone/>
            </a:pPr>
            <a:endParaRPr lang="en-AU" altLang="en-US" sz="2000" dirty="0"/>
          </a:p>
          <a:p>
            <a:pPr eaLnBrk="1" hangingPunct="1"/>
            <a:r>
              <a:rPr lang="en-AU" altLang="en-US" sz="2000" dirty="0"/>
              <a:t>Genes can be switched on or off depending on the cell’s purpose (remember cell differentiation?)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765176"/>
            <a:ext cx="6808842" cy="566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519446"/>
            <a:ext cx="614825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Review Genes, Protein Synthesis and functions of proteins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96529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B9282B5-5320-4715-A35A-24AB0A67F308}"/>
</file>

<file path=customXml/itemProps2.xml><?xml version="1.0" encoding="utf-8"?>
<ds:datastoreItem xmlns:ds="http://schemas.openxmlformats.org/officeDocument/2006/customXml" ds:itemID="{78EA6465-DBA5-4EC2-93BE-5153AE0DD1EF}"/>
</file>

<file path=customXml/itemProps3.xml><?xml version="1.0" encoding="utf-8"?>
<ds:datastoreItem xmlns:ds="http://schemas.openxmlformats.org/officeDocument/2006/customXml" ds:itemID="{62693CB7-C4BB-4F44-9BF3-48384AA94707}"/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1141</Words>
  <Application>Microsoft Office PowerPoint</Application>
  <PresentationFormat>Widescreen</PresentationFormat>
  <Paragraphs>162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DNA:  Structure and Replication</vt:lpstr>
      <vt:lpstr>DNA</vt:lpstr>
      <vt:lpstr>Structure of DNA molecule</vt:lpstr>
      <vt:lpstr>PowerPoint Presentation</vt:lpstr>
      <vt:lpstr>PowerPoint Presentation</vt:lpstr>
      <vt:lpstr>DNA Replication</vt:lpstr>
      <vt:lpstr>DNA makes Proteins</vt:lpstr>
      <vt:lpstr>Genes in DNA code for protein production</vt:lpstr>
      <vt:lpstr>Genes in DNA code for protein production</vt:lpstr>
      <vt:lpstr>Mitochondrial DNA</vt:lpstr>
      <vt:lpstr>DNA and Karyotypes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DNA:  Structure and Replication</dc:title>
  <dc:creator>BYRNE Robin [Belmont City College]</dc:creator>
  <cp:lastModifiedBy>BYRNE Robin [Belmont City College]</cp:lastModifiedBy>
  <cp:revision>20</cp:revision>
  <dcterms:created xsi:type="dcterms:W3CDTF">2021-05-27T00:17:11Z</dcterms:created>
  <dcterms:modified xsi:type="dcterms:W3CDTF">2021-07-28T06:28:03Z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