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6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E263-76FE-43A2-8DCA-379877A6C5AD}" type="datetimeFigureOut">
              <a:rPr lang="en-AU" smtClean="0"/>
              <a:t>9/06/2022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8E9B-9D9D-4AE3-9C53-FF57F3790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687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E263-76FE-43A2-8DCA-379877A6C5AD}" type="datetimeFigureOut">
              <a:rPr lang="en-AU" smtClean="0"/>
              <a:t>9/06/2022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8E9B-9D9D-4AE3-9C53-FF57F3790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08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E263-76FE-43A2-8DCA-379877A6C5AD}" type="datetimeFigureOut">
              <a:rPr lang="en-AU" smtClean="0"/>
              <a:t>9/06/2022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8E9B-9D9D-4AE3-9C53-FF57F3790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94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E263-76FE-43A2-8DCA-379877A6C5AD}" type="datetimeFigureOut">
              <a:rPr lang="en-AU" smtClean="0"/>
              <a:t>9/06/2022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8E9B-9D9D-4AE3-9C53-FF57F3790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035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E263-76FE-43A2-8DCA-379877A6C5AD}" type="datetimeFigureOut">
              <a:rPr lang="en-AU" smtClean="0"/>
              <a:t>9/06/2022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8E9B-9D9D-4AE3-9C53-FF57F3790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E263-76FE-43A2-8DCA-379877A6C5AD}" type="datetimeFigureOut">
              <a:rPr lang="en-AU" smtClean="0"/>
              <a:t>9/06/2022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8E9B-9D9D-4AE3-9C53-FF57F3790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028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E263-76FE-43A2-8DCA-379877A6C5AD}" type="datetimeFigureOut">
              <a:rPr lang="en-AU" smtClean="0"/>
              <a:t>9/06/2022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8E9B-9D9D-4AE3-9C53-FF57F3790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45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E263-76FE-43A2-8DCA-379877A6C5AD}" type="datetimeFigureOut">
              <a:rPr lang="en-AU" smtClean="0"/>
              <a:t>9/06/2022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8E9B-9D9D-4AE3-9C53-FF57F3790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328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E263-76FE-43A2-8DCA-379877A6C5AD}" type="datetimeFigureOut">
              <a:rPr lang="en-AU" smtClean="0"/>
              <a:t>9/06/2022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8E9B-9D9D-4AE3-9C53-FF57F3790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67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E263-76FE-43A2-8DCA-379877A6C5AD}" type="datetimeFigureOut">
              <a:rPr lang="en-AU" smtClean="0"/>
              <a:t>9/06/2022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8E9B-9D9D-4AE3-9C53-FF57F3790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54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E263-76FE-43A2-8DCA-379877A6C5AD}" type="datetimeFigureOut">
              <a:rPr lang="en-AU" smtClean="0"/>
              <a:t>9/06/2022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38E9B-9D9D-4AE3-9C53-FF57F3790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93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3E263-76FE-43A2-8DCA-379877A6C5AD}" type="datetimeFigureOut">
              <a:rPr lang="en-AU" smtClean="0"/>
              <a:t>9/06/2022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38E9B-9D9D-4AE3-9C53-FF57F3790F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619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450086"/>
              </p:ext>
            </p:extLst>
          </p:nvPr>
        </p:nvGraphicFramePr>
        <p:xfrm>
          <a:off x="165463" y="75232"/>
          <a:ext cx="11739154" cy="6695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57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586957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439061">
                <a:tc>
                  <a:txBody>
                    <a:bodyPr/>
                    <a:lstStyle/>
                    <a:p>
                      <a:r>
                        <a:rPr lang="en-AU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976233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Get out your equipment and textbook.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Review of Meiosis and Sources of Genetic Variation</a:t>
                      </a:r>
                    </a:p>
                    <a:p>
                      <a:r>
                        <a:rPr lang="en-AU" sz="1600" b="0" baseline="0" dirty="0" smtClean="0"/>
                        <a:t>3: Start on the Review Worksheet</a:t>
                      </a:r>
                      <a:endParaRPr lang="en-AU" sz="1600" b="0" i="0" baseline="0" dirty="0" smtClean="0"/>
                    </a:p>
                    <a:p>
                      <a:r>
                        <a:rPr lang="en-AU" sz="1600" b="0" i="0" baseline="0" dirty="0" smtClean="0"/>
                        <a:t>4: Lesson summary and wind-up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600" b="0" i="0" baseline="0" dirty="0" smtClean="0"/>
                        <a:t>Complete review worksheet, then mark and correct using the answer key on </a:t>
                      </a:r>
                      <a:r>
                        <a:rPr lang="en-AU" sz="1600" b="0" i="0" baseline="0" dirty="0" smtClean="0"/>
                        <a:t>Connect.</a:t>
                      </a:r>
                      <a:endParaRPr lang="en-AU" sz="1600" b="0" i="0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600" b="0" i="0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Past Exam Question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Mutations and Gene Pools</a:t>
                      </a:r>
                      <a:endParaRPr lang="en-AU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endParaRPr lang="en-AU" sz="1600" b="1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Review understandings of Meiosis and Sources of Variation including: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Definition of variation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Genetic sources of variation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Meiotic Division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Crossing Over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Random Assortment of Chromosomes during Meiosis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Non-Disjunction During Meiosis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Random Fertilisation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Mutation</a:t>
                      </a:r>
                      <a:br>
                        <a:rPr lang="en-AU" sz="1600" b="0" baseline="0" dirty="0" smtClean="0"/>
                      </a:br>
                      <a:endParaRPr lang="en-AU" sz="16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280388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endParaRPr lang="en-AU" sz="1600" b="1" dirty="0" smtClean="0"/>
                    </a:p>
                    <a:p>
                      <a:r>
                        <a:rPr lang="en-AU" sz="1600" b="0" dirty="0" smtClean="0"/>
                        <a:t>Prophase</a:t>
                      </a:r>
                    </a:p>
                    <a:p>
                      <a:r>
                        <a:rPr lang="en-AU" sz="1600" b="0" dirty="0" smtClean="0"/>
                        <a:t>Metaphase</a:t>
                      </a:r>
                    </a:p>
                    <a:p>
                      <a:r>
                        <a:rPr lang="en-AU" sz="1600" b="0" dirty="0" smtClean="0"/>
                        <a:t>Anaphase</a:t>
                      </a:r>
                    </a:p>
                    <a:p>
                      <a:r>
                        <a:rPr lang="en-AU" sz="1600" b="0" dirty="0" smtClean="0"/>
                        <a:t>Gamete</a:t>
                      </a:r>
                    </a:p>
                    <a:p>
                      <a:endParaRPr lang="en-AU" sz="16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1026" name="Picture 2" descr="120+ Top Inspirational Quotes of All Time | Thought Cata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520" y="3304903"/>
            <a:ext cx="3553097" cy="355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7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4733" y="164572"/>
            <a:ext cx="8229600" cy="490537"/>
          </a:xfrm>
        </p:spPr>
        <p:txBody>
          <a:bodyPr>
            <a:noAutofit/>
          </a:bodyPr>
          <a:lstStyle/>
          <a:p>
            <a:pPr eaLnBrk="1" hangingPunct="1"/>
            <a:r>
              <a:rPr lang="en-AU" altLang="en-US" sz="3600" b="1" dirty="0">
                <a:latin typeface="+mn-lt"/>
              </a:rPr>
              <a:t>New Variations and Survival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468" y="1052513"/>
            <a:ext cx="8051800" cy="5073650"/>
          </a:xfrm>
        </p:spPr>
        <p:txBody>
          <a:bodyPr/>
          <a:lstStyle/>
          <a:p>
            <a:pPr eaLnBrk="1" hangingPunct="1"/>
            <a:r>
              <a:rPr lang="en-AU" altLang="en-US" sz="2400" dirty="0"/>
              <a:t>Some variations can be an advantage because:</a:t>
            </a:r>
          </a:p>
          <a:p>
            <a:pPr eaLnBrk="1" hangingPunct="1">
              <a:buFontTx/>
              <a:buNone/>
            </a:pPr>
            <a:endParaRPr lang="en-AU" altLang="en-US" sz="2400" dirty="0"/>
          </a:p>
          <a:p>
            <a:pPr lvl="1" eaLnBrk="1" hangingPunct="1"/>
            <a:r>
              <a:rPr lang="en-AU" altLang="en-US" sz="2000" dirty="0"/>
              <a:t>Some of the population is likely to survive during adversity </a:t>
            </a:r>
            <a:r>
              <a:rPr lang="en-AU" altLang="en-US" sz="2000" dirty="0" err="1"/>
              <a:t>eg</a:t>
            </a:r>
            <a:r>
              <a:rPr lang="en-AU" altLang="en-US" sz="2000" dirty="0"/>
              <a:t>:</a:t>
            </a:r>
          </a:p>
          <a:p>
            <a:pPr lvl="1" eaLnBrk="1" hangingPunct="1">
              <a:buFontTx/>
              <a:buNone/>
            </a:pPr>
            <a:endParaRPr lang="en-AU" altLang="en-US" sz="2000" dirty="0"/>
          </a:p>
          <a:p>
            <a:pPr lvl="2" eaLnBrk="1" hangingPunct="1"/>
            <a:r>
              <a:rPr lang="en-AU" altLang="en-US" sz="1800" dirty="0"/>
              <a:t>People who store fat easily more likely to survive famine</a:t>
            </a:r>
          </a:p>
          <a:p>
            <a:pPr lvl="2" eaLnBrk="1" hangingPunct="1"/>
            <a:r>
              <a:rPr lang="en-AU" altLang="en-US" sz="1800" dirty="0"/>
              <a:t>People who have extra body hair more likely to survive an ice age</a:t>
            </a:r>
          </a:p>
          <a:p>
            <a:pPr lvl="2" eaLnBrk="1" hangingPunct="1"/>
            <a:r>
              <a:rPr lang="en-AU" altLang="en-US" sz="1800" dirty="0"/>
              <a:t>People heterozygous for sickle cell anaemia don’t get malaria as badly.</a:t>
            </a:r>
          </a:p>
          <a:p>
            <a:pPr lvl="2" eaLnBrk="1" hangingPunct="1">
              <a:buFontTx/>
              <a:buNone/>
            </a:pPr>
            <a:endParaRPr lang="en-AU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0078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51088" y="620714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AU" altLang="en-US" dirty="0" smtClean="0"/>
              <a:t>Meiosis and Sources of Genetic Variation</a:t>
            </a:r>
          </a:p>
        </p:txBody>
      </p:sp>
      <p:pic>
        <p:nvPicPr>
          <p:cNvPr id="3075" name="Picture 5" descr="Children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6" y="2349500"/>
            <a:ext cx="4105275" cy="242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4898754" y="5687151"/>
            <a:ext cx="297379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dirty="0" smtClean="0">
                <a:solidFill>
                  <a:schemeClr val="bg1">
                    <a:lumMod val="50000"/>
                  </a:schemeClr>
                </a:solidFill>
              </a:rPr>
              <a:t>Revision Prior to </a:t>
            </a:r>
            <a:r>
              <a:rPr lang="en-AU" altLang="en-US" sz="1800" dirty="0" err="1" smtClean="0">
                <a:solidFill>
                  <a:schemeClr val="bg1">
                    <a:lumMod val="50000"/>
                  </a:schemeClr>
                </a:solidFill>
              </a:rPr>
              <a:t>Ch</a:t>
            </a:r>
            <a:r>
              <a:rPr lang="en-AU" altLang="en-US" sz="1800" dirty="0" smtClean="0">
                <a:solidFill>
                  <a:schemeClr val="bg1">
                    <a:lumMod val="50000"/>
                  </a:schemeClr>
                </a:solidFill>
              </a:rPr>
              <a:t> 9 </a:t>
            </a:r>
            <a:r>
              <a:rPr lang="en-AU" altLang="en-US" sz="1800" i="1" dirty="0" smtClean="0">
                <a:solidFill>
                  <a:schemeClr val="bg1">
                    <a:lumMod val="50000"/>
                  </a:schemeClr>
                </a:solidFill>
              </a:rPr>
              <a:t>HP</a:t>
            </a:r>
            <a:endParaRPr lang="en-AU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7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7221"/>
            <a:ext cx="8229600" cy="6334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AU" altLang="en-US" sz="4000" b="1" dirty="0" smtClean="0">
                <a:latin typeface="+mn-lt"/>
              </a:rPr>
              <a:t>What is Variation?</a:t>
            </a:r>
            <a:endParaRPr lang="en-AU" altLang="en-US" sz="4000" b="1" dirty="0">
              <a:latin typeface="+mn-lt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14095"/>
            <a:ext cx="8229600" cy="4929188"/>
          </a:xfrm>
        </p:spPr>
        <p:txBody>
          <a:bodyPr/>
          <a:lstStyle/>
          <a:p>
            <a:pPr eaLnBrk="1" hangingPunct="1"/>
            <a:r>
              <a:rPr lang="en-AU" altLang="en-US" sz="2400" dirty="0"/>
              <a:t>Differences between organisms within a species.</a:t>
            </a:r>
          </a:p>
          <a:p>
            <a:pPr eaLnBrk="1" hangingPunct="1">
              <a:buFontTx/>
              <a:buNone/>
            </a:pPr>
            <a:endParaRPr lang="en-AU" altLang="en-US" sz="2400" dirty="0"/>
          </a:p>
          <a:p>
            <a:pPr eaLnBrk="1" hangingPunct="1"/>
            <a:r>
              <a:rPr lang="en-AU" altLang="en-US" sz="2400" dirty="0"/>
              <a:t>Human Variation:</a:t>
            </a:r>
          </a:p>
          <a:p>
            <a:pPr lvl="1" eaLnBrk="1" hangingPunct="1"/>
            <a:r>
              <a:rPr lang="en-AU" altLang="en-US" sz="2000" dirty="0"/>
              <a:t>Height, skin colour, eye colour, weight</a:t>
            </a:r>
          </a:p>
          <a:p>
            <a:pPr lvl="1" eaLnBrk="1" hangingPunct="1"/>
            <a:r>
              <a:rPr lang="en-AU" altLang="en-US" sz="2000" dirty="0"/>
              <a:t>Combination of genetics and environment</a:t>
            </a:r>
          </a:p>
          <a:p>
            <a:pPr lvl="1" eaLnBrk="1" hangingPunct="1">
              <a:buFontTx/>
              <a:buNone/>
            </a:pPr>
            <a:endParaRPr lang="en-AU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519446"/>
            <a:ext cx="286512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Define variation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55422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" y="292055"/>
            <a:ext cx="8229600" cy="633412"/>
          </a:xfrm>
        </p:spPr>
        <p:txBody>
          <a:bodyPr>
            <a:normAutofit/>
          </a:bodyPr>
          <a:lstStyle/>
          <a:p>
            <a:pPr eaLnBrk="1" hangingPunct="1"/>
            <a:r>
              <a:rPr lang="en-AU" altLang="en-US" sz="3600" b="1" dirty="0">
                <a:latin typeface="+mn-lt"/>
              </a:rPr>
              <a:t>Genetic Sources of Variation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8413"/>
            <a:ext cx="8229600" cy="4857750"/>
          </a:xfrm>
        </p:spPr>
        <p:txBody>
          <a:bodyPr/>
          <a:lstStyle/>
          <a:p>
            <a:pPr eaLnBrk="1" hangingPunct="1"/>
            <a:r>
              <a:rPr lang="en-AU" altLang="en-US" sz="2400" dirty="0"/>
              <a:t>Random Assortment of Chromosomes during Meiosis</a:t>
            </a:r>
          </a:p>
          <a:p>
            <a:pPr eaLnBrk="1" hangingPunct="1">
              <a:buFontTx/>
              <a:buNone/>
            </a:pPr>
            <a:endParaRPr lang="en-AU" altLang="en-US" sz="2400" dirty="0"/>
          </a:p>
          <a:p>
            <a:pPr eaLnBrk="1" hangingPunct="1"/>
            <a:r>
              <a:rPr lang="en-AU" altLang="en-US" sz="2400" dirty="0"/>
              <a:t>Crossing Over and Recombination during Meiosis</a:t>
            </a:r>
          </a:p>
          <a:p>
            <a:pPr eaLnBrk="1" hangingPunct="1">
              <a:buFontTx/>
              <a:buNone/>
            </a:pPr>
            <a:endParaRPr lang="en-AU" altLang="en-US" sz="2400" dirty="0"/>
          </a:p>
          <a:p>
            <a:pPr eaLnBrk="1" hangingPunct="1"/>
            <a:r>
              <a:rPr lang="en-AU" altLang="en-US" sz="2400" dirty="0"/>
              <a:t>Non-Disjunction during Meiosis</a:t>
            </a:r>
          </a:p>
          <a:p>
            <a:pPr eaLnBrk="1" hangingPunct="1">
              <a:buFontTx/>
              <a:buNone/>
            </a:pPr>
            <a:endParaRPr lang="en-AU" altLang="en-US" sz="2400" dirty="0"/>
          </a:p>
          <a:p>
            <a:pPr eaLnBrk="1" hangingPunct="1"/>
            <a:r>
              <a:rPr lang="en-AU" altLang="en-US" sz="2400" dirty="0"/>
              <a:t>Random Fertilisation</a:t>
            </a:r>
          </a:p>
          <a:p>
            <a:pPr eaLnBrk="1" hangingPunct="1">
              <a:buFontTx/>
              <a:buNone/>
            </a:pPr>
            <a:endParaRPr lang="en-AU" altLang="en-US" sz="2400" dirty="0"/>
          </a:p>
          <a:p>
            <a:pPr eaLnBrk="1" hangingPunct="1"/>
            <a:r>
              <a:rPr lang="en-AU" altLang="en-US" sz="2400" dirty="0"/>
              <a:t>Mutations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" y="6519446"/>
            <a:ext cx="408432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List genetic sources of variation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1370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188913"/>
            <a:ext cx="2047875" cy="357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88913"/>
            <a:ext cx="893763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2279650" y="54927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>
            <a:off x="3359150" y="836613"/>
            <a:ext cx="1512888" cy="144462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800600" y="692150"/>
            <a:ext cx="17287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AU" altLang="en-US" sz="1200">
                <a:solidFill>
                  <a:srgbClr val="FF0000"/>
                </a:solidFill>
              </a:rPr>
              <a:t>Crossing Over!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656138" y="188914"/>
            <a:ext cx="0" cy="345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V="1">
            <a:off x="4440238" y="36449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4440238" y="1889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4656138" y="20605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656138" y="3789364"/>
            <a:ext cx="0" cy="266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4440238" y="37893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4440238" y="64531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4656138" y="51562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4943476" y="1916114"/>
            <a:ext cx="4176713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AU" altLang="en-US" sz="1200" b="1" dirty="0"/>
              <a:t>First Meiotic Division</a:t>
            </a:r>
            <a:r>
              <a:rPr lang="en-AU" altLang="en-US" sz="1200" b="1" dirty="0" smtClean="0"/>
              <a:t>:</a:t>
            </a:r>
            <a:endParaRPr lang="en-AU" altLang="en-US" sz="1200" dirty="0"/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1200" dirty="0"/>
              <a:t>Homologous pairs engage in “crossing over”:  they exchange a little of each other’s DNA.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1200" dirty="0"/>
              <a:t>Homologous pairs separate, so one of each pair moves to each pole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1200" dirty="0"/>
              <a:t>At beginning of Prophase II, a haploid karyotype of single chromosomes is present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5016501" y="4941888"/>
            <a:ext cx="4321175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AU" altLang="en-US" sz="1200" b="1" dirty="0"/>
              <a:t>Second Meiotic Division</a:t>
            </a:r>
            <a:r>
              <a:rPr lang="en-AU" altLang="en-US" sz="1200" b="1" dirty="0" smtClean="0"/>
              <a:t>:</a:t>
            </a:r>
            <a:endParaRPr lang="en-AU" altLang="en-US" sz="1200" dirty="0"/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1200" dirty="0"/>
              <a:t>Chromosomes line up on spindle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1200" dirty="0"/>
              <a:t>Pulled apart during anaphase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AU" altLang="en-US" sz="1200" dirty="0"/>
              <a:t>End result is 4 cells, each with </a:t>
            </a:r>
            <a:r>
              <a:rPr lang="en-AU" altLang="en-US" sz="1200" dirty="0" smtClean="0"/>
              <a:t>a unique haploid </a:t>
            </a:r>
            <a:r>
              <a:rPr lang="en-AU" altLang="en-US" sz="1200" dirty="0"/>
              <a:t>karyotype of unduplicated chromatids.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6240464" y="188914"/>
            <a:ext cx="4105275" cy="1457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AU" altLang="en-US" sz="1800"/>
              <a:t>Meiosis: Showing what happens with a </a:t>
            </a:r>
            <a:r>
              <a:rPr lang="en-AU" altLang="en-US" sz="1800" b="1"/>
              <a:t>single homologous pair</a:t>
            </a:r>
            <a:r>
              <a:rPr lang="en-AU" altLang="en-US" sz="1800"/>
              <a:t> of chromosomes.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AU" altLang="en-US" sz="1400"/>
              <a:t>Remember:  this is happening with each of the 23 pairs in each cell that divides.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756" y="3835400"/>
            <a:ext cx="2306070" cy="254476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" y="6519446"/>
            <a:ext cx="675785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main events in the first and second meiotic division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98643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327" y="2386354"/>
            <a:ext cx="4327206" cy="4236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180975" y="169864"/>
            <a:ext cx="8229600" cy="490537"/>
          </a:xfrm>
        </p:spPr>
        <p:txBody>
          <a:bodyPr>
            <a:noAutofit/>
          </a:bodyPr>
          <a:lstStyle/>
          <a:p>
            <a:pPr eaLnBrk="1" hangingPunct="1"/>
            <a:r>
              <a:rPr lang="en-AU" altLang="en-US" sz="3600" b="1" dirty="0">
                <a:latin typeface="+mn-lt"/>
              </a:rPr>
              <a:t>Crossing Over during Meiosis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797457"/>
            <a:ext cx="5112807" cy="201242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AU" altLang="en-US" sz="2000" dirty="0"/>
              <a:t>O</a:t>
            </a:r>
            <a:r>
              <a:rPr lang="en-AU" altLang="en-US" sz="2000" dirty="0" smtClean="0"/>
              <a:t>ccurs </a:t>
            </a:r>
            <a:r>
              <a:rPr lang="en-AU" altLang="en-US" sz="2000" dirty="0"/>
              <a:t>during Meiosis I.</a:t>
            </a:r>
          </a:p>
          <a:p>
            <a:pPr eaLnBrk="1" hangingPunct="1">
              <a:buFontTx/>
              <a:buNone/>
            </a:pPr>
            <a:endParaRPr lang="en-AU" altLang="en-US" sz="2000" dirty="0"/>
          </a:p>
          <a:p>
            <a:pPr eaLnBrk="1" hangingPunct="1"/>
            <a:r>
              <a:rPr lang="en-AU" altLang="en-US" sz="2000" dirty="0"/>
              <a:t>Homologous pairs exchange some alleles.</a:t>
            </a:r>
          </a:p>
          <a:p>
            <a:pPr eaLnBrk="1" hangingPunct="1">
              <a:buFontTx/>
              <a:buNone/>
            </a:pPr>
            <a:endParaRPr lang="en-AU" altLang="en-US" sz="2000" dirty="0"/>
          </a:p>
          <a:p>
            <a:pPr eaLnBrk="1" hangingPunct="1"/>
            <a:r>
              <a:rPr lang="en-AU" altLang="en-US" sz="2000" dirty="0"/>
              <a:t>This results in far more gamete combinations than if crossing over didn’t occur.</a:t>
            </a:r>
          </a:p>
        </p:txBody>
      </p:sp>
      <p:sp>
        <p:nvSpPr>
          <p:cNvPr id="819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262467" y="4894264"/>
            <a:ext cx="4464050" cy="1728787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AU" altLang="en-US" sz="1400" dirty="0"/>
              <a:t>	Without crossing over, there would only have been two possible gametes for these alleles.</a:t>
            </a:r>
          </a:p>
          <a:p>
            <a:pPr eaLnBrk="1" hangingPunct="1">
              <a:buFontTx/>
              <a:buNone/>
            </a:pPr>
            <a:endParaRPr lang="en-AU" altLang="en-US" sz="1400" dirty="0"/>
          </a:p>
          <a:p>
            <a:pPr eaLnBrk="1" hangingPunct="1">
              <a:buFontTx/>
              <a:buNone/>
            </a:pPr>
            <a:r>
              <a:rPr lang="en-AU" altLang="en-US" sz="1400" dirty="0"/>
              <a:t>	Crossing over occurs at multiple loci (places) in each chromosome pair.  That is a lot of variation across a single karyotype!</a:t>
            </a:r>
          </a:p>
          <a:p>
            <a:pPr eaLnBrk="1" hangingPunct="1">
              <a:buFontTx/>
              <a:buNone/>
            </a:pPr>
            <a:endParaRPr lang="en-AU" altLang="en-US" sz="1400" dirty="0"/>
          </a:p>
          <a:p>
            <a:pPr eaLnBrk="1" hangingPunct="1">
              <a:buFontTx/>
              <a:buNone/>
            </a:pPr>
            <a:endParaRPr lang="en-AU" altLang="en-US" sz="1400" dirty="0"/>
          </a:p>
        </p:txBody>
      </p:sp>
      <p:sp>
        <p:nvSpPr>
          <p:cNvPr id="8198" name="Line 9"/>
          <p:cNvSpPr>
            <a:spLocks noChangeShapeType="1"/>
          </p:cNvSpPr>
          <p:nvPr/>
        </p:nvSpPr>
        <p:spPr bwMode="auto">
          <a:xfrm flipV="1">
            <a:off x="4726517" y="4749801"/>
            <a:ext cx="7207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599" y="415132"/>
            <a:ext cx="2722721" cy="37015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01667" y="4116654"/>
            <a:ext cx="2651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 smtClean="0"/>
              <a:t>Note:  Crossing Over can happen in multiple ways.  It is possible to produce a recombinant chromatid in each gamete for a given chromosome. </a:t>
            </a:r>
            <a:endParaRPr lang="en-AU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519446"/>
            <a:ext cx="5930538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process of Crossing Over during Meiosis I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2641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" y="182563"/>
            <a:ext cx="10937966" cy="633412"/>
          </a:xfrm>
        </p:spPr>
        <p:txBody>
          <a:bodyPr>
            <a:noAutofit/>
          </a:bodyPr>
          <a:lstStyle/>
          <a:p>
            <a:pPr eaLnBrk="1" hangingPunct="1"/>
            <a:r>
              <a:rPr lang="en-AU" altLang="en-US" sz="3600" b="1" dirty="0">
                <a:latin typeface="+mn-lt"/>
              </a:rPr>
              <a:t>Random Assortment of Chromosomes during Meiosis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1052515"/>
            <a:ext cx="10001250" cy="1059720"/>
          </a:xfrm>
        </p:spPr>
        <p:txBody>
          <a:bodyPr/>
          <a:lstStyle/>
          <a:p>
            <a:pPr eaLnBrk="1" hangingPunct="1"/>
            <a:r>
              <a:rPr lang="en-AU" altLang="en-US" sz="1400" dirty="0"/>
              <a:t>Happens during Meiosis I:</a:t>
            </a:r>
          </a:p>
          <a:p>
            <a:pPr lvl="1" eaLnBrk="1" hangingPunct="1"/>
            <a:r>
              <a:rPr lang="en-AU" altLang="en-US" sz="1200" dirty="0"/>
              <a:t>Homologous pairs separate: one ends up in each cell at the end of Meiosis I.</a:t>
            </a:r>
          </a:p>
          <a:p>
            <a:pPr lvl="1" eaLnBrk="1" hangingPunct="1"/>
            <a:r>
              <a:rPr lang="en-AU" altLang="en-US" sz="1200" dirty="0"/>
              <a:t>Karyotype contains 23 chromosome pairs.</a:t>
            </a:r>
          </a:p>
          <a:p>
            <a:pPr lvl="1" eaLnBrk="1" hangingPunct="1"/>
            <a:r>
              <a:rPr lang="en-AU" altLang="en-US" sz="1200" dirty="0"/>
              <a:t>Lots of possible different combinations depending on which of each pair ends up in a cell, </a:t>
            </a:r>
            <a:r>
              <a:rPr lang="en-AU" altLang="en-US" sz="1200" dirty="0" err="1"/>
              <a:t>eg</a:t>
            </a:r>
            <a:r>
              <a:rPr lang="en-AU" altLang="en-US" sz="1200" dirty="0"/>
              <a:t>: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2708276"/>
            <a:ext cx="2160587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2708276"/>
            <a:ext cx="2160588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4" y="2636839"/>
            <a:ext cx="2160587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2063750" y="2565400"/>
            <a:ext cx="714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2566988" y="26368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3000375" y="26368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3503613" y="26368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3863975" y="27082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5087938" y="25654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5591175" y="26368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5808663" y="26368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6311900" y="26368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6527800" y="27082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7680325" y="24923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8183563" y="25654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8759825" y="25654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9120188" y="25654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9336088" y="25654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2063751" y="2276475"/>
            <a:ext cx="1871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AU" altLang="en-US" sz="1400"/>
              <a:t>these…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4943476" y="2205038"/>
            <a:ext cx="1871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AU" altLang="en-US" sz="1400"/>
              <a:t>or these…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7680326" y="2133600"/>
            <a:ext cx="1871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AU" altLang="en-US" sz="1400"/>
              <a:t>or these…</a:t>
            </a:r>
          </a:p>
        </p:txBody>
      </p:sp>
      <p:sp>
        <p:nvSpPr>
          <p:cNvPr id="7193" name="Text Box 26"/>
          <p:cNvSpPr txBox="1">
            <a:spLocks noChangeArrowheads="1"/>
          </p:cNvSpPr>
          <p:nvPr/>
        </p:nvSpPr>
        <p:spPr bwMode="auto">
          <a:xfrm>
            <a:off x="998039" y="5479575"/>
            <a:ext cx="976253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AU" altLang="en-US" sz="1200" dirty="0"/>
              <a:t>So, in total, each cell could produce any two of 2</a:t>
            </a:r>
            <a:r>
              <a:rPr lang="en-AU" altLang="en-US" sz="1200" baseline="34000" dirty="0"/>
              <a:t>23 </a:t>
            </a:r>
            <a:r>
              <a:rPr lang="en-AU" altLang="en-US" sz="1200" dirty="0"/>
              <a:t>possible </a:t>
            </a:r>
            <a:r>
              <a:rPr lang="en-AU" altLang="en-US" sz="1200" dirty="0" smtClean="0"/>
              <a:t>random assortments of chromosomes </a:t>
            </a:r>
            <a:r>
              <a:rPr lang="en-AU" altLang="en-US" sz="1200" dirty="0"/>
              <a:t>(That is </a:t>
            </a:r>
            <a:r>
              <a:rPr lang="en-AU" altLang="en-US" sz="1200" dirty="0" err="1"/>
              <a:t>approx</a:t>
            </a:r>
            <a:r>
              <a:rPr lang="en-AU" altLang="en-US" sz="1200" dirty="0"/>
              <a:t> 8.5 million combinations)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AU" altLang="en-US" sz="1200" dirty="0"/>
              <a:t>AND each karyotype is unique also, AND the other gamete that fuses during fertilisation is ALSO one of 8.5 million combinations!  That is a LOT of possible offspring karyotypes!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78" y="2133600"/>
            <a:ext cx="10148808" cy="332460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-1" y="6519446"/>
            <a:ext cx="652780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random assortment of chromosomes during Meiosis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15441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106364"/>
            <a:ext cx="8229600" cy="561975"/>
          </a:xfrm>
        </p:spPr>
        <p:txBody>
          <a:bodyPr>
            <a:noAutofit/>
          </a:bodyPr>
          <a:lstStyle/>
          <a:p>
            <a:pPr eaLnBrk="1" hangingPunct="1"/>
            <a:r>
              <a:rPr lang="en-AU" altLang="en-US" sz="3600" b="1" dirty="0">
                <a:latin typeface="+mn-lt"/>
              </a:rPr>
              <a:t>Non-Disjunction During Meiosis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795867"/>
            <a:ext cx="6578599" cy="5858933"/>
          </a:xfrm>
        </p:spPr>
        <p:txBody>
          <a:bodyPr>
            <a:noAutofit/>
          </a:bodyPr>
          <a:lstStyle/>
          <a:p>
            <a:pPr eaLnBrk="1" hangingPunct="1"/>
            <a:r>
              <a:rPr lang="en-AU" altLang="en-US" sz="2000" dirty="0"/>
              <a:t>Where some chromosome pairs do not separate properly during meiosis</a:t>
            </a:r>
            <a:r>
              <a:rPr lang="en-AU" altLang="en-US" sz="2000" dirty="0" smtClean="0"/>
              <a:t>.</a:t>
            </a:r>
            <a:endParaRPr lang="en-AU" altLang="en-US" sz="2000" dirty="0"/>
          </a:p>
          <a:p>
            <a:pPr eaLnBrk="1" hangingPunct="1"/>
            <a:r>
              <a:rPr lang="en-AU" altLang="en-US" sz="2000" dirty="0"/>
              <a:t>Can occur during Meiosis I or Meiosis II</a:t>
            </a:r>
            <a:r>
              <a:rPr lang="en-AU" altLang="en-US" sz="2000" dirty="0" smtClean="0"/>
              <a:t>.</a:t>
            </a:r>
            <a:endParaRPr lang="en-AU" altLang="en-US" sz="2000" dirty="0"/>
          </a:p>
          <a:p>
            <a:pPr eaLnBrk="1" hangingPunct="1"/>
            <a:r>
              <a:rPr lang="en-AU" altLang="en-US" sz="2000" dirty="0"/>
              <a:t>Results in a Karyotype with an abnormal chromosome number, after fertilisation</a:t>
            </a:r>
            <a:r>
              <a:rPr lang="en-AU" altLang="en-US" sz="2000" dirty="0" smtClean="0"/>
              <a:t>.</a:t>
            </a:r>
            <a:endParaRPr lang="en-AU" altLang="en-US" sz="2000" dirty="0"/>
          </a:p>
          <a:p>
            <a:pPr eaLnBrk="1" hangingPunct="1"/>
            <a:r>
              <a:rPr lang="en-AU" altLang="en-US" sz="2000" dirty="0"/>
              <a:t>Generally results in severe birth defects, or miscarriage</a:t>
            </a:r>
            <a:r>
              <a:rPr lang="en-AU" altLang="en-US" sz="2000" dirty="0" smtClean="0"/>
              <a:t>.</a:t>
            </a:r>
            <a:endParaRPr lang="en-AU" altLang="en-US" sz="2000" dirty="0"/>
          </a:p>
          <a:p>
            <a:pPr eaLnBrk="1" hangingPunct="1"/>
            <a:r>
              <a:rPr lang="en-AU" altLang="en-US" sz="2000" dirty="0"/>
              <a:t>Generally not </a:t>
            </a:r>
            <a:r>
              <a:rPr lang="en-AU" altLang="en-US" sz="2000" dirty="0" smtClean="0"/>
              <a:t>an advantageous </a:t>
            </a:r>
            <a:r>
              <a:rPr lang="en-AU" altLang="en-US" sz="2000" dirty="0"/>
              <a:t>source of genetic variation</a:t>
            </a:r>
            <a:r>
              <a:rPr lang="en-AU" altLang="en-US" sz="2000" dirty="0" smtClean="0"/>
              <a:t>.</a:t>
            </a:r>
            <a:endParaRPr lang="en-AU" altLang="en-US" dirty="0"/>
          </a:p>
          <a:p>
            <a:pPr eaLnBrk="1" hangingPunct="1"/>
            <a:r>
              <a:rPr lang="en-AU" altLang="en-US" sz="2000" dirty="0"/>
              <a:t>Examples include:</a:t>
            </a:r>
          </a:p>
          <a:p>
            <a:pPr lvl="1" eaLnBrk="1" hangingPunct="1"/>
            <a:r>
              <a:rPr lang="en-AU" altLang="en-US" sz="2000" dirty="0"/>
              <a:t>Down Syndrome</a:t>
            </a:r>
          </a:p>
          <a:p>
            <a:pPr lvl="1" eaLnBrk="1" hangingPunct="1"/>
            <a:r>
              <a:rPr lang="en-AU" altLang="en-US" sz="2000" dirty="0"/>
              <a:t>Turner’s Syndrome</a:t>
            </a:r>
          </a:p>
          <a:p>
            <a:pPr lvl="1" eaLnBrk="1" hangingPunct="1"/>
            <a:r>
              <a:rPr lang="en-AU" altLang="en-US" sz="2000" dirty="0" err="1"/>
              <a:t>Klinefelter’s</a:t>
            </a:r>
            <a:r>
              <a:rPr lang="en-AU" altLang="en-US" sz="2000" dirty="0"/>
              <a:t> Syndrome</a:t>
            </a:r>
          </a:p>
          <a:p>
            <a:pPr lvl="1" eaLnBrk="1" hangingPunct="1"/>
            <a:r>
              <a:rPr lang="en-AU" altLang="en-US" sz="2000" dirty="0"/>
              <a:t>Cri-du-chat Syndrome</a:t>
            </a:r>
          </a:p>
        </p:txBody>
      </p:sp>
      <p:pic>
        <p:nvPicPr>
          <p:cNvPr id="922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2" y="352425"/>
            <a:ext cx="5380197" cy="2932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AutoShape 13" descr="Z"/>
          <p:cNvSpPr>
            <a:spLocks noChangeAspect="1" noChangeArrowheads="1"/>
          </p:cNvSpPr>
          <p:nvPr/>
        </p:nvSpPr>
        <p:spPr bwMode="auto">
          <a:xfrm>
            <a:off x="5143500" y="2771775"/>
            <a:ext cx="1905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22" name="AutoShape 15" descr="Z"/>
          <p:cNvSpPr>
            <a:spLocks noChangeAspect="1" noChangeArrowheads="1"/>
          </p:cNvSpPr>
          <p:nvPr/>
        </p:nvSpPr>
        <p:spPr bwMode="auto">
          <a:xfrm>
            <a:off x="5143500" y="2771775"/>
            <a:ext cx="1905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23" name="AutoShape 17" descr="Z"/>
          <p:cNvSpPr>
            <a:spLocks noChangeAspect="1" noChangeArrowheads="1"/>
          </p:cNvSpPr>
          <p:nvPr/>
        </p:nvSpPr>
        <p:spPr bwMode="auto">
          <a:xfrm>
            <a:off x="5143500" y="2771775"/>
            <a:ext cx="1905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9224" name="Picture 19" descr="ANd9GcSPCDN_Kxj1l4smHjrK3PI1VIqboSwojl34d5tgbjRZZGXb3YIS8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3818468"/>
            <a:ext cx="2286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1" y="6519446"/>
            <a:ext cx="804672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effects of non-disjunction during Meiosis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34505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933" y="62972"/>
            <a:ext cx="8229600" cy="561975"/>
          </a:xfrm>
        </p:spPr>
        <p:txBody>
          <a:bodyPr>
            <a:noAutofit/>
          </a:bodyPr>
          <a:lstStyle/>
          <a:p>
            <a:pPr eaLnBrk="1" hangingPunct="1"/>
            <a:r>
              <a:rPr lang="en-AU" altLang="en-US" sz="3600" b="1" dirty="0">
                <a:latin typeface="+mn-lt"/>
              </a:rPr>
              <a:t>Random Fertilisation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933" y="908051"/>
            <a:ext cx="7349067" cy="5400675"/>
          </a:xfrm>
        </p:spPr>
        <p:txBody>
          <a:bodyPr/>
          <a:lstStyle/>
          <a:p>
            <a:pPr eaLnBrk="1" hangingPunct="1">
              <a:defRPr/>
            </a:pPr>
            <a:r>
              <a:rPr lang="en-AU" altLang="en-US" sz="2400" dirty="0"/>
              <a:t>Refers to the fact that an egg can be fertilised by any one of many different sperm.</a:t>
            </a:r>
          </a:p>
          <a:p>
            <a:pPr eaLnBrk="1" hangingPunct="1">
              <a:defRPr/>
            </a:pPr>
            <a:endParaRPr lang="en-AU" altLang="en-US" sz="2400" dirty="0"/>
          </a:p>
          <a:p>
            <a:pPr eaLnBrk="1" hangingPunct="1">
              <a:defRPr/>
            </a:pPr>
            <a:r>
              <a:rPr lang="en-AU" altLang="en-US" sz="2400" dirty="0"/>
              <a:t>Means more variation in offspring.</a:t>
            </a:r>
          </a:p>
          <a:p>
            <a:pPr eaLnBrk="1" hangingPunct="1">
              <a:buFontTx/>
              <a:buNone/>
              <a:defRPr/>
            </a:pPr>
            <a:endParaRPr lang="en-AU" altLang="en-US" sz="2400" dirty="0" smtClean="0"/>
          </a:p>
          <a:p>
            <a:pPr eaLnBrk="1" hangingPunct="1">
              <a:buFontTx/>
              <a:buNone/>
              <a:defRPr/>
            </a:pPr>
            <a:endParaRPr lang="en-AU" altLang="en-US" sz="2400" dirty="0"/>
          </a:p>
          <a:p>
            <a:pPr eaLnBrk="1" hangingPunct="1">
              <a:buFontTx/>
              <a:buNone/>
              <a:defRPr/>
            </a:pPr>
            <a:r>
              <a:rPr lang="en-AU" altLang="en-US" sz="3600" b="1" dirty="0" smtClean="0"/>
              <a:t>Mutations</a:t>
            </a:r>
          </a:p>
          <a:p>
            <a:pPr algn="ctr" eaLnBrk="1" hangingPunct="1">
              <a:buFontTx/>
              <a:buNone/>
              <a:defRPr/>
            </a:pPr>
            <a:endParaRPr lang="en-AU" altLang="en-US" b="1" dirty="0" smtClean="0"/>
          </a:p>
          <a:p>
            <a:pPr eaLnBrk="1" hangingPunct="1">
              <a:defRPr/>
            </a:pPr>
            <a:r>
              <a:rPr lang="en-AU" altLang="en-US" sz="2400" dirty="0"/>
              <a:t>Random permanent changes in DNA.  </a:t>
            </a:r>
          </a:p>
          <a:p>
            <a:pPr eaLnBrk="1" hangingPunct="1">
              <a:defRPr/>
            </a:pPr>
            <a:r>
              <a:rPr lang="en-AU" altLang="en-US" sz="2400" dirty="0"/>
              <a:t>Variety of causes</a:t>
            </a:r>
          </a:p>
          <a:p>
            <a:pPr marL="0" indent="0">
              <a:buNone/>
              <a:defRPr/>
            </a:pPr>
            <a:endParaRPr lang="en-AU" altLang="en-US" sz="2400" dirty="0"/>
          </a:p>
          <a:p>
            <a:pPr eaLnBrk="1" hangingPunct="1">
              <a:buFontTx/>
              <a:buNone/>
              <a:defRPr/>
            </a:pPr>
            <a:endParaRPr lang="en-AU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-1" y="6519446"/>
            <a:ext cx="561703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Briefly describe random fertilisation and mutation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15979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7DF615A-71FA-4645-BEF2-62A3DF9B2A31}"/>
</file>

<file path=customXml/itemProps2.xml><?xml version="1.0" encoding="utf-8"?>
<ds:datastoreItem xmlns:ds="http://schemas.openxmlformats.org/officeDocument/2006/customXml" ds:itemID="{E1B58441-D0FE-472A-8603-441B04A19E58}"/>
</file>

<file path=customXml/itemProps3.xml><?xml version="1.0" encoding="utf-8"?>
<ds:datastoreItem xmlns:ds="http://schemas.openxmlformats.org/officeDocument/2006/customXml" ds:itemID="{32772BCE-7BA9-48CA-B1F1-19273B891448}"/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731</Words>
  <Application>Microsoft Office PowerPoint</Application>
  <PresentationFormat>Widescreen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Meiosis and Sources of Genetic Variation</vt:lpstr>
      <vt:lpstr>What is Variation?</vt:lpstr>
      <vt:lpstr>Genetic Sources of Variation</vt:lpstr>
      <vt:lpstr>PowerPoint Presentation</vt:lpstr>
      <vt:lpstr>Crossing Over during Meiosis</vt:lpstr>
      <vt:lpstr>Random Assortment of Chromosomes during Meiosis</vt:lpstr>
      <vt:lpstr>Non-Disjunction During Meiosis</vt:lpstr>
      <vt:lpstr>Random Fertilisation</vt:lpstr>
      <vt:lpstr>New Variations and Survival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BYRNE Robin [Belmont City College]</dc:creator>
  <cp:lastModifiedBy>BYRNE Robin [Belmont City College]</cp:lastModifiedBy>
  <cp:revision>23</cp:revision>
  <dcterms:created xsi:type="dcterms:W3CDTF">2021-05-27T05:02:09Z</dcterms:created>
  <dcterms:modified xsi:type="dcterms:W3CDTF">2022-06-09T04:23:00Z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