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5" r:id="rId3"/>
    <p:sldId id="256" r:id="rId4"/>
    <p:sldId id="266" r:id="rId5"/>
    <p:sldId id="267" r:id="rId6"/>
    <p:sldId id="268" r:id="rId7"/>
    <p:sldId id="270" r:id="rId8"/>
    <p:sldId id="259" r:id="rId9"/>
    <p:sldId id="260" r:id="rId10"/>
    <p:sldId id="271" r:id="rId11"/>
    <p:sldId id="272" r:id="rId12"/>
    <p:sldId id="262" r:id="rId13"/>
    <p:sldId id="263" r:id="rId14"/>
    <p:sldId id="264" r:id="rId15"/>
    <p:sldId id="273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74C6-7B1F-42B2-8F8F-3110A5765256}" type="datetimeFigureOut">
              <a:rPr lang="en-AU" smtClean="0"/>
              <a:t>3/09/2021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15DD-8847-4769-BC3A-E4A8329DA6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9218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74C6-7B1F-42B2-8F8F-3110A5765256}" type="datetimeFigureOut">
              <a:rPr lang="en-AU" smtClean="0"/>
              <a:t>3/09/2021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15DD-8847-4769-BC3A-E4A8329DA6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2108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74C6-7B1F-42B2-8F8F-3110A5765256}" type="datetimeFigureOut">
              <a:rPr lang="en-AU" smtClean="0"/>
              <a:t>3/09/2021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15DD-8847-4769-BC3A-E4A8329DA6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3278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74C6-7B1F-42B2-8F8F-3110A5765256}" type="datetimeFigureOut">
              <a:rPr lang="en-AU" smtClean="0"/>
              <a:t>3/09/2021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15DD-8847-4769-BC3A-E4A8329DA6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5065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74C6-7B1F-42B2-8F8F-3110A5765256}" type="datetimeFigureOut">
              <a:rPr lang="en-AU" smtClean="0"/>
              <a:t>3/09/2021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15DD-8847-4769-BC3A-E4A8329DA6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243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74C6-7B1F-42B2-8F8F-3110A5765256}" type="datetimeFigureOut">
              <a:rPr lang="en-AU" smtClean="0"/>
              <a:t>3/09/2021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15DD-8847-4769-BC3A-E4A8329DA6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8565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74C6-7B1F-42B2-8F8F-3110A5765256}" type="datetimeFigureOut">
              <a:rPr lang="en-AU" smtClean="0"/>
              <a:t>3/09/2021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15DD-8847-4769-BC3A-E4A8329DA6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1252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74C6-7B1F-42B2-8F8F-3110A5765256}" type="datetimeFigureOut">
              <a:rPr lang="en-AU" smtClean="0"/>
              <a:t>3/09/2021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15DD-8847-4769-BC3A-E4A8329DA6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5816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74C6-7B1F-42B2-8F8F-3110A5765256}" type="datetimeFigureOut">
              <a:rPr lang="en-AU" smtClean="0"/>
              <a:t>3/09/2021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15DD-8847-4769-BC3A-E4A8329DA6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5776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74C6-7B1F-42B2-8F8F-3110A5765256}" type="datetimeFigureOut">
              <a:rPr lang="en-AU" smtClean="0"/>
              <a:t>3/09/2021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15DD-8847-4769-BC3A-E4A8329DA6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9695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74C6-7B1F-42B2-8F8F-3110A5765256}" type="datetimeFigureOut">
              <a:rPr lang="en-AU" smtClean="0"/>
              <a:t>3/09/2021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F15DD-8847-4769-BC3A-E4A8329DA6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2255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674C6-7B1F-42B2-8F8F-3110A5765256}" type="datetimeFigureOut">
              <a:rPr lang="en-AU" smtClean="0"/>
              <a:t>3/09/2021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F15DD-8847-4769-BC3A-E4A8329DA6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83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1750" y="558038"/>
            <a:ext cx="9309462" cy="1470025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Changes to Allele Frequencies in Gene Pools</a:t>
            </a: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337" y="2224756"/>
            <a:ext cx="5426287" cy="408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2876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975360"/>
            <a:ext cx="11408229" cy="5242559"/>
          </a:xfrm>
        </p:spPr>
        <p:txBody>
          <a:bodyPr>
            <a:normAutofit/>
          </a:bodyPr>
          <a:lstStyle/>
          <a:p>
            <a:pPr lvl="0"/>
            <a:r>
              <a:rPr lang="en-AU" dirty="0"/>
              <a:t>Frequency of a particular allele can increase and decrease over time due to random factors </a:t>
            </a:r>
            <a:r>
              <a:rPr lang="en-AU" dirty="0" smtClean="0"/>
              <a:t>:</a:t>
            </a:r>
          </a:p>
          <a:p>
            <a:pPr marL="0" lvl="0" indent="0">
              <a:buNone/>
            </a:pPr>
            <a:endParaRPr lang="en-AU" dirty="0"/>
          </a:p>
          <a:p>
            <a:pPr lvl="1"/>
            <a:r>
              <a:rPr lang="en-AU" dirty="0" err="1" smtClean="0"/>
              <a:t>Eg</a:t>
            </a:r>
            <a:r>
              <a:rPr lang="en-AU" dirty="0" smtClean="0"/>
              <a:t>: More </a:t>
            </a:r>
            <a:r>
              <a:rPr lang="en-AU" dirty="0"/>
              <a:t>red-headed people might randomly have kids in one generation, increasing the allele frequency for red hair, then the next generation they may have less, decreasing the frequency. </a:t>
            </a:r>
            <a:r>
              <a:rPr lang="en-AU" dirty="0" smtClean="0"/>
              <a:t>The generation after that, there may be more again.</a:t>
            </a:r>
            <a:endParaRPr lang="en-AU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2846" y="400913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600" b="1" dirty="0" smtClean="0">
                <a:latin typeface="+mn-lt"/>
              </a:rPr>
              <a:t>Genetic Drift is Non-Directional</a:t>
            </a:r>
            <a:endParaRPr lang="en-AU" sz="3600" b="1" dirty="0">
              <a:latin typeface="+mn-lt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47" y="3596639"/>
            <a:ext cx="5825262" cy="2970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0" y="6519446"/>
            <a:ext cx="5077097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Describe how genetic drift is non-directional.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4174180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0961" y="400913"/>
            <a:ext cx="11974286" cy="896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b="1" dirty="0" smtClean="0">
                <a:latin typeface="+mn-lt"/>
              </a:rPr>
              <a:t>Genetic Drift is Non-Adaptive and not influenced by the environment </a:t>
            </a:r>
            <a:endParaRPr lang="en-AU" sz="3200" b="1" dirty="0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2846" y="1297577"/>
            <a:ext cx="10900954" cy="2760617"/>
          </a:xfrm>
        </p:spPr>
        <p:txBody>
          <a:bodyPr/>
          <a:lstStyle/>
          <a:p>
            <a:r>
              <a:rPr lang="en-AU" dirty="0" smtClean="0"/>
              <a:t>The </a:t>
            </a:r>
            <a:r>
              <a:rPr lang="en-AU" dirty="0"/>
              <a:t>change in allele frequency doesn’t cause an adaptive advantage in the </a:t>
            </a:r>
            <a:r>
              <a:rPr lang="en-AU" dirty="0" smtClean="0"/>
              <a:t>environment </a:t>
            </a:r>
          </a:p>
          <a:p>
            <a:pPr lvl="1"/>
            <a:r>
              <a:rPr lang="en-AU" dirty="0" smtClean="0"/>
              <a:t>Doesn’t increase chance of survival or reproduction.</a:t>
            </a:r>
          </a:p>
          <a:p>
            <a:pPr marL="457200" lvl="1" indent="0">
              <a:buNone/>
            </a:pPr>
            <a:endParaRPr lang="en-AU" dirty="0" smtClean="0"/>
          </a:p>
          <a:p>
            <a:pPr lvl="1"/>
            <a:r>
              <a:rPr lang="en-AU" dirty="0" err="1" smtClean="0"/>
              <a:t>Eg</a:t>
            </a:r>
            <a:r>
              <a:rPr lang="en-AU" dirty="0" smtClean="0"/>
              <a:t>: an random increase in the allele frequency for straight hair doesn’t cause an advantage.  The next generation there may be a random decrease based on the randomness in reproduction.</a:t>
            </a:r>
            <a:endParaRPr lang="en-AU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2846" y="4132536"/>
            <a:ext cx="9884228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AU" sz="3600" b="1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519446"/>
            <a:ext cx="8473440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Describe how genetic drift is non-adaptive and not influenced by the environment.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2742829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069" y="222387"/>
            <a:ext cx="10585268" cy="634082"/>
          </a:xfrm>
        </p:spPr>
        <p:txBody>
          <a:bodyPr>
            <a:noAutofit/>
          </a:bodyPr>
          <a:lstStyle/>
          <a:p>
            <a:r>
              <a:rPr lang="en-AU" sz="3600" b="1" dirty="0">
                <a:latin typeface="+mn-lt"/>
              </a:rPr>
              <a:t>Evidence for Genetic Drift – The “Dunkers”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08" y="1159579"/>
            <a:ext cx="11029406" cy="5001419"/>
          </a:xfrm>
        </p:spPr>
        <p:txBody>
          <a:bodyPr>
            <a:normAutofit/>
          </a:bodyPr>
          <a:lstStyle/>
          <a:p>
            <a:r>
              <a:rPr lang="en-AU" sz="2400" dirty="0"/>
              <a:t>USA religious sect in Pennsylvania – similar to Amish</a:t>
            </a:r>
          </a:p>
          <a:p>
            <a:pPr lvl="1"/>
            <a:r>
              <a:rPr lang="en-AU" sz="2000" dirty="0"/>
              <a:t>Originally from a population of German Baptists from Hesse in Germany – arrived in USA </a:t>
            </a:r>
            <a:r>
              <a:rPr lang="en-AU" sz="2000" dirty="0" err="1"/>
              <a:t>approx</a:t>
            </a:r>
            <a:r>
              <a:rPr lang="en-AU" sz="2000" dirty="0"/>
              <a:t> 300 years </a:t>
            </a:r>
            <a:r>
              <a:rPr lang="en-AU" sz="2000" dirty="0" smtClean="0"/>
              <a:t>ago.</a:t>
            </a:r>
            <a:endParaRPr lang="en-AU" sz="2000" dirty="0"/>
          </a:p>
          <a:p>
            <a:pPr lvl="1"/>
            <a:r>
              <a:rPr lang="en-AU" sz="2000" dirty="0"/>
              <a:t>Only marry and reproduce within their </a:t>
            </a:r>
            <a:r>
              <a:rPr lang="en-AU" sz="2000" dirty="0" smtClean="0"/>
              <a:t>community.</a:t>
            </a:r>
            <a:endParaRPr lang="en-AU" sz="2000" dirty="0"/>
          </a:p>
          <a:p>
            <a:r>
              <a:rPr lang="en-AU" sz="2400" dirty="0"/>
              <a:t>Studies done to comparing allele frequencies Dunkers with surrounding American community AND modern day Germans from Hesse</a:t>
            </a:r>
          </a:p>
          <a:p>
            <a:pPr lvl="1"/>
            <a:r>
              <a:rPr lang="en-AU" sz="2000" dirty="0"/>
              <a:t>Dunkers have different allele frequencies to modern day Germans from Hesse AND surrounding American community.  </a:t>
            </a:r>
            <a:endParaRPr lang="en-AU" sz="2000" dirty="0" smtClean="0"/>
          </a:p>
          <a:p>
            <a:pPr lvl="1"/>
            <a:r>
              <a:rPr lang="en-AU" sz="2000" dirty="0" smtClean="0"/>
              <a:t>Environment </a:t>
            </a:r>
            <a:r>
              <a:rPr lang="en-AU" sz="2000" dirty="0"/>
              <a:t>of surrounding </a:t>
            </a:r>
            <a:r>
              <a:rPr lang="en-AU" sz="2000" dirty="0" smtClean="0"/>
              <a:t>mainstream USA community </a:t>
            </a:r>
            <a:r>
              <a:rPr lang="en-AU" sz="2000" dirty="0"/>
              <a:t>the same as for Dunkers, therefore </a:t>
            </a:r>
            <a:r>
              <a:rPr lang="en-AU" sz="2000" dirty="0" smtClean="0"/>
              <a:t>differences </a:t>
            </a:r>
            <a:r>
              <a:rPr lang="en-AU" sz="2000" dirty="0"/>
              <a:t>in allele frequency must be due </a:t>
            </a:r>
            <a:r>
              <a:rPr lang="en-AU" sz="2000" dirty="0" smtClean="0"/>
              <a:t>to random drift as natural selection can’t be the reason – same environment.</a:t>
            </a:r>
            <a:endParaRPr lang="en-AU" sz="2000" dirty="0"/>
          </a:p>
          <a:p>
            <a:pPr lvl="1"/>
            <a:endParaRPr lang="en-AU" sz="2000" dirty="0"/>
          </a:p>
          <a:p>
            <a:pPr lvl="1"/>
            <a:endParaRPr lang="en-AU" sz="1600" dirty="0"/>
          </a:p>
          <a:p>
            <a:endParaRPr lang="en-AU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891" y="4610321"/>
            <a:ext cx="5254389" cy="2038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519446"/>
            <a:ext cx="5172891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Give an example of evidence for genetic drift.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3278727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8674" y="239804"/>
            <a:ext cx="8142515" cy="778098"/>
          </a:xfrm>
        </p:spPr>
        <p:txBody>
          <a:bodyPr>
            <a:normAutofit fontScale="90000"/>
          </a:bodyPr>
          <a:lstStyle/>
          <a:p>
            <a:r>
              <a:rPr lang="en-AU" sz="3600" b="1" dirty="0">
                <a:latin typeface="+mn-lt"/>
              </a:rPr>
              <a:t>Genetic </a:t>
            </a:r>
            <a:r>
              <a:rPr lang="en-AU" sz="3600" b="1" dirty="0" smtClean="0">
                <a:latin typeface="+mn-lt"/>
              </a:rPr>
              <a:t>Drift Example:  </a:t>
            </a:r>
            <a:r>
              <a:rPr lang="en-AU" sz="3600" b="1" dirty="0">
                <a:latin typeface="+mn-lt"/>
              </a:rPr>
              <a:t>The Founder Effect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8045" y="1124744"/>
            <a:ext cx="11059886" cy="5400600"/>
          </a:xfrm>
        </p:spPr>
        <p:txBody>
          <a:bodyPr>
            <a:normAutofit/>
          </a:bodyPr>
          <a:lstStyle/>
          <a:p>
            <a:r>
              <a:rPr lang="en-AU" dirty="0"/>
              <a:t>Occurs when a small group moves away from homeland and establishes an isolated community, which later breeds and </a:t>
            </a:r>
            <a:r>
              <a:rPr lang="en-AU" dirty="0" smtClean="0"/>
              <a:t>expands</a:t>
            </a:r>
          </a:p>
          <a:p>
            <a:pPr marL="0" indent="0">
              <a:buNone/>
            </a:pPr>
            <a:endParaRPr lang="en-AU" dirty="0"/>
          </a:p>
          <a:p>
            <a:pPr lvl="1"/>
            <a:r>
              <a:rPr lang="en-AU" dirty="0"/>
              <a:t>Small sample of homeland population is not likely to have exact same allele frequency as whole </a:t>
            </a:r>
            <a:r>
              <a:rPr lang="en-AU" dirty="0" smtClean="0"/>
              <a:t>population.</a:t>
            </a:r>
          </a:p>
          <a:p>
            <a:pPr marL="457200" lvl="1" indent="0">
              <a:buNone/>
            </a:pPr>
            <a:endParaRPr lang="en-AU" dirty="0"/>
          </a:p>
          <a:p>
            <a:pPr lvl="1"/>
            <a:r>
              <a:rPr lang="en-AU" dirty="0"/>
              <a:t>As isolated population expands, so does the new allele frequency.</a:t>
            </a:r>
          </a:p>
        </p:txBody>
      </p:sp>
      <p:pic>
        <p:nvPicPr>
          <p:cNvPr id="3074" name="Picture 2" descr="Allele Distribution | BioNinj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377" y="4176711"/>
            <a:ext cx="5686425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6519446"/>
            <a:ext cx="4511040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Define and explain the Founder Effect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261299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469" y="274638"/>
            <a:ext cx="9836331" cy="994122"/>
          </a:xfrm>
        </p:spPr>
        <p:txBody>
          <a:bodyPr>
            <a:noAutofit/>
          </a:bodyPr>
          <a:lstStyle/>
          <a:p>
            <a:r>
              <a:rPr lang="en-AU" sz="3600" b="1" dirty="0" smtClean="0">
                <a:latin typeface="+mn-lt"/>
              </a:rPr>
              <a:t>Genetic Drift “Founder Effect” </a:t>
            </a:r>
            <a:r>
              <a:rPr lang="en-AU" sz="3600" b="1" dirty="0">
                <a:latin typeface="+mn-lt"/>
              </a:rPr>
              <a:t>example:  </a:t>
            </a:r>
            <a:r>
              <a:rPr lang="en-AU" sz="3600" b="1" dirty="0" smtClean="0">
                <a:latin typeface="+mn-lt"/>
              </a:rPr>
              <a:t/>
            </a:r>
            <a:br>
              <a:rPr lang="en-AU" sz="3600" b="1" dirty="0" smtClean="0">
                <a:latin typeface="+mn-lt"/>
              </a:rPr>
            </a:br>
            <a:r>
              <a:rPr lang="en-AU" sz="3600" b="1" dirty="0" smtClean="0">
                <a:latin typeface="+mn-lt"/>
              </a:rPr>
              <a:t>Pitcairn </a:t>
            </a:r>
            <a:r>
              <a:rPr lang="en-AU" sz="3600" b="1" dirty="0">
                <a:latin typeface="+mn-lt"/>
              </a:rPr>
              <a:t>Islanders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469" y="1268761"/>
            <a:ext cx="9836331" cy="2253533"/>
          </a:xfrm>
        </p:spPr>
        <p:txBody>
          <a:bodyPr>
            <a:normAutofit/>
          </a:bodyPr>
          <a:lstStyle/>
          <a:p>
            <a:r>
              <a:rPr lang="en-AU" sz="2400" dirty="0"/>
              <a:t>In 1790, Pitcairn Island was populated by:</a:t>
            </a:r>
          </a:p>
          <a:p>
            <a:pPr lvl="1"/>
            <a:r>
              <a:rPr lang="en-AU" sz="2000" dirty="0"/>
              <a:t>9 mutineers from the Bounty</a:t>
            </a:r>
          </a:p>
          <a:p>
            <a:pPr lvl="1"/>
            <a:r>
              <a:rPr lang="en-AU" sz="2000" dirty="0"/>
              <a:t>6 men, 12 women Polynesians</a:t>
            </a:r>
          </a:p>
          <a:p>
            <a:r>
              <a:rPr lang="en-AU" sz="2400" dirty="0"/>
              <a:t>Geographical isolation, few newcomers</a:t>
            </a:r>
          </a:p>
          <a:p>
            <a:pPr lvl="1"/>
            <a:r>
              <a:rPr lang="en-AU" sz="2000" dirty="0" smtClean="0"/>
              <a:t>Descendants </a:t>
            </a:r>
            <a:r>
              <a:rPr lang="en-AU" sz="2000" dirty="0"/>
              <a:t>show less genetic </a:t>
            </a:r>
            <a:r>
              <a:rPr lang="en-AU" sz="2000" dirty="0" smtClean="0"/>
              <a:t>diversity (and fewer surnames), </a:t>
            </a:r>
            <a:r>
              <a:rPr lang="en-AU" sz="2000" dirty="0"/>
              <a:t>and different gene </a:t>
            </a:r>
            <a:r>
              <a:rPr lang="en-AU" sz="2000" dirty="0" smtClean="0"/>
              <a:t>frequencies compared to </a:t>
            </a:r>
            <a:r>
              <a:rPr lang="en-AU" sz="2000" dirty="0"/>
              <a:t>general populations.</a:t>
            </a:r>
          </a:p>
          <a:p>
            <a:pPr marL="457200" lvl="1" indent="0">
              <a:buNone/>
            </a:pPr>
            <a:endParaRPr lang="en-AU" sz="2000" dirty="0"/>
          </a:p>
          <a:p>
            <a:pPr marL="0" indent="0">
              <a:buNone/>
            </a:pPr>
            <a:endParaRPr lang="en-AU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632" y="3609379"/>
            <a:ext cx="4037214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74469" y="3522294"/>
            <a:ext cx="6740434" cy="2710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/>
              <a:t>Pitcairn Island </a:t>
            </a:r>
            <a:r>
              <a:rPr lang="en-AU" sz="2400" dirty="0" smtClean="0"/>
              <a:t>descendants </a:t>
            </a:r>
            <a:r>
              <a:rPr lang="en-AU" sz="2400" dirty="0"/>
              <a:t>at greater risk of cardiovascular disease due to </a:t>
            </a:r>
            <a:r>
              <a:rPr lang="en-AU" sz="2400" dirty="0" smtClean="0"/>
              <a:t>this – the original inhabitants would have randomly had a greater allele frequency for cardiovascular disease.</a:t>
            </a:r>
            <a:endParaRPr lang="en-AU" sz="2400" dirty="0"/>
          </a:p>
          <a:p>
            <a:pPr marL="457200" lvl="1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519446"/>
            <a:ext cx="4554583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Give an example of the Founder Effect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2466078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8674" y="239804"/>
            <a:ext cx="8708572" cy="778098"/>
          </a:xfrm>
        </p:spPr>
        <p:txBody>
          <a:bodyPr>
            <a:normAutofit/>
          </a:bodyPr>
          <a:lstStyle/>
          <a:p>
            <a:r>
              <a:rPr lang="en-AU" sz="3600" b="1" dirty="0">
                <a:latin typeface="+mn-lt"/>
              </a:rPr>
              <a:t>Genetic </a:t>
            </a:r>
            <a:r>
              <a:rPr lang="en-AU" sz="3600" b="1" dirty="0" smtClean="0">
                <a:latin typeface="+mn-lt"/>
              </a:rPr>
              <a:t>Drift Example:  </a:t>
            </a:r>
            <a:r>
              <a:rPr lang="en-AU" sz="3600" b="1" dirty="0">
                <a:latin typeface="+mn-lt"/>
              </a:rPr>
              <a:t>The </a:t>
            </a:r>
            <a:r>
              <a:rPr lang="en-AU" sz="3600" b="1" dirty="0" smtClean="0">
                <a:latin typeface="+mn-lt"/>
              </a:rPr>
              <a:t>Bottleneck Effect</a:t>
            </a:r>
            <a:endParaRPr lang="en-AU" sz="3600" b="1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8045" y="1124744"/>
            <a:ext cx="6453051" cy="5400600"/>
          </a:xfrm>
        </p:spPr>
        <p:txBody>
          <a:bodyPr>
            <a:normAutofit/>
          </a:bodyPr>
          <a:lstStyle/>
          <a:p>
            <a:r>
              <a:rPr lang="en-AU" dirty="0"/>
              <a:t>Occurs when </a:t>
            </a:r>
            <a:r>
              <a:rPr lang="en-AU" dirty="0" smtClean="0"/>
              <a:t>natural disaster severely reduces population size of an isolated population:</a:t>
            </a:r>
          </a:p>
          <a:p>
            <a:pPr marL="0" indent="0">
              <a:buNone/>
            </a:pPr>
            <a:endParaRPr lang="en-AU" dirty="0"/>
          </a:p>
          <a:p>
            <a:pPr lvl="1"/>
            <a:r>
              <a:rPr lang="en-AU" dirty="0"/>
              <a:t>Small </a:t>
            </a:r>
            <a:r>
              <a:rPr lang="en-AU" dirty="0" smtClean="0"/>
              <a:t>sample </a:t>
            </a:r>
            <a:r>
              <a:rPr lang="en-AU" dirty="0"/>
              <a:t>of homeland population is not likely to have exact same allele frequency as whole </a:t>
            </a:r>
            <a:r>
              <a:rPr lang="en-AU" dirty="0" smtClean="0"/>
              <a:t>population.</a:t>
            </a:r>
          </a:p>
          <a:p>
            <a:pPr marL="457200" lvl="1" indent="0">
              <a:buNone/>
            </a:pPr>
            <a:endParaRPr lang="en-AU" dirty="0"/>
          </a:p>
          <a:p>
            <a:pPr lvl="1"/>
            <a:r>
              <a:rPr lang="en-AU" dirty="0"/>
              <a:t>As isolated population expands, so does the new allele frequency.</a:t>
            </a:r>
          </a:p>
        </p:txBody>
      </p:sp>
      <p:pic>
        <p:nvPicPr>
          <p:cNvPr id="2050" name="Picture 2" descr="Bottleneck Effect | DragonflyIssuesInEvolution13 Wiki | Fand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969" y="1350917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6519446"/>
            <a:ext cx="4737463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Define and explain the Bottleneck Effect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86037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4" y="199185"/>
            <a:ext cx="8229600" cy="562074"/>
          </a:xfrm>
        </p:spPr>
        <p:txBody>
          <a:bodyPr>
            <a:noAutofit/>
          </a:bodyPr>
          <a:lstStyle/>
          <a:p>
            <a:r>
              <a:rPr lang="en-AU" sz="3600" b="1" dirty="0" smtClean="0">
                <a:latin typeface="+mn-lt"/>
              </a:rPr>
              <a:t>Bottleneck effect example:  </a:t>
            </a:r>
            <a:r>
              <a:rPr lang="en-AU" sz="3600" b="1" dirty="0" err="1" smtClean="0">
                <a:latin typeface="+mn-lt"/>
              </a:rPr>
              <a:t>Pingelap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194" y="1052737"/>
            <a:ext cx="9962606" cy="5073427"/>
          </a:xfrm>
        </p:spPr>
        <p:txBody>
          <a:bodyPr>
            <a:normAutofit/>
          </a:bodyPr>
          <a:lstStyle/>
          <a:p>
            <a:r>
              <a:rPr lang="en-AU" sz="2400" dirty="0" err="1"/>
              <a:t>Pingelap</a:t>
            </a:r>
            <a:r>
              <a:rPr lang="en-AU" sz="2400" dirty="0"/>
              <a:t>:  island in M</a:t>
            </a:r>
            <a:r>
              <a:rPr lang="en-AU" sz="2400" dirty="0" smtClean="0"/>
              <a:t>icronesia</a:t>
            </a:r>
            <a:endParaRPr lang="en-AU" sz="2400" dirty="0"/>
          </a:p>
          <a:p>
            <a:r>
              <a:rPr lang="en-AU" sz="2400" dirty="0"/>
              <a:t>1775:  typhoon wiped population down to 20 individuals</a:t>
            </a:r>
          </a:p>
          <a:p>
            <a:r>
              <a:rPr lang="en-AU" sz="2400" dirty="0"/>
              <a:t>Among survivors:  one person who carried allele for </a:t>
            </a:r>
            <a:r>
              <a:rPr lang="en-AU" sz="2400" i="1" dirty="0" err="1"/>
              <a:t>achromatopsia</a:t>
            </a:r>
            <a:r>
              <a:rPr lang="en-AU" sz="2400" i="1" dirty="0"/>
              <a:t> </a:t>
            </a:r>
            <a:r>
              <a:rPr lang="en-AU" sz="2400" dirty="0"/>
              <a:t>(total colour blindness)</a:t>
            </a:r>
          </a:p>
          <a:p>
            <a:r>
              <a:rPr lang="en-AU" sz="2400" dirty="0"/>
              <a:t>After multiple generations:</a:t>
            </a:r>
          </a:p>
          <a:p>
            <a:pPr lvl="1"/>
            <a:r>
              <a:rPr lang="en-AU" sz="2000" dirty="0"/>
              <a:t>incidence of </a:t>
            </a:r>
            <a:r>
              <a:rPr lang="en-AU" sz="2000" dirty="0" err="1"/>
              <a:t>achromatopsia</a:t>
            </a:r>
            <a:r>
              <a:rPr lang="en-AU" sz="2000" dirty="0"/>
              <a:t> on </a:t>
            </a:r>
            <a:r>
              <a:rPr lang="en-AU" sz="2000" dirty="0" err="1"/>
              <a:t>Pingelap</a:t>
            </a:r>
            <a:r>
              <a:rPr lang="en-AU" sz="2000" dirty="0"/>
              <a:t> is 5%</a:t>
            </a:r>
          </a:p>
          <a:p>
            <a:pPr lvl="1"/>
            <a:r>
              <a:rPr lang="en-AU" sz="2000" dirty="0"/>
              <a:t>30% of population carriers.</a:t>
            </a:r>
          </a:p>
          <a:p>
            <a:pPr lvl="1"/>
            <a:r>
              <a:rPr lang="en-AU" sz="2000" dirty="0"/>
              <a:t>Compare to rest of world: incidence 0.0033%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803" y="3013166"/>
            <a:ext cx="4060765" cy="3454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634" y="4516012"/>
            <a:ext cx="5443364" cy="1951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6519446"/>
            <a:ext cx="4772297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Give an example of the Bottleneck Effect.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3949861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226275"/>
              </p:ext>
            </p:extLst>
          </p:nvPr>
        </p:nvGraphicFramePr>
        <p:xfrm>
          <a:off x="165463" y="75233"/>
          <a:ext cx="11845562" cy="6664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2982">
                  <a:extLst>
                    <a:ext uri="{9D8B030D-6E8A-4147-A177-3AD203B41FA5}">
                      <a16:colId xmlns:a16="http://schemas.microsoft.com/office/drawing/2014/main" val="3955304084"/>
                    </a:ext>
                  </a:extLst>
                </a:gridCol>
                <a:gridCol w="7312580">
                  <a:extLst>
                    <a:ext uri="{9D8B030D-6E8A-4147-A177-3AD203B41FA5}">
                      <a16:colId xmlns:a16="http://schemas.microsoft.com/office/drawing/2014/main" val="2642575247"/>
                    </a:ext>
                  </a:extLst>
                </a:gridCol>
              </a:tblGrid>
              <a:tr h="365245">
                <a:tc>
                  <a:txBody>
                    <a:bodyPr/>
                    <a:lstStyle/>
                    <a:p>
                      <a:r>
                        <a:rPr lang="en-AU" smtClean="0"/>
                        <a:t>Date: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Huma</a:t>
                      </a:r>
                      <a:r>
                        <a:rPr lang="en-AU" baseline="0" dirty="0" smtClean="0"/>
                        <a:t>n Biology Year 12 ATAR 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475727"/>
                  </a:ext>
                </a:extLst>
              </a:tr>
              <a:tr h="4256287">
                <a:tc rowSpan="2">
                  <a:txBody>
                    <a:bodyPr/>
                    <a:lstStyle/>
                    <a:p>
                      <a:r>
                        <a:rPr lang="en-AU" sz="1600" b="1" dirty="0" smtClean="0"/>
                        <a:t>Do</a:t>
                      </a:r>
                      <a:r>
                        <a:rPr lang="en-AU" sz="1600" b="1" baseline="0" dirty="0" smtClean="0"/>
                        <a:t> Now</a:t>
                      </a:r>
                    </a:p>
                    <a:p>
                      <a:endParaRPr lang="en-AU" sz="1600" b="1" baseline="0" dirty="0" smtClean="0"/>
                    </a:p>
                    <a:p>
                      <a:r>
                        <a:rPr lang="en-AU" sz="1600" b="0" baseline="0" dirty="0" smtClean="0"/>
                        <a:t>Get out your equipment and textbook.</a:t>
                      </a:r>
                    </a:p>
                    <a:p>
                      <a:endParaRPr lang="en-AU" sz="1600" b="0" baseline="0" dirty="0" smtClean="0"/>
                    </a:p>
                    <a:p>
                      <a:r>
                        <a:rPr lang="en-AU" sz="1600" b="1" dirty="0" smtClean="0"/>
                        <a:t>Lesson Agenda</a:t>
                      </a:r>
                    </a:p>
                    <a:p>
                      <a:r>
                        <a:rPr lang="en-AU" sz="1600" b="0" baseline="0" dirty="0" smtClean="0"/>
                        <a:t>1: Do Now</a:t>
                      </a:r>
                    </a:p>
                    <a:p>
                      <a:r>
                        <a:rPr lang="en-AU" sz="1600" b="0" baseline="0" dirty="0" smtClean="0"/>
                        <a:t>2: Changes to Allele Frequencies in Gene Pools</a:t>
                      </a:r>
                    </a:p>
                    <a:p>
                      <a:r>
                        <a:rPr lang="en-AU" sz="1600" b="0" baseline="0" dirty="0" smtClean="0"/>
                        <a:t>3: Start on the Review Worksheet</a:t>
                      </a:r>
                      <a:endParaRPr lang="en-AU" sz="1600" b="0" i="0" baseline="0" dirty="0" smtClean="0"/>
                    </a:p>
                    <a:p>
                      <a:r>
                        <a:rPr lang="en-AU" sz="1600" b="0" i="0" baseline="0" dirty="0" smtClean="0"/>
                        <a:t>4: Lesson summary and wind-up</a:t>
                      </a:r>
                    </a:p>
                    <a:p>
                      <a:endParaRPr lang="en-AU" sz="1600" b="0" i="0" baseline="0" dirty="0" smtClean="0"/>
                    </a:p>
                    <a:p>
                      <a:r>
                        <a:rPr lang="en-AU" sz="1600" b="1" i="0" baseline="0" dirty="0" smtClean="0"/>
                        <a:t>Suggested Study</a:t>
                      </a:r>
                    </a:p>
                    <a:p>
                      <a:endParaRPr lang="en-AU" sz="1600" b="1" i="0" baseline="0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600" b="0" i="0" baseline="0" dirty="0" smtClean="0"/>
                        <a:t>Complete review worksheet, then mark and correct using the answer key on Connect (compulsory).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0" i="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0" i="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600" b="1" i="0" baseline="0" dirty="0" smtClean="0"/>
                        <a:t>NEXT LESSON</a:t>
                      </a:r>
                      <a:endParaRPr lang="en-AU" sz="1600" b="0" i="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0" i="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Evolution by </a:t>
                      </a:r>
                      <a:r>
                        <a:rPr lang="en-AU" sz="1600" b="0" i="0" baseline="0" smtClean="0"/>
                        <a:t>Natural Selection</a:t>
                      </a:r>
                      <a:endParaRPr lang="en-AU" sz="1600" b="0" i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/>
                        <a:t>Learning</a:t>
                      </a:r>
                      <a:r>
                        <a:rPr lang="en-AU" sz="1600" b="1" baseline="0" dirty="0" smtClean="0"/>
                        <a:t> Aims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List reasons why allele frequency may change within gene pools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Define and give examples of gene flow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Discuss barriers to gene flow, and provide examples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List advantages and disadvantages of barriers to gene flow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Define and briefly explain genetic drift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Give examples to describe how genetic drift is: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Random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Non-directional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Non-adaptive and not influenced by environment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Give an example to show evidence for genetic drift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Define and explain the Founder Effect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Give an example of the Founder Effect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Define and explain the Bottleneck Effect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Give an example of the Bottleneck Effect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345155"/>
                  </a:ext>
                </a:extLst>
              </a:tr>
              <a:tr h="1982710">
                <a:tc vMerge="1">
                  <a:txBody>
                    <a:bodyPr/>
                    <a:lstStyle/>
                    <a:p>
                      <a:endParaRPr lang="en-AU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/>
                        <a:t>Key Vocabulary</a:t>
                      </a:r>
                    </a:p>
                    <a:p>
                      <a:endParaRPr lang="en-AU" sz="1600" b="1" dirty="0" smtClean="0"/>
                    </a:p>
                    <a:p>
                      <a:r>
                        <a:rPr lang="en-AU" sz="1600" b="0" dirty="0" smtClean="0"/>
                        <a:t>Gene</a:t>
                      </a:r>
                      <a:r>
                        <a:rPr lang="en-AU" sz="1600" b="0" baseline="0" dirty="0" smtClean="0"/>
                        <a:t> Pool</a:t>
                      </a:r>
                    </a:p>
                    <a:p>
                      <a:r>
                        <a:rPr lang="en-AU" sz="1600" b="0" baseline="0" dirty="0" smtClean="0"/>
                        <a:t>Allele</a:t>
                      </a:r>
                    </a:p>
                    <a:p>
                      <a:r>
                        <a:rPr lang="en-AU" sz="1600" b="0" baseline="0" dirty="0" smtClean="0"/>
                        <a:t>Frequency</a:t>
                      </a:r>
                    </a:p>
                    <a:p>
                      <a:r>
                        <a:rPr lang="en-AU" sz="1600" b="0" baseline="0" dirty="0" smtClean="0"/>
                        <a:t>Gene Flow</a:t>
                      </a:r>
                    </a:p>
                    <a:p>
                      <a:r>
                        <a:rPr lang="en-AU" sz="1600" b="0" baseline="0" dirty="0" smtClean="0"/>
                        <a:t>Genetic Drift</a:t>
                      </a:r>
                      <a:endParaRPr lang="en-AU" sz="1600" b="0" dirty="0" smtClean="0"/>
                    </a:p>
                    <a:p>
                      <a:endParaRPr lang="en-AU" sz="1600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35741"/>
                  </a:ext>
                </a:extLst>
              </a:tr>
            </a:tbl>
          </a:graphicData>
        </a:graphic>
      </p:graphicFrame>
      <p:pic>
        <p:nvPicPr>
          <p:cNvPr id="1026" name="Picture 2" descr="53 Positive Quotes: Motivational, Inspirational Quotes and Captions | Real  Simp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258" y="3643673"/>
            <a:ext cx="3095767" cy="309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03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361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Introduction</a:t>
            </a:r>
            <a:endParaRPr lang="en-AU" sz="3600" b="1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079683"/>
          </a:xfrm>
        </p:spPr>
        <p:txBody>
          <a:bodyPr>
            <a:normAutofit/>
          </a:bodyPr>
          <a:lstStyle/>
          <a:p>
            <a:r>
              <a:rPr lang="en-AU" dirty="0" smtClean="0"/>
              <a:t>Allele frequency can change within gene pools</a:t>
            </a:r>
          </a:p>
          <a:p>
            <a:r>
              <a:rPr lang="en-AU" dirty="0" smtClean="0"/>
              <a:t>This can be due to:</a:t>
            </a:r>
          </a:p>
          <a:p>
            <a:pPr lvl="1"/>
            <a:r>
              <a:rPr lang="en-AU" dirty="0" smtClean="0"/>
              <a:t>Gene flow between populations</a:t>
            </a:r>
          </a:p>
          <a:p>
            <a:pPr lvl="1"/>
            <a:r>
              <a:rPr lang="en-AU" dirty="0" smtClean="0"/>
              <a:t>Random genetic drift including</a:t>
            </a:r>
          </a:p>
          <a:p>
            <a:pPr lvl="2"/>
            <a:r>
              <a:rPr lang="en-AU" dirty="0" smtClean="0"/>
              <a:t>Founder Effect</a:t>
            </a:r>
          </a:p>
          <a:p>
            <a:pPr lvl="2"/>
            <a:r>
              <a:rPr lang="en-AU" dirty="0" smtClean="0"/>
              <a:t>Bottleneck Effect</a:t>
            </a:r>
          </a:p>
          <a:p>
            <a:pPr lvl="1"/>
            <a:r>
              <a:rPr lang="en-AU" dirty="0" smtClean="0"/>
              <a:t>Natural Selection </a:t>
            </a:r>
            <a:endParaRPr lang="en-AU" dirty="0"/>
          </a:p>
        </p:txBody>
      </p:sp>
      <p:sp>
        <p:nvSpPr>
          <p:cNvPr id="2" name="TextBox 1"/>
          <p:cNvSpPr txBox="1"/>
          <p:nvPr/>
        </p:nvSpPr>
        <p:spPr>
          <a:xfrm>
            <a:off x="5486400" y="6519446"/>
            <a:ext cx="6705600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List reasons why allele frequency may change within gene pools.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3339739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429" y="274638"/>
            <a:ext cx="9775371" cy="634082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Gene Flow and Allele frequency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017" y="1052737"/>
            <a:ext cx="9344297" cy="5073427"/>
          </a:xfrm>
        </p:spPr>
        <p:txBody>
          <a:bodyPr>
            <a:normAutofit/>
          </a:bodyPr>
          <a:lstStyle/>
          <a:p>
            <a:r>
              <a:rPr lang="en-AU" dirty="0"/>
              <a:t>Flow of genes from one population to another with human migration and inter-breeding</a:t>
            </a:r>
            <a:r>
              <a:rPr lang="en-AU" dirty="0" smtClean="0"/>
              <a:t>.</a:t>
            </a:r>
          </a:p>
          <a:p>
            <a:pPr marL="0" indent="0">
              <a:buNone/>
            </a:pPr>
            <a:endParaRPr lang="en-AU" dirty="0"/>
          </a:p>
          <a:p>
            <a:pPr lvl="1"/>
            <a:r>
              <a:rPr lang="en-AU" dirty="0"/>
              <a:t>Example:  Rhesus factor in Chinese population:</a:t>
            </a:r>
          </a:p>
          <a:p>
            <a:pPr lvl="2"/>
            <a:r>
              <a:rPr lang="en-AU" dirty="0"/>
              <a:t>In the past, Chinese population was Rh negative (Rh-</a:t>
            </a:r>
            <a:r>
              <a:rPr lang="en-AU" dirty="0" smtClean="0"/>
              <a:t>): </a:t>
            </a:r>
            <a:r>
              <a:rPr lang="en-AU" dirty="0"/>
              <a:t>no rhesus factor on blood cells.</a:t>
            </a:r>
          </a:p>
          <a:p>
            <a:pPr lvl="2"/>
            <a:endParaRPr lang="en-AU" dirty="0"/>
          </a:p>
          <a:p>
            <a:pPr lvl="2"/>
            <a:r>
              <a:rPr lang="en-AU" dirty="0"/>
              <a:t>European traders and sailors in 16</a:t>
            </a:r>
            <a:r>
              <a:rPr lang="en-AU" baseline="30000" dirty="0"/>
              <a:t>th</a:t>
            </a:r>
            <a:r>
              <a:rPr lang="en-AU" dirty="0"/>
              <a:t> century carried allele for Rhesus factor (Rh +), and interbred with Chinese population.</a:t>
            </a:r>
            <a:br>
              <a:rPr lang="en-AU" dirty="0"/>
            </a:br>
            <a:endParaRPr lang="en-AU" dirty="0"/>
          </a:p>
          <a:p>
            <a:pPr lvl="2"/>
            <a:r>
              <a:rPr lang="en-AU" dirty="0"/>
              <a:t>Some offspring then were Rh+</a:t>
            </a:r>
          </a:p>
          <a:p>
            <a:pPr lvl="2"/>
            <a:endParaRPr lang="en-AU" dirty="0"/>
          </a:p>
          <a:p>
            <a:pPr lvl="2"/>
            <a:r>
              <a:rPr lang="en-AU" dirty="0"/>
              <a:t>Frequency of Rh + allele is still low, but greater than it was pre-European gene flow.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350" y="4252541"/>
            <a:ext cx="1988270" cy="99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32914" y="6519446"/>
            <a:ext cx="4659086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Define and give examples of gene flow.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4122490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429" y="1168288"/>
            <a:ext cx="6235337" cy="5001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/>
              <a:t>Example:  ABO blood group distribution:</a:t>
            </a:r>
          </a:p>
          <a:p>
            <a:r>
              <a:rPr lang="en-AU" sz="2400" dirty="0"/>
              <a:t>East Asian populations have greater frequency of B group allele</a:t>
            </a:r>
            <a:r>
              <a:rPr lang="en-AU" sz="2400" dirty="0" smtClean="0"/>
              <a:t>.</a:t>
            </a:r>
          </a:p>
          <a:p>
            <a:pPr marL="0" indent="0">
              <a:buNone/>
            </a:pPr>
            <a:endParaRPr lang="en-AU" sz="2400" dirty="0"/>
          </a:p>
          <a:p>
            <a:r>
              <a:rPr lang="en-AU" sz="2400" dirty="0"/>
              <a:t>Spread into Europe during Mongol invasions of 12</a:t>
            </a:r>
            <a:r>
              <a:rPr lang="en-AU" sz="2400" baseline="30000" dirty="0"/>
              <a:t>th</a:t>
            </a:r>
            <a:r>
              <a:rPr lang="en-AU" sz="2400" dirty="0"/>
              <a:t> and 13</a:t>
            </a:r>
            <a:r>
              <a:rPr lang="en-AU" sz="2400" baseline="30000" dirty="0"/>
              <a:t>th</a:t>
            </a:r>
            <a:r>
              <a:rPr lang="en-AU" sz="2400" dirty="0"/>
              <a:t> Centuries</a:t>
            </a:r>
            <a:r>
              <a:rPr lang="en-AU" sz="2400" dirty="0" smtClean="0"/>
              <a:t>.</a:t>
            </a:r>
          </a:p>
          <a:p>
            <a:pPr marL="0" indent="0">
              <a:buNone/>
            </a:pPr>
            <a:endParaRPr lang="en-AU" sz="2400" dirty="0"/>
          </a:p>
          <a:p>
            <a:r>
              <a:rPr lang="en-AU" sz="2400" dirty="0"/>
              <a:t>B group more common in Eastern Europe, decreasing in frequency moving west, in line with exposure to Mongol invaders.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766" y="1168288"/>
            <a:ext cx="5279032" cy="3830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35429" y="274638"/>
            <a:ext cx="9775371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600" b="1" smtClean="0">
                <a:latin typeface="+mn-lt"/>
              </a:rPr>
              <a:t>Gene Flow and Allele frequency</a:t>
            </a:r>
            <a:endParaRPr lang="en-AU" sz="3600" b="1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85166" y="6519446"/>
            <a:ext cx="4606834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Define and give examples of gene flow.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3767464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" y="248512"/>
            <a:ext cx="8229600" cy="634082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Barriers to Gene Flow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806" y="1124745"/>
            <a:ext cx="9696994" cy="5001419"/>
          </a:xfrm>
        </p:spPr>
        <p:txBody>
          <a:bodyPr>
            <a:normAutofit/>
          </a:bodyPr>
          <a:lstStyle/>
          <a:p>
            <a:r>
              <a:rPr lang="en-AU" sz="2400" dirty="0"/>
              <a:t>Things that prevent contact and/or interbreeding between populations:</a:t>
            </a:r>
          </a:p>
          <a:p>
            <a:r>
              <a:rPr lang="en-AU" sz="2400" dirty="0"/>
              <a:t>Geographical Barriers</a:t>
            </a:r>
          </a:p>
          <a:p>
            <a:pPr lvl="1"/>
            <a:r>
              <a:rPr lang="en-AU" sz="2000" dirty="0"/>
              <a:t>mountain ranges, oceans, big lakes, deserts, ice sheets</a:t>
            </a:r>
          </a:p>
          <a:p>
            <a:pPr lvl="1"/>
            <a:r>
              <a:rPr lang="en-AU" sz="2000" dirty="0"/>
              <a:t>Isolation over time means different gene pools develop</a:t>
            </a:r>
          </a:p>
          <a:p>
            <a:pPr lvl="1"/>
            <a:r>
              <a:rPr lang="en-AU" sz="2000" dirty="0"/>
              <a:t>Natural selection (more on this later) means advantageous traits for the environment become more common </a:t>
            </a:r>
          </a:p>
          <a:p>
            <a:r>
              <a:rPr lang="en-AU" sz="2400" dirty="0"/>
              <a:t>Socio-cultural Barriers</a:t>
            </a:r>
          </a:p>
          <a:p>
            <a:pPr lvl="1"/>
            <a:r>
              <a:rPr lang="en-AU" sz="2000" dirty="0"/>
              <a:t>Different religion, language, cultural practices, social position can also prevent interbreeding between </a:t>
            </a:r>
            <a:r>
              <a:rPr lang="en-AU" sz="2000" dirty="0" smtClean="0"/>
              <a:t>populations</a:t>
            </a:r>
          </a:p>
          <a:p>
            <a:pPr lvl="1"/>
            <a:r>
              <a:rPr lang="en-AU" sz="2000" dirty="0" smtClean="0"/>
              <a:t>Historical practices of cousin marriage in the </a:t>
            </a:r>
            <a:r>
              <a:rPr lang="en-AU" sz="2000" dirty="0"/>
              <a:t>M</a:t>
            </a:r>
            <a:r>
              <a:rPr lang="en-AU" sz="2000" dirty="0" smtClean="0"/>
              <a:t>editerranean to preserve property and power (cultural isolation) have led to a greater frequency of the allele for Beta Thalassemia.</a:t>
            </a:r>
            <a:endParaRPr lang="en-AU" sz="2000" dirty="0"/>
          </a:p>
          <a:p>
            <a:pPr lvl="1"/>
            <a:r>
              <a:rPr lang="en-AU" sz="2000" dirty="0" err="1"/>
              <a:t>Eg</a:t>
            </a:r>
            <a:r>
              <a:rPr lang="en-AU" sz="2000" dirty="0"/>
              <a:t> Basque people of the Pyrenees mountains: geographical and cultural isolation </a:t>
            </a:r>
            <a:r>
              <a:rPr lang="en-AU" sz="2000" dirty="0">
                <a:sym typeface="Wingdings" panose="05000000000000000000" pitchFamily="2" charset="2"/>
              </a:rPr>
              <a:t> distinctive appearance, unusual blood group allele frequencies.</a:t>
            </a:r>
            <a:endParaRPr lang="en-AU" sz="2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383" y="5559873"/>
            <a:ext cx="4180358" cy="123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519446"/>
            <a:ext cx="5651864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Discuss Barriers to gene flow and provide examples.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2299253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657" y="248512"/>
            <a:ext cx="11177452" cy="706090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Barriers </a:t>
            </a:r>
            <a:r>
              <a:rPr lang="en-AU" sz="3600" b="1" dirty="0">
                <a:latin typeface="+mn-lt"/>
              </a:rPr>
              <a:t>to Gene </a:t>
            </a:r>
            <a:r>
              <a:rPr lang="en-AU" sz="3600" b="1" dirty="0" smtClean="0">
                <a:latin typeface="+mn-lt"/>
              </a:rPr>
              <a:t>Flow -  Disadvantages and Advantages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657" y="1209368"/>
            <a:ext cx="10933612" cy="54599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400" b="1" dirty="0" smtClean="0"/>
              <a:t>Disadvantages</a:t>
            </a:r>
          </a:p>
          <a:p>
            <a:r>
              <a:rPr lang="en-AU" sz="2400" dirty="0" smtClean="0"/>
              <a:t>Greater incidence of genetic disease</a:t>
            </a:r>
          </a:p>
          <a:p>
            <a:pPr lvl="1"/>
            <a:r>
              <a:rPr lang="en-AU" sz="2000" dirty="0" smtClean="0"/>
              <a:t>Small/isolated populations:</a:t>
            </a:r>
            <a:endParaRPr lang="en-AU" sz="2000" dirty="0"/>
          </a:p>
          <a:p>
            <a:pPr lvl="1"/>
            <a:r>
              <a:rPr lang="en-AU" sz="2000" dirty="0"/>
              <a:t>Marriage between close relatives, </a:t>
            </a:r>
            <a:r>
              <a:rPr lang="en-AU" sz="2000" dirty="0" err="1"/>
              <a:t>eg</a:t>
            </a:r>
            <a:r>
              <a:rPr lang="en-AU" sz="2000" dirty="0"/>
              <a:t> cousins, are common</a:t>
            </a:r>
          </a:p>
          <a:p>
            <a:pPr lvl="1"/>
            <a:r>
              <a:rPr lang="en-AU" sz="2000" dirty="0"/>
              <a:t>Means two carriers of a genetic disease are more likely to marry</a:t>
            </a:r>
          </a:p>
          <a:p>
            <a:pPr lvl="1"/>
            <a:r>
              <a:rPr lang="en-AU" sz="2000" dirty="0"/>
              <a:t>Therefore greater incidence of the genetic disease</a:t>
            </a:r>
          </a:p>
          <a:p>
            <a:pPr marL="457200" lvl="1" indent="0">
              <a:buNone/>
            </a:pPr>
            <a:endParaRPr lang="en-AU" sz="2000" dirty="0"/>
          </a:p>
          <a:p>
            <a:r>
              <a:rPr lang="en-AU" sz="2400" dirty="0" smtClean="0"/>
              <a:t>Advantageous genes won’t enter population through migration</a:t>
            </a:r>
          </a:p>
          <a:p>
            <a:pPr marL="0" indent="0">
              <a:buNone/>
            </a:pPr>
            <a:endParaRPr lang="en-AU" sz="2400" b="1" dirty="0" smtClean="0"/>
          </a:p>
          <a:p>
            <a:pPr marL="0" indent="0">
              <a:buNone/>
            </a:pPr>
            <a:r>
              <a:rPr lang="en-AU" sz="2400" b="1" dirty="0" smtClean="0"/>
              <a:t>Advantage</a:t>
            </a:r>
          </a:p>
          <a:p>
            <a:r>
              <a:rPr lang="en-AU" sz="2400" dirty="0" smtClean="0"/>
              <a:t>Barriers to gene flow mean that lethal recessive alleles from other populations are less likely to enter the isolated population.</a:t>
            </a:r>
            <a:endParaRPr lang="en-A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-1" y="6519446"/>
            <a:ext cx="6305007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List disadvantages and advantages of barriers to gene flow.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3495519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446" y="248513"/>
            <a:ext cx="8229600" cy="634082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Genetic Drift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304" y="1052737"/>
            <a:ext cx="5913120" cy="5073427"/>
          </a:xfrm>
        </p:spPr>
        <p:txBody>
          <a:bodyPr>
            <a:normAutofit/>
          </a:bodyPr>
          <a:lstStyle/>
          <a:p>
            <a:r>
              <a:rPr lang="en-AU" sz="2400" dirty="0"/>
              <a:t>Allele frequency change by </a:t>
            </a:r>
            <a:r>
              <a:rPr lang="en-AU" sz="2400" b="1" i="1" dirty="0"/>
              <a:t>chance</a:t>
            </a:r>
            <a:r>
              <a:rPr lang="en-AU" sz="2400" dirty="0"/>
              <a:t>, rather than by natural selection.</a:t>
            </a:r>
          </a:p>
          <a:p>
            <a:r>
              <a:rPr lang="en-AU" sz="2400" dirty="0"/>
              <a:t>Random nature of reproduction can mean some alleles become more frequent by </a:t>
            </a:r>
            <a:r>
              <a:rPr lang="en-AU" sz="2400" dirty="0" smtClean="0"/>
              <a:t>chance.</a:t>
            </a:r>
          </a:p>
          <a:p>
            <a:r>
              <a:rPr lang="en-AU" sz="2400" dirty="0" smtClean="0"/>
              <a:t>Happens in all populations, but can have a larger effect in small populations.</a:t>
            </a:r>
          </a:p>
          <a:p>
            <a:pPr marL="0" indent="0">
              <a:buNone/>
            </a:pPr>
            <a:endParaRPr lang="en-AU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039" y="103894"/>
            <a:ext cx="4500371" cy="6327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04" y="3713881"/>
            <a:ext cx="5825262" cy="2970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559040" y="6519446"/>
            <a:ext cx="4632960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Define and briefly explain genetic drift.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2271179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975360"/>
            <a:ext cx="6392091" cy="5242559"/>
          </a:xfrm>
        </p:spPr>
        <p:txBody>
          <a:bodyPr>
            <a:normAutofit/>
          </a:bodyPr>
          <a:lstStyle/>
          <a:p>
            <a:pPr lvl="0"/>
            <a:r>
              <a:rPr lang="en-AU" dirty="0"/>
              <a:t>Allele frequency changes due to random/chance factors </a:t>
            </a:r>
            <a:r>
              <a:rPr lang="en-AU" dirty="0" err="1"/>
              <a:t>eg</a:t>
            </a:r>
            <a:r>
              <a:rPr lang="en-AU" dirty="0" smtClean="0"/>
              <a:t>:</a:t>
            </a:r>
          </a:p>
          <a:p>
            <a:pPr marL="0" lvl="0" indent="0">
              <a:buNone/>
            </a:pPr>
            <a:endParaRPr lang="en-AU" dirty="0"/>
          </a:p>
          <a:p>
            <a:pPr lvl="1"/>
            <a:r>
              <a:rPr lang="en-AU" dirty="0"/>
              <a:t>A subset of the population becoming isolated</a:t>
            </a:r>
          </a:p>
          <a:p>
            <a:pPr lvl="1"/>
            <a:r>
              <a:rPr lang="en-AU" dirty="0"/>
              <a:t>Migration and interbreeding between populations</a:t>
            </a:r>
          </a:p>
          <a:p>
            <a:pPr lvl="1"/>
            <a:r>
              <a:rPr lang="en-AU" dirty="0"/>
              <a:t>More people with a particular allele having more children through random chance</a:t>
            </a:r>
          </a:p>
          <a:p>
            <a:endParaRPr lang="en-AU" dirty="0" smtClean="0"/>
          </a:p>
          <a:p>
            <a:r>
              <a:rPr lang="en-AU" dirty="0" smtClean="0"/>
              <a:t>Change </a:t>
            </a:r>
            <a:r>
              <a:rPr lang="en-AU" dirty="0"/>
              <a:t>of frequency is neither an advantage nor a disadvantage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2846" y="400913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600" b="1" dirty="0" smtClean="0">
                <a:latin typeface="+mn-lt"/>
              </a:rPr>
              <a:t>Genetic Drift is Random</a:t>
            </a:r>
            <a:endParaRPr lang="en-AU" sz="3600" b="1" dirty="0">
              <a:latin typeface="+mn-lt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891" y="103894"/>
            <a:ext cx="4680520" cy="6580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519446"/>
            <a:ext cx="4528458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Describe how genetic drift is random.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877157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DB77543-55E9-452E-89A0-071F3DF64E93}"/>
</file>

<file path=customXml/itemProps2.xml><?xml version="1.0" encoding="utf-8"?>
<ds:datastoreItem xmlns:ds="http://schemas.openxmlformats.org/officeDocument/2006/customXml" ds:itemID="{ABDE1615-B4D8-44BC-B1C0-E25BA917AF9A}"/>
</file>

<file path=customXml/itemProps3.xml><?xml version="1.0" encoding="utf-8"?>
<ds:datastoreItem xmlns:ds="http://schemas.openxmlformats.org/officeDocument/2006/customXml" ds:itemID="{B320E8DD-1082-4B7A-B270-ED7E51768502}"/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1296</Words>
  <Application>Microsoft Office PowerPoint</Application>
  <PresentationFormat>Widescreen</PresentationFormat>
  <Paragraphs>161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Changes to Allele Frequencies in Gene Pools</vt:lpstr>
      <vt:lpstr>PowerPoint Presentation</vt:lpstr>
      <vt:lpstr>Introduction</vt:lpstr>
      <vt:lpstr>Gene Flow and Allele frequency</vt:lpstr>
      <vt:lpstr>PowerPoint Presentation</vt:lpstr>
      <vt:lpstr>Barriers to Gene Flow</vt:lpstr>
      <vt:lpstr>Barriers to Gene Flow -  Disadvantages and Advantages</vt:lpstr>
      <vt:lpstr>Genetic Drift</vt:lpstr>
      <vt:lpstr>PowerPoint Presentation</vt:lpstr>
      <vt:lpstr>PowerPoint Presentation</vt:lpstr>
      <vt:lpstr>PowerPoint Presentation</vt:lpstr>
      <vt:lpstr>Evidence for Genetic Drift – The “Dunkers”</vt:lpstr>
      <vt:lpstr>Genetic Drift Example:  The Founder Effect</vt:lpstr>
      <vt:lpstr>Genetic Drift “Founder Effect” example:   Pitcairn Islanders</vt:lpstr>
      <vt:lpstr>Genetic Drift Example:  The Bottleneck Effect</vt:lpstr>
      <vt:lpstr>Bottleneck effect example:  Pingelap</vt:lpstr>
    </vt:vector>
  </TitlesOfParts>
  <Company>Department of Education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Changes to Allele Frequencies in Gene Pools</dc:title>
  <dc:creator>BYRNE Robin [Belmont City College]</dc:creator>
  <cp:lastModifiedBy>BYRNE Robin [Belmont City College]</cp:lastModifiedBy>
  <cp:revision>21</cp:revision>
  <dcterms:created xsi:type="dcterms:W3CDTF">2021-06-13T09:22:25Z</dcterms:created>
  <dcterms:modified xsi:type="dcterms:W3CDTF">2021-09-03T07:01:56Z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</Properties>
</file>